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3" r:id="rId5"/>
    <p:sldId id="264" r:id="rId6"/>
    <p:sldId id="262" r:id="rId7"/>
    <p:sldId id="265" r:id="rId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0697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36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7ABB-468F-4779-8F89-0F7171F78A74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43A5-EC5F-455E-90B2-5B82E0A17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58481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7ABB-468F-4779-8F89-0F7171F78A74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43A5-EC5F-455E-90B2-5B82E0A17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1400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7ABB-468F-4779-8F89-0F7171F78A74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43A5-EC5F-455E-90B2-5B82E0A17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1535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7ABB-468F-4779-8F89-0F7171F78A74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43A5-EC5F-455E-90B2-5B82E0A17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16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7ABB-468F-4779-8F89-0F7171F78A74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43A5-EC5F-455E-90B2-5B82E0A17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5570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7ABB-468F-4779-8F89-0F7171F78A74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43A5-EC5F-455E-90B2-5B82E0A17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27537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7ABB-468F-4779-8F89-0F7171F78A74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43A5-EC5F-455E-90B2-5B82E0A17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9684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7ABB-468F-4779-8F89-0F7171F78A74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43A5-EC5F-455E-90B2-5B82E0A17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482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7ABB-468F-4779-8F89-0F7171F78A74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43A5-EC5F-455E-90B2-5B82E0A17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7493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7ABB-468F-4779-8F89-0F7171F78A74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43A5-EC5F-455E-90B2-5B82E0A17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60106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BF7ABB-468F-4779-8F89-0F7171F78A74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C743A5-EC5F-455E-90B2-5B82E0A17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27967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BF7ABB-468F-4779-8F89-0F7171F78A74}" type="datetimeFigureOut">
              <a:rPr lang="ru-RU" smtClean="0"/>
              <a:t>16.09.2020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0C743A5-EC5F-455E-90B2-5B82E0A17D8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92568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f_4a095a91a7df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270746" y="518445"/>
            <a:ext cx="6943165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algn="ctr">
              <a:defRPr/>
            </a:pPr>
            <a:r>
              <a:rPr lang="ru-RU" sz="8000" b="1" i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Учимся </a:t>
            </a:r>
          </a:p>
          <a:p>
            <a:pPr algn="ctr">
              <a:defRPr/>
            </a:pPr>
            <a:r>
              <a:rPr lang="ru-RU" sz="8000" b="1" i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составлять </a:t>
            </a:r>
          </a:p>
          <a:p>
            <a:pPr algn="ctr">
              <a:defRPr/>
            </a:pPr>
            <a:r>
              <a:rPr lang="ru-RU" sz="8000" b="1" i="1" dirty="0" err="1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синквейн</a:t>
            </a:r>
            <a:endParaRPr lang="ru-RU" sz="8000" b="1" i="1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0117" y="1298570"/>
            <a:ext cx="4069976" cy="51499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16979"/>
      </p:ext>
    </p:extLst>
  </p:cSld>
  <p:clrMapOvr>
    <a:masterClrMapping/>
  </p:clrMapOvr>
  <p:transition spd="slow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f_4a095a91a7df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5"/>
          <p:cNvSpPr txBox="1">
            <a:spLocks noChangeArrowheads="1"/>
          </p:cNvSpPr>
          <p:nvPr/>
        </p:nvSpPr>
        <p:spPr bwMode="auto">
          <a:xfrm>
            <a:off x="267414" y="1471778"/>
            <a:ext cx="9543028" cy="50167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lvl="0"/>
            <a:r>
              <a:rPr lang="ru-RU" sz="3200" b="1" i="1" dirty="0" err="1" smtClean="0">
                <a:solidFill>
                  <a:srgbClr val="0000CC"/>
                </a:solidFill>
              </a:rPr>
              <a:t>Синквейн</a:t>
            </a:r>
            <a:r>
              <a:rPr lang="ru-RU" sz="3200" b="1" i="1" dirty="0" smtClean="0">
                <a:solidFill>
                  <a:srgbClr val="FF0000"/>
                </a:solidFill>
              </a:rPr>
              <a:t> </a:t>
            </a:r>
            <a:r>
              <a:rPr lang="ru-RU" sz="3200" b="1" i="1" dirty="0">
                <a:solidFill>
                  <a:srgbClr val="FF0000"/>
                </a:solidFill>
              </a:rPr>
              <a:t>— слово французское, в переводе означает «стихотворение из пяти строк».</a:t>
            </a:r>
          </a:p>
          <a:p>
            <a:r>
              <a:rPr lang="ru-RU" sz="3200" b="1" i="1" dirty="0" err="1">
                <a:solidFill>
                  <a:srgbClr val="0000CC"/>
                </a:solidFill>
              </a:rPr>
              <a:t>Синквейн</a:t>
            </a:r>
            <a:r>
              <a:rPr lang="ru-RU" sz="3200" b="1" i="1" dirty="0">
                <a:solidFill>
                  <a:srgbClr val="FF0000"/>
                </a:solidFill>
              </a:rPr>
              <a:t> – это не обычное стихотворение, а стихотворение, написанное в соответствии с определёнными правилами.</a:t>
            </a:r>
          </a:p>
          <a:p>
            <a:pPr lvl="0"/>
            <a:r>
              <a:rPr lang="ru-RU" sz="3200" b="1" i="1" dirty="0">
                <a:solidFill>
                  <a:srgbClr val="FF0000"/>
                </a:solidFill>
              </a:rPr>
              <a:t>Сравнительно недавно педагоги стали применять </a:t>
            </a:r>
            <a:r>
              <a:rPr lang="ru-RU" sz="3200" b="1" i="1" dirty="0" err="1">
                <a:solidFill>
                  <a:srgbClr val="0000CC"/>
                </a:solidFill>
              </a:rPr>
              <a:t>синквейн</a:t>
            </a:r>
            <a:r>
              <a:rPr lang="ru-RU" sz="3200" b="1" i="1" dirty="0">
                <a:solidFill>
                  <a:srgbClr val="FF0000"/>
                </a:solidFill>
              </a:rPr>
              <a:t> для активизации познавательной деятельности и стали использовать его как метод развития речи</a:t>
            </a:r>
            <a:r>
              <a:rPr lang="ru-RU" sz="3200" b="1" i="1" dirty="0" smtClean="0">
                <a:solidFill>
                  <a:srgbClr val="FF0000"/>
                </a:solidFill>
              </a:rPr>
              <a:t>.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9" name="TextBox 4"/>
          <p:cNvSpPr txBox="1">
            <a:spLocks noChangeArrowheads="1"/>
          </p:cNvSpPr>
          <p:nvPr/>
        </p:nvSpPr>
        <p:spPr bwMode="auto">
          <a:xfrm>
            <a:off x="2166628" y="0"/>
            <a:ext cx="9757957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 Что такое </a:t>
            </a:r>
            <a:r>
              <a:rPr kumimoji="0" lang="ru-RU" sz="44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синквейн</a:t>
            </a: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?</a:t>
            </a:r>
            <a:endParaRPr kumimoji="0" lang="ru-RU" sz="20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ts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1" u="none" strike="noStrike" kern="1200" cap="none" spc="0" normalizeH="0" baseline="0" noProof="0" dirty="0" smtClean="0">
                <a:ln>
                  <a:noFill/>
                </a:ln>
                <a:solidFill>
                  <a:srgbClr val="CA069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Кто </a:t>
            </a:r>
            <a:r>
              <a:rPr kumimoji="0" lang="ru-RU" sz="3200" b="1" i="1" u="none" strike="noStrike" kern="1200" cap="none" spc="0" normalizeH="0" baseline="0" noProof="0" dirty="0">
                <a:ln>
                  <a:noFill/>
                </a:ln>
                <a:solidFill>
                  <a:srgbClr val="CA069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ясно мыслит – тот ясно излагает.</a:t>
            </a:r>
          </a:p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>
                <a:ln>
                  <a:noFill/>
                </a:ln>
                <a:solidFill>
                  <a:srgbClr val="CA0697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(Античная поговорка)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092625" y="1980631"/>
            <a:ext cx="2875134" cy="4432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281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f_4a095a91a7df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50125" y="346519"/>
            <a:ext cx="9558651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36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Чтобы составить </a:t>
            </a:r>
            <a:r>
              <a:rPr lang="ru-RU" sz="3600" b="1" i="1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синквейн</a:t>
            </a:r>
            <a:r>
              <a:rPr lang="ru-RU" sz="36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нужно научиться находить в тексте, </a:t>
            </a:r>
          </a:p>
          <a:p>
            <a:r>
              <a:rPr lang="ru-RU" sz="36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материале главные элементы, </a:t>
            </a:r>
          </a:p>
          <a:p>
            <a:r>
              <a:rPr lang="ru-RU" sz="36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делать выводы и заключения, высказывать своё мнение, анализировать, обобщать, вычленять, объединять и кратко излагать.</a:t>
            </a:r>
          </a:p>
          <a:p>
            <a:r>
              <a:rPr lang="ru-RU" sz="3600" b="1" i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Можно сказать, что это полёт мысли, свободное мини-творчество, подчиненное определенным правилам.</a:t>
            </a:r>
            <a:endParaRPr lang="ru-RU" sz="3600" b="1" i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69148" y="1347055"/>
            <a:ext cx="3704655" cy="3704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6931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4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4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4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f_4a095a91a7df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86603" y="0"/>
            <a:ext cx="11709779" cy="67249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Синквейн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один из эффективных методов развития речи </a:t>
            </a:r>
          </a:p>
          <a:p>
            <a:pPr algn="ctr"/>
            <a:r>
              <a:rPr lang="ru-RU" sz="2800" b="1" i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r>
              <a:rPr lang="ru-RU" sz="2800" b="1" i="1" u="sng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В чём же его эффективность и значимость?</a:t>
            </a:r>
          </a:p>
          <a:p>
            <a:endParaRPr lang="ru-RU" sz="1100" b="1" i="1" u="sng" dirty="0" smtClean="0">
              <a:solidFill>
                <a:srgbClr val="7030A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Его </a:t>
            </a:r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простота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Синквейн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могут составить все.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Синквейн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является </a:t>
            </a:r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игровым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приемом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Составление </a:t>
            </a:r>
            <a:r>
              <a:rPr lang="ru-RU" sz="2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синквейна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используется как </a:t>
            </a:r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заключительное задание 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пройденному материалу.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Синквейн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помогает пополнить </a:t>
            </a:r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словарный запас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Синквейн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учит краткому </a:t>
            </a:r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пересказу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Синквейн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учит находить и выделять в большом объеме информации </a:t>
            </a:r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главную мысль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Синквейн</a:t>
            </a:r>
            <a:r>
              <a:rPr lang="ru-RU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помогает развить </a:t>
            </a:r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речь и мышление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Сочинение </a:t>
            </a:r>
            <a:r>
              <a:rPr lang="ru-RU" sz="2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синквейна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</a:t>
            </a:r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процесс творческий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Это интересное занятие помогает самовыражению детей.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8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Синквейн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— это также </a:t>
            </a:r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способ контроля 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самоконтроля (дети могут сравнить и оценивать их).</a:t>
            </a:r>
            <a:endParaRPr lang="ru-RU" sz="28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0607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f_4a095a91a7df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97568" y="2494480"/>
            <a:ext cx="3227830" cy="34079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784" y="2470843"/>
            <a:ext cx="3297568" cy="37187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63345" y="82348"/>
            <a:ext cx="7827842" cy="2080029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5971977" y="2626210"/>
            <a:ext cx="666246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ема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два прилагательных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три глагола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словосочетание</a:t>
            </a:r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отражающее </a:t>
            </a:r>
            <a:r>
              <a:rPr lang="ru-RU" sz="28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личное отношение </a:t>
            </a:r>
            <a:endParaRPr lang="ru-RU" sz="2800" b="1" dirty="0" smtClean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слова-резюме</a:t>
            </a:r>
            <a:endParaRPr lang="ru-RU" sz="28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014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4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f_4a095a91a7df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3773" y="0"/>
            <a:ext cx="11859905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Первая </a:t>
            </a:r>
            <a:r>
              <a:rPr lang="ru-RU" sz="2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строка </a:t>
            </a:r>
            <a:r>
              <a:rPr lang="ru-RU" sz="2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заголовок, тема, 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состоящее </a:t>
            </a:r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одного существительного.</a:t>
            </a:r>
            <a:endParaRPr lang="ru-RU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Вторая строка </a:t>
            </a:r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два 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прилагательных. </a:t>
            </a:r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описание признаков предмета или его свойства, раскрывающие тему </a:t>
            </a:r>
            <a:r>
              <a:rPr lang="ru-RU" sz="28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синквейна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Третья </a:t>
            </a:r>
            <a:r>
              <a:rPr lang="ru-RU" sz="2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строка </a:t>
            </a:r>
            <a:r>
              <a:rPr lang="ru-RU" sz="28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три глагола, описывающие </a:t>
            </a:r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действия предмета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Четвёртая строка </a:t>
            </a:r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это 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словосочетание, </a:t>
            </a:r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состоящее из нескольких слов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отражающие </a:t>
            </a:r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личное отношение 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автора </a:t>
            </a:r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 тому, о чем 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говорится.</a:t>
            </a:r>
          </a:p>
          <a:p>
            <a:r>
              <a:rPr lang="ru-RU" sz="2800" b="1" i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Пятая </a:t>
            </a:r>
            <a:r>
              <a:rPr lang="ru-RU" sz="2800" b="1" i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строка 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–слова-резюме, отражающие сущность темы,   то </a:t>
            </a:r>
            <a:r>
              <a:rPr lang="ru-RU" sz="28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есть это личное выражение автора к теме или повторение сути, синоним</a:t>
            </a:r>
            <a:r>
              <a:rPr lang="ru-RU" sz="28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8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930715"/>
              </p:ext>
            </p:extLst>
          </p:nvPr>
        </p:nvGraphicFramePr>
        <p:xfrm>
          <a:off x="163773" y="4286723"/>
          <a:ext cx="11723428" cy="29670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7287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946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967062"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      Любовь.</a:t>
                      </a: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   Бурная, страстная.</a:t>
                      </a: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 Влечет, манит, привязывает.</a:t>
                      </a: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Где любовь и совет, там и горя нет.          </a:t>
                      </a:r>
                    </a:p>
                    <a:p>
                      <a:pPr algn="ctr"/>
                      <a:r>
                        <a:rPr lang="ru-RU" sz="2800" b="1" baseline="0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Бесценный д</a:t>
                      </a:r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ар.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Любовь.</a:t>
                      </a: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Безответная, жестокая.</a:t>
                      </a: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Мучает, душит, истязает.</a:t>
                      </a: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Что собака без хозяина.</a:t>
                      </a: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rgbClr val="00206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Безумие.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30314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f_4a095a91a7dfd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4787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185</TotalTime>
  <Words>364</Words>
  <Application>Microsoft Office PowerPoint</Application>
  <PresentationFormat>Широкоэкранный</PresentationFormat>
  <Paragraphs>45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Николай</dc:creator>
  <cp:lastModifiedBy>VIKTOR</cp:lastModifiedBy>
  <cp:revision>17</cp:revision>
  <dcterms:created xsi:type="dcterms:W3CDTF">2014-02-12T11:01:24Z</dcterms:created>
  <dcterms:modified xsi:type="dcterms:W3CDTF">2020-09-15T20:17:55Z</dcterms:modified>
</cp:coreProperties>
</file>