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704" r:id="rId1"/>
  </p:sldMasterIdLst>
  <p:notesMasterIdLst>
    <p:notesMasterId r:id="rId12"/>
  </p:notesMasterIdLst>
  <p:handoutMasterIdLst>
    <p:handoutMasterId r:id="rId13"/>
  </p:handoutMasterIdLst>
  <p:sldIdLst>
    <p:sldId id="455" r:id="rId2"/>
    <p:sldId id="458" r:id="rId3"/>
    <p:sldId id="456" r:id="rId4"/>
    <p:sldId id="459" r:id="rId5"/>
    <p:sldId id="460" r:id="rId6"/>
    <p:sldId id="462" r:id="rId7"/>
    <p:sldId id="465" r:id="rId8"/>
    <p:sldId id="473" r:id="rId9"/>
    <p:sldId id="471" r:id="rId10"/>
    <p:sldId id="472" r:id="rId11"/>
  </p:sldIdLst>
  <p:sldSz cx="12192000" cy="6858000"/>
  <p:notesSz cx="6797675" cy="9926638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668395E-7C80-4AC2-9A4C-D9412925FF99}">
          <p14:sldIdLst>
            <p14:sldId id="455"/>
            <p14:sldId id="458"/>
            <p14:sldId id="456"/>
            <p14:sldId id="459"/>
            <p14:sldId id="460"/>
            <p14:sldId id="462"/>
            <p14:sldId id="465"/>
            <p14:sldId id="473"/>
            <p14:sldId id="471"/>
            <p14:sldId id="472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3884" userDrawn="1">
          <p15:clr>
            <a:srgbClr val="A4A3A4"/>
          </p15:clr>
        </p15:guide>
        <p15:guide id="6" pos="7673" userDrawn="1">
          <p15:clr>
            <a:srgbClr val="A4A3A4"/>
          </p15:clr>
        </p15:guide>
        <p15:guide id="9" pos="7219" userDrawn="1">
          <p15:clr>
            <a:srgbClr val="A4A3A4"/>
          </p15:clr>
        </p15:guide>
        <p15:guide id="10" pos="461" userDrawn="1">
          <p15:clr>
            <a:srgbClr val="A4A3A4"/>
          </p15:clr>
        </p15:guide>
        <p15:guide id="12" orient="horz" pos="867" userDrawn="1">
          <p15:clr>
            <a:srgbClr val="A4A3A4"/>
          </p15:clr>
        </p15:guide>
        <p15:guide id="13" pos="3863" userDrawn="1">
          <p15:clr>
            <a:srgbClr val="F26B43"/>
          </p15:clr>
        </p15:guide>
        <p15:guide id="14" orient="horz" pos="2319" userDrawn="1">
          <p15:clr>
            <a:srgbClr val="F26B43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Всеволод Курганов" initials="ВК" lastIdx="1" clrIdx="0">
    <p:extLst>
      <p:ext uri="{19B8F6BF-5375-455C-9EA6-DF929625EA0E}">
        <p15:presenceInfo xmlns:p15="http://schemas.microsoft.com/office/powerpoint/2012/main" userId="Всеволод Курганов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B80"/>
    <a:srgbClr val="FFAA00"/>
    <a:srgbClr val="FEC827"/>
    <a:srgbClr val="002286"/>
    <a:srgbClr val="66AEE9"/>
    <a:srgbClr val="00AB84"/>
    <a:srgbClr val="0040AE"/>
    <a:srgbClr val="98C7EC"/>
    <a:srgbClr val="DBDCDB"/>
    <a:srgbClr val="3D98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=""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0882" autoAdjust="0"/>
    <p:restoredTop sz="84349" autoAdjust="0"/>
  </p:normalViewPr>
  <p:slideViewPr>
    <p:cSldViewPr snapToGrid="0" showGuides="1">
      <p:cViewPr varScale="1">
        <p:scale>
          <a:sx n="61" d="100"/>
          <a:sy n="61" d="100"/>
        </p:scale>
        <p:origin x="102" y="300"/>
      </p:cViewPr>
      <p:guideLst>
        <p:guide orient="horz" pos="3884"/>
        <p:guide pos="7673"/>
        <p:guide pos="7219"/>
        <p:guide pos="461"/>
        <p:guide orient="horz" pos="867"/>
        <p:guide pos="3863"/>
        <p:guide orient="horz" pos="231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103" d="100"/>
          <a:sy n="103" d="100"/>
        </p:scale>
        <p:origin x="304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923EEF-67C5-499E-A045-181A00DB87C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5A0E5F-757C-4464-83AD-C0051A029B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4781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Shape 348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49" name="Shape 349"/>
          <p:cNvSpPr>
            <a:spLocks noGrp="1"/>
          </p:cNvSpPr>
          <p:nvPr>
            <p:ph type="body" sz="quarter" idx="1"/>
          </p:nvPr>
        </p:nvSpPr>
        <p:spPr>
          <a:xfrm>
            <a:off x="906357" y="4715153"/>
            <a:ext cx="4984962" cy="44669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channel/UC976BgS3sGwS2URMwc404dQ" TargetMode="External"/><Relationship Id="rId13" Type="http://schemas.openxmlformats.org/officeDocument/2006/relationships/hyperlink" Target="https://ok.ru/group/5477156021881" TargetMode="External"/><Relationship Id="rId3" Type="http://schemas.openxmlformats.org/officeDocument/2006/relationships/hyperlink" Target="mailto:mk1@zdrav.mos.ru" TargetMode="External"/><Relationship Id="rId7" Type="http://schemas.openxmlformats.org/officeDocument/2006/relationships/image" Target="../media/image4.png"/><Relationship Id="rId12" Type="http://schemas.openxmlformats.org/officeDocument/2006/relationships/hyperlink" Target="https://zen.yandex.ru/medcollege" TargetMode="External"/><Relationship Id="rId2" Type="http://schemas.openxmlformats.org/officeDocument/2006/relationships/image" Target="../media/image2.png"/><Relationship Id="rId16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t.me/medcollege_1" TargetMode="External"/><Relationship Id="rId11" Type="http://schemas.openxmlformats.org/officeDocument/2006/relationships/image" Target="../media/image6.png"/><Relationship Id="rId5" Type="http://schemas.openxmlformats.org/officeDocument/2006/relationships/image" Target="../media/image3.png"/><Relationship Id="rId15" Type="http://schemas.openxmlformats.org/officeDocument/2006/relationships/image" Target="../media/image1.png"/><Relationship Id="rId10" Type="http://schemas.openxmlformats.org/officeDocument/2006/relationships/hyperlink" Target="https://ok.ru/group/54771560218811" TargetMode="External"/><Relationship Id="rId4" Type="http://schemas.openxmlformats.org/officeDocument/2006/relationships/hyperlink" Target="https://vk.com/medcollege_1" TargetMode="External"/><Relationship Id="rId9" Type="http://schemas.openxmlformats.org/officeDocument/2006/relationships/image" Target="../media/image5.png"/><Relationship Id="rId1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лав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54D98CB-9A79-43F1-B984-BB079FF3A36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5247"/>
            <a:ext cx="12192000" cy="213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9490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25000">
        <p15:prstTrans prst="fallOver"/>
      </p:transition>
    </mc:Choice>
    <mc:Fallback xmlns="">
      <p:transition spd="slow" advClick="0" advTm="25000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3">
            <a:extLst>
              <a:ext uri="{FF2B5EF4-FFF2-40B4-BE49-F238E27FC236}">
                <a16:creationId xmlns:a16="http://schemas.microsoft.com/office/drawing/2014/main" id="{3109B410-1A79-4B5F-B9DA-5E077A1A09C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9403787" y="6420679"/>
            <a:ext cx="1716157" cy="3727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sz="1400" b="0">
                <a:latin typeface="HelveticaNeueCyr" panose="02000503040000020004" pitchFamily="2" charset="-52"/>
              </a:defRPr>
            </a:lvl1pPr>
          </a:lstStyle>
          <a:p>
            <a:pPr hangingPunct="1">
              <a:defRPr/>
            </a:pPr>
            <a:fld id="{34BEDE09-BB71-420A-A9D7-2BECD5B78100}" type="slidenum">
              <a:rPr lang="ru-RU" kern="1200" smtClean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pPr hangingPunct="1">
                <a:defRPr/>
              </a:pPr>
              <a:t>‹#›</a:t>
            </a:fld>
            <a:endParaRPr lang="ru-RU" kern="1200" dirty="0">
              <a:solidFill>
                <a:prstClr val="black">
                  <a:lumMod val="50000"/>
                  <a:lumOff val="50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8" name="Нижний колонтитул 2">
            <a:extLst>
              <a:ext uri="{FF2B5EF4-FFF2-40B4-BE49-F238E27FC236}">
                <a16:creationId xmlns:a16="http://schemas.microsoft.com/office/drawing/2014/main" id="{F32DE269-D444-49B6-BF9A-F47756D8B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53336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NeueCyr" panose="02000503040000020004" pitchFamily="2" charset="-52"/>
              </a:defRPr>
            </a:lvl1pPr>
          </a:lstStyle>
          <a:p>
            <a:pPr algn="ctr" hangingPunct="1">
              <a:defRPr/>
            </a:pPr>
            <a:r>
              <a:rPr lang="en-US" sz="1200" kern="1200" dirty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medcollege.ru</a:t>
            </a:r>
            <a:endParaRPr lang="ru-RU" kern="1200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108AA283-8610-487A-ACD5-EB455BA8E1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04399" y="461051"/>
            <a:ext cx="9510560" cy="1104404"/>
          </a:xfrm>
        </p:spPr>
        <p:txBody>
          <a:bodyPr tIns="36000" bIns="36000" anchor="ctr" anchorCtr="0">
            <a:noAutofit/>
          </a:bodyPr>
          <a:lstStyle>
            <a:lvl1pPr algn="l">
              <a:defRPr sz="2600" b="1">
                <a:solidFill>
                  <a:srgbClr val="0040AE"/>
                </a:solidFill>
                <a:latin typeface="HelveticaNeueCyr" panose="02000503040000020004" pitchFamily="2" charset="-52"/>
              </a:defRPr>
            </a:lvl1pPr>
          </a:lstStyle>
          <a:p>
            <a:r>
              <a:rPr lang="ru-RU" dirty="0"/>
              <a:t>ОБРАЗЕЦ </a:t>
            </a:r>
            <a:r>
              <a:rPr lang="en-US" dirty="0"/>
              <a:t> </a:t>
            </a:r>
            <a:r>
              <a:rPr lang="ru-RU" dirty="0"/>
              <a:t>ЗАГОЛОВКА</a:t>
            </a:r>
          </a:p>
        </p:txBody>
      </p:sp>
      <p:sp>
        <p:nvSpPr>
          <p:cNvPr id="11" name="Текст 2">
            <a:extLst>
              <a:ext uri="{FF2B5EF4-FFF2-40B4-BE49-F238E27FC236}">
                <a16:creationId xmlns:a16="http://schemas.microsoft.com/office/drawing/2014/main" id="{AED690B6-A500-496B-BAF9-16899ADC5B4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36849" y="2057400"/>
            <a:ext cx="10878110" cy="3826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000">
                <a:solidFill>
                  <a:schemeClr val="tx2"/>
                </a:solidFill>
                <a:latin typeface="HelveticaNeueCyr" panose="02000503040000020004" pitchFamily="2" charset="-52"/>
              </a:defRPr>
            </a:lvl1pPr>
            <a:lvl2pPr>
              <a:defRPr sz="1800">
                <a:solidFill>
                  <a:schemeClr val="tx2"/>
                </a:solidFill>
                <a:latin typeface="HelveticaNeueCyr" panose="02000503040000020004" pitchFamily="2" charset="-52"/>
              </a:defRPr>
            </a:lvl2pPr>
            <a:lvl3pPr>
              <a:defRPr sz="1600">
                <a:solidFill>
                  <a:schemeClr val="tx2"/>
                </a:solidFill>
                <a:latin typeface="HelveticaNeueCyr" panose="02000503040000020004" pitchFamily="2" charset="-52"/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9696E30E-6761-47DA-9788-B3511548F21E}"/>
              </a:ext>
            </a:extLst>
          </p:cNvPr>
          <p:cNvGrpSpPr/>
          <p:nvPr userDrawn="1"/>
        </p:nvGrpSpPr>
        <p:grpSpPr>
          <a:xfrm>
            <a:off x="483101" y="461051"/>
            <a:ext cx="1104404" cy="1104404"/>
            <a:chOff x="298302" y="242566"/>
            <a:chExt cx="1104404" cy="1104404"/>
          </a:xfrm>
        </p:grpSpPr>
        <p:sp>
          <p:nvSpPr>
            <p:cNvPr id="13" name="Овал 12">
              <a:extLst>
                <a:ext uri="{FF2B5EF4-FFF2-40B4-BE49-F238E27FC236}">
                  <a16:creationId xmlns:a16="http://schemas.microsoft.com/office/drawing/2014/main" id="{E9D79EC3-71AB-43CA-B291-41C5C1FDD8EA}"/>
                </a:ext>
              </a:extLst>
            </p:cNvPr>
            <p:cNvSpPr/>
            <p:nvPr userDrawn="1"/>
          </p:nvSpPr>
          <p:spPr>
            <a:xfrm>
              <a:off x="298302" y="242566"/>
              <a:ext cx="1104404" cy="11044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/>
            </a:p>
          </p:txBody>
        </p:sp>
        <p:pic>
          <p:nvPicPr>
            <p:cNvPr id="14" name="Рисунок 13">
              <a:extLst>
                <a:ext uri="{FF2B5EF4-FFF2-40B4-BE49-F238E27FC236}">
                  <a16:creationId xmlns:a16="http://schemas.microsoft.com/office/drawing/2014/main" id="{E80A08AF-1F98-4EEE-A3B2-523FD635EB3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1448" y="549728"/>
              <a:ext cx="578112" cy="554677"/>
            </a:xfrm>
            <a:prstGeom prst="rect">
              <a:avLst/>
            </a:prstGeom>
          </p:spPr>
        </p:pic>
      </p:grp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13D8326B-6C80-4FC2-A975-624D3C23E14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5247"/>
            <a:ext cx="12192000" cy="213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0317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25000">
        <p15:prstTrans prst="fallOver"/>
      </p:transition>
    </mc:Choice>
    <mc:Fallback xmlns="">
      <p:transition spd="slow" advClick="0" advTm="2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108AA283-8610-487A-ACD5-EB455BA8E14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04399" y="461051"/>
            <a:ext cx="9510560" cy="1104404"/>
          </a:xfrm>
        </p:spPr>
        <p:txBody>
          <a:bodyPr tIns="36000" bIns="36000" anchor="ctr" anchorCtr="0">
            <a:noAutofit/>
          </a:bodyPr>
          <a:lstStyle>
            <a:lvl1pPr algn="l">
              <a:defRPr sz="2600" b="1">
                <a:solidFill>
                  <a:srgbClr val="0040AE"/>
                </a:solidFill>
                <a:latin typeface="HelveticaNeueCyr" panose="02000503040000020004" pitchFamily="2" charset="-52"/>
              </a:defRPr>
            </a:lvl1pPr>
          </a:lstStyle>
          <a:p>
            <a:r>
              <a:rPr lang="ru-RU" dirty="0"/>
              <a:t>ОБРАЗЕЦ </a:t>
            </a:r>
            <a:r>
              <a:rPr lang="en-US" dirty="0"/>
              <a:t> </a:t>
            </a:r>
            <a:r>
              <a:rPr lang="ru-RU" dirty="0"/>
              <a:t>ЗАГОЛОВКА</a:t>
            </a:r>
          </a:p>
        </p:txBody>
      </p:sp>
      <p:sp>
        <p:nvSpPr>
          <p:cNvPr id="11" name="Текст 2">
            <a:extLst>
              <a:ext uri="{FF2B5EF4-FFF2-40B4-BE49-F238E27FC236}">
                <a16:creationId xmlns:a16="http://schemas.microsoft.com/office/drawing/2014/main" id="{AED690B6-A500-496B-BAF9-16899ADC5B4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36849" y="2057400"/>
            <a:ext cx="10878110" cy="38262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000">
                <a:solidFill>
                  <a:schemeClr val="tx2"/>
                </a:solidFill>
                <a:latin typeface="HelveticaNeueCyr" panose="02000503040000020004" pitchFamily="2" charset="-52"/>
              </a:defRPr>
            </a:lvl1pPr>
            <a:lvl2pPr>
              <a:defRPr sz="1800">
                <a:solidFill>
                  <a:schemeClr val="tx2"/>
                </a:solidFill>
                <a:latin typeface="HelveticaNeueCyr" panose="02000503040000020004" pitchFamily="2" charset="-52"/>
              </a:defRPr>
            </a:lvl2pPr>
            <a:lvl3pPr>
              <a:defRPr sz="1600">
                <a:solidFill>
                  <a:schemeClr val="tx2"/>
                </a:solidFill>
                <a:latin typeface="HelveticaNeueCyr" panose="02000503040000020004" pitchFamily="2" charset="-52"/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9696E30E-6761-47DA-9788-B3511548F21E}"/>
              </a:ext>
            </a:extLst>
          </p:cNvPr>
          <p:cNvGrpSpPr/>
          <p:nvPr userDrawn="1"/>
        </p:nvGrpSpPr>
        <p:grpSpPr>
          <a:xfrm>
            <a:off x="483101" y="461051"/>
            <a:ext cx="1104404" cy="1104404"/>
            <a:chOff x="298302" y="242566"/>
            <a:chExt cx="1104404" cy="1104404"/>
          </a:xfrm>
        </p:grpSpPr>
        <p:sp>
          <p:nvSpPr>
            <p:cNvPr id="13" name="Овал 12">
              <a:extLst>
                <a:ext uri="{FF2B5EF4-FFF2-40B4-BE49-F238E27FC236}">
                  <a16:creationId xmlns:a16="http://schemas.microsoft.com/office/drawing/2014/main" id="{E9D79EC3-71AB-43CA-B291-41C5C1FDD8EA}"/>
                </a:ext>
              </a:extLst>
            </p:cNvPr>
            <p:cNvSpPr/>
            <p:nvPr userDrawn="1"/>
          </p:nvSpPr>
          <p:spPr>
            <a:xfrm>
              <a:off x="298302" y="242566"/>
              <a:ext cx="1104404" cy="11044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/>
            </a:p>
          </p:txBody>
        </p:sp>
        <p:pic>
          <p:nvPicPr>
            <p:cNvPr id="14" name="Рисунок 13">
              <a:extLst>
                <a:ext uri="{FF2B5EF4-FFF2-40B4-BE49-F238E27FC236}">
                  <a16:creationId xmlns:a16="http://schemas.microsoft.com/office/drawing/2014/main" id="{E80A08AF-1F98-4EEE-A3B2-523FD635EB3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1448" y="549728"/>
              <a:ext cx="578112" cy="5546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755212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25000">
        <p15:prstTrans prst="fallOver"/>
      </p:transition>
    </mc:Choice>
    <mc:Fallback xmlns="">
      <p:transition spd="slow" advClick="0" advTm="2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DEECBD5-CFF7-46E3-871E-F4A4EC6FB78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5247"/>
            <a:ext cx="12192000" cy="213306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48658AA2-58A3-4536-8DD1-0B946F0BD9A4}"/>
              </a:ext>
            </a:extLst>
          </p:cNvPr>
          <p:cNvSpPr/>
          <p:nvPr userDrawn="1"/>
        </p:nvSpPr>
        <p:spPr>
          <a:xfrm>
            <a:off x="0" y="0"/>
            <a:ext cx="1216058" cy="6858000"/>
          </a:xfrm>
          <a:prstGeom prst="rect">
            <a:avLst/>
          </a:prstGeom>
          <a:gradFill>
            <a:gsLst>
              <a:gs pos="100000">
                <a:srgbClr val="003DA5"/>
              </a:gs>
              <a:gs pos="0">
                <a:srgbClr val="00AB8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AB84"/>
              </a:solidFill>
            </a:endParaRPr>
          </a:p>
        </p:txBody>
      </p:sp>
      <p:sp>
        <p:nvSpPr>
          <p:cNvPr id="14" name="Номер слайда 3">
            <a:extLst>
              <a:ext uri="{FF2B5EF4-FFF2-40B4-BE49-F238E27FC236}">
                <a16:creationId xmlns:a16="http://schemas.microsoft.com/office/drawing/2014/main" id="{65C0743A-19F4-4B1D-9AC5-AD5596E4671C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9403787" y="6420679"/>
            <a:ext cx="1716157" cy="3727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sz="1400" b="0">
                <a:latin typeface="HelveticaNeueCyr" panose="02000503040000020004" pitchFamily="2" charset="-52"/>
              </a:defRPr>
            </a:lvl1pPr>
          </a:lstStyle>
          <a:p>
            <a:pPr hangingPunct="1">
              <a:defRPr/>
            </a:pPr>
            <a:fld id="{34BEDE09-BB71-420A-A9D7-2BECD5B78100}" type="slidenum">
              <a:rPr lang="ru-RU" kern="1200" smtClean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pPr hangingPunct="1">
                <a:defRPr/>
              </a:pPr>
              <a:t>‹#›</a:t>
            </a:fld>
            <a:endParaRPr lang="ru-RU" kern="1200" dirty="0">
              <a:solidFill>
                <a:prstClr val="black">
                  <a:lumMod val="50000"/>
                  <a:lumOff val="50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5" name="Нижний колонтитул 2">
            <a:extLst>
              <a:ext uri="{FF2B5EF4-FFF2-40B4-BE49-F238E27FC236}">
                <a16:creationId xmlns:a16="http://schemas.microsoft.com/office/drawing/2014/main" id="{63DC5B2D-8B5D-4BC1-A5B2-A22E84881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53336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NeueCyr" panose="02000503040000020004" pitchFamily="2" charset="-52"/>
              </a:defRPr>
            </a:lvl1pPr>
          </a:lstStyle>
          <a:p>
            <a:pPr algn="ctr" hangingPunct="1">
              <a:defRPr/>
            </a:pPr>
            <a:r>
              <a:rPr lang="en-US" sz="1200" kern="1200" dirty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medcollege.ru</a:t>
            </a:r>
            <a:endParaRPr lang="ru-RU" kern="1200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19" name="Заголовок 1">
            <a:extLst>
              <a:ext uri="{FF2B5EF4-FFF2-40B4-BE49-F238E27FC236}">
                <a16:creationId xmlns:a16="http://schemas.microsoft.com/office/drawing/2014/main" id="{EFECC5CB-974D-4A0D-9D39-C8DE2EE821B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04399" y="242566"/>
            <a:ext cx="9510560" cy="1104404"/>
          </a:xfrm>
        </p:spPr>
        <p:txBody>
          <a:bodyPr tIns="36000" bIns="36000" anchor="ctr" anchorCtr="0">
            <a:noAutofit/>
          </a:bodyPr>
          <a:lstStyle>
            <a:lvl1pPr algn="l">
              <a:defRPr sz="2600" b="1">
                <a:solidFill>
                  <a:srgbClr val="0040AE"/>
                </a:solidFill>
                <a:latin typeface="HelveticaNeueCyr" panose="02000503040000020004" pitchFamily="2" charset="-52"/>
              </a:defRPr>
            </a:lvl1pPr>
          </a:lstStyle>
          <a:p>
            <a:r>
              <a:rPr lang="ru-RU" dirty="0"/>
              <a:t>ОБРАЗЕЦ </a:t>
            </a:r>
            <a:r>
              <a:rPr lang="en-US" dirty="0"/>
              <a:t> </a:t>
            </a:r>
            <a:r>
              <a:rPr lang="ru-RU" dirty="0"/>
              <a:t>ЗАГОЛОВКА</a:t>
            </a:r>
          </a:p>
        </p:txBody>
      </p:sp>
      <p:sp>
        <p:nvSpPr>
          <p:cNvPr id="22" name="Текст 2">
            <a:extLst>
              <a:ext uri="{FF2B5EF4-FFF2-40B4-BE49-F238E27FC236}">
                <a16:creationId xmlns:a16="http://schemas.microsoft.com/office/drawing/2014/main" id="{0CF83FA6-CF81-4859-AFD3-462171B6DFD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004399" y="1798320"/>
            <a:ext cx="9510560" cy="4085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000">
                <a:solidFill>
                  <a:schemeClr val="tx2"/>
                </a:solidFill>
                <a:latin typeface="HelveticaNeueCyr" panose="02000503040000020004" pitchFamily="2" charset="-52"/>
              </a:defRPr>
            </a:lvl1pPr>
            <a:lvl2pPr>
              <a:defRPr sz="1800">
                <a:solidFill>
                  <a:schemeClr val="tx2"/>
                </a:solidFill>
                <a:latin typeface="HelveticaNeueCyr" panose="02000503040000020004" pitchFamily="2" charset="-52"/>
              </a:defRPr>
            </a:lvl2pPr>
            <a:lvl3pPr>
              <a:defRPr sz="1600">
                <a:solidFill>
                  <a:schemeClr val="tx2"/>
                </a:solidFill>
                <a:latin typeface="HelveticaNeueCyr" panose="02000503040000020004" pitchFamily="2" charset="-52"/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grpSp>
        <p:nvGrpSpPr>
          <p:cNvPr id="25" name="Группа 24">
            <a:extLst>
              <a:ext uri="{FF2B5EF4-FFF2-40B4-BE49-F238E27FC236}">
                <a16:creationId xmlns:a16="http://schemas.microsoft.com/office/drawing/2014/main" id="{33C1CDCA-5410-4E6D-B4BF-A6F32BA83B8A}"/>
              </a:ext>
            </a:extLst>
          </p:cNvPr>
          <p:cNvGrpSpPr/>
          <p:nvPr userDrawn="1"/>
        </p:nvGrpSpPr>
        <p:grpSpPr>
          <a:xfrm>
            <a:off x="636849" y="242566"/>
            <a:ext cx="1104404" cy="1104404"/>
            <a:chOff x="298302" y="242566"/>
            <a:chExt cx="1104404" cy="1104404"/>
          </a:xfrm>
        </p:grpSpPr>
        <p:sp>
          <p:nvSpPr>
            <p:cNvPr id="26" name="Овал 25">
              <a:extLst>
                <a:ext uri="{FF2B5EF4-FFF2-40B4-BE49-F238E27FC236}">
                  <a16:creationId xmlns:a16="http://schemas.microsoft.com/office/drawing/2014/main" id="{3A67A697-D1E7-460C-8030-1B6C227E2915}"/>
                </a:ext>
              </a:extLst>
            </p:cNvPr>
            <p:cNvSpPr/>
            <p:nvPr userDrawn="1"/>
          </p:nvSpPr>
          <p:spPr>
            <a:xfrm>
              <a:off x="298302" y="242566"/>
              <a:ext cx="1104404" cy="11044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/>
            </a:p>
          </p:txBody>
        </p:sp>
        <p:pic>
          <p:nvPicPr>
            <p:cNvPr id="27" name="Рисунок 26">
              <a:extLst>
                <a:ext uri="{FF2B5EF4-FFF2-40B4-BE49-F238E27FC236}">
                  <a16:creationId xmlns:a16="http://schemas.microsoft.com/office/drawing/2014/main" id="{7A0BE446-4F84-4050-A58C-D803346F4BD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1448" y="549728"/>
              <a:ext cx="578112" cy="5546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480532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25000">
        <p15:prstTrans prst="fallOver"/>
      </p:transition>
    </mc:Choice>
    <mc:Fallback xmlns="">
      <p:transition spd="slow" advClick="0" advTm="2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 отбивки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D2E69E99-4E07-4124-BE24-171E2BE8310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100000">
                <a:srgbClr val="003DA5"/>
              </a:gs>
              <a:gs pos="0">
                <a:srgbClr val="00AB84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AB84"/>
              </a:solidFill>
            </a:endParaRP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C47A0BB5-7CE0-49E0-8EB2-D990593C9C1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51034" y="1979277"/>
            <a:ext cx="10079421" cy="2243651"/>
          </a:xfrm>
        </p:spPr>
        <p:txBody>
          <a:bodyPr anchor="ctr" anchorCtr="0">
            <a:normAutofit/>
          </a:bodyPr>
          <a:lstStyle>
            <a:lvl1pPr algn="ctr">
              <a:defRPr lang="ru-RU" sz="2600" b="1" kern="1200" dirty="0">
                <a:solidFill>
                  <a:schemeClr val="bg1"/>
                </a:solidFill>
                <a:latin typeface="HelveticaNeueCyr" panose="02000503040000020004" pitchFamily="2" charset="-52"/>
                <a:ea typeface="+mj-ea"/>
                <a:cs typeface="+mj-cs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C74E082-074D-4D47-9388-3939887F749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11042"/>
            <a:ext cx="12192000" cy="213306"/>
          </a:xfrm>
          <a:prstGeom prst="rect">
            <a:avLst/>
          </a:prstGeom>
        </p:spPr>
      </p:pic>
      <p:grpSp>
        <p:nvGrpSpPr>
          <p:cNvPr id="18" name="Группа 17">
            <a:extLst>
              <a:ext uri="{FF2B5EF4-FFF2-40B4-BE49-F238E27FC236}">
                <a16:creationId xmlns:a16="http://schemas.microsoft.com/office/drawing/2014/main" id="{1F1D6AF2-833B-4F02-AFC1-F795FB0F782E}"/>
              </a:ext>
            </a:extLst>
          </p:cNvPr>
          <p:cNvGrpSpPr/>
          <p:nvPr userDrawn="1"/>
        </p:nvGrpSpPr>
        <p:grpSpPr>
          <a:xfrm>
            <a:off x="483101" y="4465493"/>
            <a:ext cx="1104404" cy="1104404"/>
            <a:chOff x="298302" y="242566"/>
            <a:chExt cx="1104404" cy="1104404"/>
          </a:xfrm>
        </p:grpSpPr>
        <p:sp>
          <p:nvSpPr>
            <p:cNvPr id="19" name="Овал 18">
              <a:extLst>
                <a:ext uri="{FF2B5EF4-FFF2-40B4-BE49-F238E27FC236}">
                  <a16:creationId xmlns:a16="http://schemas.microsoft.com/office/drawing/2014/main" id="{3D6CBF07-EB31-4D34-A7F5-5A46487D6279}"/>
                </a:ext>
              </a:extLst>
            </p:cNvPr>
            <p:cNvSpPr/>
            <p:nvPr userDrawn="1"/>
          </p:nvSpPr>
          <p:spPr>
            <a:xfrm>
              <a:off x="298302" y="242566"/>
              <a:ext cx="1104404" cy="11044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/>
            </a:p>
          </p:txBody>
        </p:sp>
        <p:pic>
          <p:nvPicPr>
            <p:cNvPr id="20" name="Рисунок 19">
              <a:extLst>
                <a:ext uri="{FF2B5EF4-FFF2-40B4-BE49-F238E27FC236}">
                  <a16:creationId xmlns:a16="http://schemas.microsoft.com/office/drawing/2014/main" id="{9D67544B-6942-4BEC-8A0C-0FEB2AF3CA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1448" y="549728"/>
              <a:ext cx="578112" cy="5546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120625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25000">
        <p15:prstTrans prst="fallOver"/>
      </p:transition>
    </mc:Choice>
    <mc:Fallback xmlns="">
      <p:transition spd="slow" advClick="0" advTm="2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ина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39B9814C-E313-7435-FE13-5FBE3317B49D}"/>
              </a:ext>
            </a:extLst>
          </p:cNvPr>
          <p:cNvGrpSpPr/>
          <p:nvPr userDrawn="1"/>
        </p:nvGrpSpPr>
        <p:grpSpPr>
          <a:xfrm>
            <a:off x="630886" y="1114119"/>
            <a:ext cx="1781466" cy="1731769"/>
            <a:chOff x="298302" y="242566"/>
            <a:chExt cx="1104404" cy="1104404"/>
          </a:xfrm>
        </p:grpSpPr>
        <p:sp>
          <p:nvSpPr>
            <p:cNvPr id="7" name="Овал 6">
              <a:extLst>
                <a:ext uri="{FF2B5EF4-FFF2-40B4-BE49-F238E27FC236}">
                  <a16:creationId xmlns:a16="http://schemas.microsoft.com/office/drawing/2014/main" id="{C63B7793-0034-0E3B-A658-1DA390A04F2C}"/>
                </a:ext>
              </a:extLst>
            </p:cNvPr>
            <p:cNvSpPr/>
            <p:nvPr userDrawn="1"/>
          </p:nvSpPr>
          <p:spPr>
            <a:xfrm>
              <a:off x="298302" y="242566"/>
              <a:ext cx="1104404" cy="11044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/>
            </a:p>
          </p:txBody>
        </p:sp>
        <p:pic>
          <p:nvPicPr>
            <p:cNvPr id="8" name="Рисунок 7">
              <a:extLst>
                <a:ext uri="{FF2B5EF4-FFF2-40B4-BE49-F238E27FC236}">
                  <a16:creationId xmlns:a16="http://schemas.microsoft.com/office/drawing/2014/main" id="{4568C139-E4A5-E6E6-9198-53D629283B5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831" y="484844"/>
              <a:ext cx="703878" cy="675344"/>
            </a:xfrm>
            <a:prstGeom prst="rect">
              <a:avLst/>
            </a:prstGeom>
          </p:spPr>
        </p:pic>
      </p:grp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328C2D9-95F2-BECB-F965-2236073A23F4}"/>
              </a:ext>
            </a:extLst>
          </p:cNvPr>
          <p:cNvSpPr/>
          <p:nvPr userDrawn="1"/>
        </p:nvSpPr>
        <p:spPr>
          <a:xfrm>
            <a:off x="731838" y="3320874"/>
            <a:ext cx="4539858" cy="1081731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700" dirty="0">
                <a:solidFill>
                  <a:schemeClr val="tx1">
                    <a:lumMod val="75000"/>
                    <a:lumOff val="25000"/>
                  </a:schemeClr>
                </a:solidFill>
                <a:hlinkClick r:id="rId3">
                  <a:extLst>
                    <a:ext uri="{A12FA001-AC4F-418D-AE19-62706E023703}">
                      <ahyp:hlinkClr xmlns="" xmlns:ahyp="http://schemas.microsoft.com/office/drawing/2018/hyperlinkcolor" val="tx"/>
                    </a:ext>
                  </a:extLst>
                </a:hlinkClick>
              </a:rPr>
              <a:t>mk1@zdrav.mos.ru</a:t>
            </a:r>
            <a:endParaRPr lang="en-US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ru-RU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+7 (495) 952-46-42</a:t>
            </a:r>
            <a:endParaRPr lang="en-US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US" sz="1700" b="1" dirty="0">
                <a:solidFill>
                  <a:srgbClr val="0040AE"/>
                </a:solidFill>
              </a:rPr>
              <a:t>medcollege.ru</a:t>
            </a:r>
            <a:endParaRPr lang="ru-RU" sz="1700" b="1" dirty="0">
              <a:solidFill>
                <a:srgbClr val="0040AE"/>
              </a:solidFill>
            </a:endParaRPr>
          </a:p>
        </p:txBody>
      </p:sp>
      <p:pic>
        <p:nvPicPr>
          <p:cNvPr id="17" name="Рисунок 4" descr="Вконтакте бесплатно иконка">
            <a:hlinkClick r:id="rId4"/>
            <a:extLst>
              <a:ext uri="{FF2B5EF4-FFF2-40B4-BE49-F238E27FC236}">
                <a16:creationId xmlns:a16="http://schemas.microsoft.com/office/drawing/2014/main" id="{D1E07C41-9617-C3BC-1162-28FB0A131ED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0942" y="4162886"/>
            <a:ext cx="323850" cy="32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Рисунок 5" descr="Телеграмма бесплатно иконка">
            <a:hlinkClick r:id="rId6"/>
            <a:extLst>
              <a:ext uri="{FF2B5EF4-FFF2-40B4-BE49-F238E27FC236}">
                <a16:creationId xmlns:a16="http://schemas.microsoft.com/office/drawing/2014/main" id="{3BCA1863-43F7-6B79-14CB-85A613802C4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0942" y="4547156"/>
            <a:ext cx="323850" cy="32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Рисунок 8" descr="youtube бесплатно иконка">
            <a:hlinkClick r:id="rId8"/>
            <a:extLst>
              <a:ext uri="{FF2B5EF4-FFF2-40B4-BE49-F238E27FC236}">
                <a16:creationId xmlns:a16="http://schemas.microsoft.com/office/drawing/2014/main" id="{1583796B-AC8A-F906-202B-6BFB0AF3DA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0942" y="4931426"/>
            <a:ext cx="323850" cy="32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Рисунок 10" descr="Одноклассники бесплатно иконка">
            <a:hlinkClick r:id="rId10"/>
            <a:extLst>
              <a:ext uri="{FF2B5EF4-FFF2-40B4-BE49-F238E27FC236}">
                <a16:creationId xmlns:a16="http://schemas.microsoft.com/office/drawing/2014/main" id="{1413DC7D-F2E5-2071-374D-B4C6B91A21C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0942" y="5699965"/>
            <a:ext cx="323850" cy="32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39DD25DC-510A-87B2-E2FC-AA6D4E3EABD4}"/>
              </a:ext>
            </a:extLst>
          </p:cNvPr>
          <p:cNvSpPr txBox="1"/>
          <p:nvPr userDrawn="1"/>
        </p:nvSpPr>
        <p:spPr>
          <a:xfrm>
            <a:off x="4756934" y="4025485"/>
            <a:ext cx="7841466" cy="20065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700" dirty="0">
                <a:solidFill>
                  <a:schemeClr val="tx1">
                    <a:lumMod val="75000"/>
                    <a:lumOff val="25000"/>
                  </a:schemeClr>
                </a:solidFill>
                <a:hlinkClick r:id="rId4"/>
              </a:rPr>
              <a:t>https://vk.com/medcollege_1</a:t>
            </a:r>
            <a:endParaRPr lang="en-US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700" dirty="0">
                <a:solidFill>
                  <a:schemeClr val="tx1">
                    <a:lumMod val="75000"/>
                    <a:lumOff val="25000"/>
                  </a:schemeClr>
                </a:solidFill>
                <a:hlinkClick r:id="rId6"/>
              </a:rPr>
              <a:t>https://t.me/medcollege_1</a:t>
            </a:r>
            <a:r>
              <a:rPr lang="en-US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700" dirty="0">
                <a:solidFill>
                  <a:schemeClr val="tx1">
                    <a:lumMod val="75000"/>
                    <a:lumOff val="25000"/>
                  </a:schemeClr>
                </a:solidFill>
                <a:hlinkClick r:id="rId8"/>
              </a:rPr>
              <a:t>https://www.youtube.com/channel/UC976BgS3sGwS2URMwc404dQ</a:t>
            </a:r>
            <a:r>
              <a:rPr lang="en-US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sz="17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700" dirty="0">
                <a:solidFill>
                  <a:schemeClr val="tx1">
                    <a:lumMod val="75000"/>
                    <a:lumOff val="25000"/>
                  </a:schemeClr>
                </a:solidFill>
                <a:hlinkClick r:id="rId12"/>
              </a:rPr>
              <a:t>https://zen.yandex.ru/medcollege</a:t>
            </a:r>
            <a:endParaRPr lang="ru-RU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700" dirty="0">
                <a:solidFill>
                  <a:schemeClr val="tx1">
                    <a:lumMod val="75000"/>
                    <a:lumOff val="25000"/>
                  </a:schemeClr>
                </a:solidFill>
                <a:hlinkClick r:id="rId13"/>
              </a:rPr>
              <a:t>https://ok.ru/group/5477156021881</a:t>
            </a:r>
            <a:endParaRPr lang="en-US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38571F12-F8A5-3A3B-9E34-273A14CB6408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488" y="4608479"/>
            <a:ext cx="1338262" cy="1338262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7F5518F1-56FD-2F14-ED4B-29063E784E73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5247"/>
            <a:ext cx="12192000" cy="213306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B1872FB0-EE88-0FAB-9FB9-C0D874856C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0942" y="5328503"/>
            <a:ext cx="323849" cy="323849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82872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25000">
        <p15:prstTrans prst="fallOver"/>
      </p:transition>
    </mc:Choice>
    <mc:Fallback xmlns="">
      <p:transition spd="slow" advClick="0" advTm="2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05778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25000">
        <p15:prstTrans prst="fallOver"/>
      </p:transition>
    </mc:Choice>
    <mc:Fallback xmlns="">
      <p:transition spd="slow" advClick="0" advTm="2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8" name="Номер слайда 3">
            <a:extLst>
              <a:ext uri="{FF2B5EF4-FFF2-40B4-BE49-F238E27FC236}">
                <a16:creationId xmlns:a16="http://schemas.microsoft.com/office/drawing/2014/main" id="{DD1445EF-C067-436A-BC1B-5C5F56A436B3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9403787" y="6420679"/>
            <a:ext cx="1716157" cy="3727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sz="1400" b="0">
                <a:solidFill>
                  <a:srgbClr val="00AB84"/>
                </a:solidFill>
                <a:latin typeface="HelveticaNeueCyr" panose="02000503040000020004" pitchFamily="2" charset="-52"/>
              </a:defRPr>
            </a:lvl1pPr>
          </a:lstStyle>
          <a:p>
            <a:pPr hangingPunct="1">
              <a:defRPr/>
            </a:pPr>
            <a:fld id="{34BEDE09-BB71-420A-A9D7-2BECD5B78100}" type="slidenum">
              <a:rPr lang="ru-RU" kern="1200" smtClean="0">
                <a:cs typeface="Arial" panose="020B0604020202020204" pitchFamily="34" charset="0"/>
              </a:rPr>
              <a:pPr hangingPunct="1">
                <a:defRPr/>
              </a:pPr>
              <a:t>‹#›</a:t>
            </a:fld>
            <a:endParaRPr lang="ru-RU" kern="1200" dirty="0">
              <a:cs typeface="Arial" panose="020B0604020202020204" pitchFamily="34" charset="0"/>
            </a:endParaRPr>
          </a:p>
        </p:txBody>
      </p:sp>
      <p:sp>
        <p:nvSpPr>
          <p:cNvPr id="9" name="Нижний колонтитул 2">
            <a:extLst>
              <a:ext uri="{FF2B5EF4-FFF2-40B4-BE49-F238E27FC236}">
                <a16:creationId xmlns:a16="http://schemas.microsoft.com/office/drawing/2014/main" id="{13A3A7F3-23AF-46CC-B737-BDBB7747D8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53336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AB84"/>
                </a:solidFill>
                <a:latin typeface="HelveticaNeueCyr" panose="02000503040000020004" pitchFamily="2" charset="-52"/>
              </a:defRPr>
            </a:lvl1pPr>
          </a:lstStyle>
          <a:p>
            <a:pPr algn="ctr" hangingPunct="1">
              <a:defRPr/>
            </a:pPr>
            <a:r>
              <a:rPr lang="en-US" sz="1400" kern="1200" dirty="0">
                <a:cs typeface="Arial" panose="020B0604020202020204" pitchFamily="34" charset="0"/>
              </a:rPr>
              <a:t>medcollege</a:t>
            </a:r>
            <a:r>
              <a:rPr lang="en-US" sz="1200" kern="1200" dirty="0">
                <a:cs typeface="Arial" panose="020B0604020202020204" pitchFamily="34" charset="0"/>
              </a:rPr>
              <a:t>.ru</a:t>
            </a:r>
            <a:endParaRPr lang="ru-RU" kern="12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4645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14" r:id="rId3"/>
    <p:sldLayoutId id="2147483712" r:id="rId4"/>
    <p:sldLayoutId id="2147483709" r:id="rId5"/>
    <p:sldLayoutId id="2147483707" r:id="rId6"/>
    <p:sldLayoutId id="2147483713" r:id="rId7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25000">
        <p15:prstTrans prst="fallOver"/>
      </p:transition>
    </mc:Choice>
    <mc:Fallback xmlns="">
      <p:transition spd="slow" advClick="0" advTm="25000"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HelveticaNeueCyr" panose="02000503040000020004" pitchFamily="2" charset="-52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HelveticaNeueCyr" panose="02000503040000020004" pitchFamily="2" charset="-52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NeueCyr" panose="02000503040000020004" pitchFamily="2" charset="-52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HelveticaNeueCyr" panose="02000503040000020004" pitchFamily="2" charset="-52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NeueCyr" panose="02000503040000020004" pitchFamily="2" charset="-52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eticaNeueCyr" panose="02000503040000020004" pitchFamily="2" charset="-52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1098035-E1FF-1F6A-C311-9C9F97088E2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32"/>
            <a:ext cx="12192000" cy="6855968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12EC2A4E-3DAC-227C-E396-734DCFDB48F2}"/>
              </a:ext>
            </a:extLst>
          </p:cNvPr>
          <p:cNvSpPr/>
          <p:nvPr/>
        </p:nvSpPr>
        <p:spPr>
          <a:xfrm>
            <a:off x="0" y="18919"/>
            <a:ext cx="12192000" cy="6858000"/>
          </a:xfrm>
          <a:prstGeom prst="rect">
            <a:avLst/>
          </a:prstGeom>
          <a:gradFill>
            <a:gsLst>
              <a:gs pos="100000">
                <a:srgbClr val="003DA5">
                  <a:alpha val="80000"/>
                </a:srgbClr>
              </a:gs>
              <a:gs pos="0">
                <a:srgbClr val="00AB84">
                  <a:alpha val="3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AB84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1BFC3F0-C462-DC7A-8097-5BEB4943FE8F}"/>
              </a:ext>
            </a:extLst>
          </p:cNvPr>
          <p:cNvSpPr txBox="1"/>
          <p:nvPr/>
        </p:nvSpPr>
        <p:spPr>
          <a:xfrm>
            <a:off x="2523363" y="4266632"/>
            <a:ext cx="102309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HelveticaNeueCyr" panose="02000503040000020004" pitchFamily="2" charset="-52"/>
                <a:ea typeface="Helvetica Neue" panose="02000503000000020004" pitchFamily="2"/>
                <a:cs typeface="Helvetica Neue" panose="02000503000000020004" pitchFamily="2"/>
              </a:rPr>
              <a:t>Формирование </a:t>
            </a:r>
            <a:r>
              <a:rPr lang="ru-RU" sz="3600" b="1" dirty="0">
                <a:solidFill>
                  <a:schemeClr val="bg1"/>
                </a:solidFill>
                <a:latin typeface="HelveticaNeueCyr" panose="02000503040000020004" pitchFamily="2" charset="-52"/>
                <a:ea typeface="Helvetica Neue" panose="02000503000000020004" pitchFamily="2"/>
                <a:cs typeface="Helvetica Neue" panose="02000503000000020004" pitchFamily="2"/>
              </a:rPr>
              <a:t>толерантности и чувства патриотизма на уроках русского языка и </a:t>
            </a:r>
            <a:r>
              <a:rPr lang="ru-RU" sz="3600" b="1" dirty="0" smtClean="0">
                <a:solidFill>
                  <a:schemeClr val="bg1"/>
                </a:solidFill>
                <a:latin typeface="HelveticaNeueCyr" panose="02000503040000020004" pitchFamily="2" charset="-52"/>
                <a:ea typeface="Helvetica Neue" panose="02000503000000020004" pitchFamily="2"/>
                <a:cs typeface="Helvetica Neue" panose="02000503000000020004" pitchFamily="2"/>
              </a:rPr>
              <a:t>литературы</a:t>
            </a:r>
            <a:endParaRPr lang="ru-RU" sz="3600" b="1" dirty="0">
              <a:latin typeface="HelveticaNeueCyr" panose="02000503040000020004" pitchFamily="2" charset="-52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7DE4530-03F1-19EF-4A30-A4B5FCFF23C1}"/>
              </a:ext>
            </a:extLst>
          </p:cNvPr>
          <p:cNvSpPr txBox="1"/>
          <p:nvPr/>
        </p:nvSpPr>
        <p:spPr>
          <a:xfrm>
            <a:off x="2523363" y="6110384"/>
            <a:ext cx="82821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  <a:latin typeface="HelveticaNeueCyr" panose="02000503040000020004" pitchFamily="2" charset="-52"/>
                <a:ea typeface="Helvetica Neue" panose="02000503000000020004" pitchFamily="2"/>
                <a:cs typeface="Helvetica Neue" panose="02000503000000020004" pitchFamily="2"/>
              </a:rPr>
              <a:t>Подготовила: Марченко Наталья Михайловна</a:t>
            </a:r>
            <a:endParaRPr lang="ru-RU" sz="1600" b="1" dirty="0">
              <a:solidFill>
                <a:schemeClr val="bg1"/>
              </a:solidFill>
              <a:latin typeface="HelveticaNeueCyr" panose="02000503040000020004" pitchFamily="2" charset="-52"/>
              <a:ea typeface="Helvetica Neue" panose="02000503000000020004" pitchFamily="2"/>
              <a:cs typeface="Helvetica Neue" panose="02000503000000020004" pitchFamily="2"/>
            </a:endParaRPr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A0286E00-07F0-5A99-6E88-8DA8C89E0F07}"/>
              </a:ext>
            </a:extLst>
          </p:cNvPr>
          <p:cNvGrpSpPr/>
          <p:nvPr/>
        </p:nvGrpSpPr>
        <p:grpSpPr>
          <a:xfrm>
            <a:off x="735361" y="4208351"/>
            <a:ext cx="1440000" cy="1440000"/>
            <a:chOff x="3673498" y="1483019"/>
            <a:chExt cx="2376355" cy="2473847"/>
          </a:xfrm>
        </p:grpSpPr>
        <p:sp>
          <p:nvSpPr>
            <p:cNvPr id="11" name="Овал 10">
              <a:extLst>
                <a:ext uri="{FF2B5EF4-FFF2-40B4-BE49-F238E27FC236}">
                  <a16:creationId xmlns:a16="http://schemas.microsoft.com/office/drawing/2014/main" id="{FF4CADC8-A765-C385-3739-4489E58444FE}"/>
                </a:ext>
              </a:extLst>
            </p:cNvPr>
            <p:cNvSpPr/>
            <p:nvPr/>
          </p:nvSpPr>
          <p:spPr>
            <a:xfrm>
              <a:off x="3673498" y="1483019"/>
              <a:ext cx="2376355" cy="24738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/>
            </a:p>
          </p:txBody>
        </p:sp>
        <p:pic>
          <p:nvPicPr>
            <p:cNvPr id="12" name="Рисунок 11">
              <a:extLst>
                <a:ext uri="{FF2B5EF4-FFF2-40B4-BE49-F238E27FC236}">
                  <a16:creationId xmlns:a16="http://schemas.microsoft.com/office/drawing/2014/main" id="{5A5AED08-FBEA-A23E-61B9-A37DEE87146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39712" y="2167336"/>
              <a:ext cx="1243927" cy="124246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379266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hangingPunct="1">
              <a:defRPr/>
            </a:pPr>
            <a:fld id="{34BEDE09-BB71-420A-A9D7-2BECD5B78100}" type="slidenum">
              <a:rPr lang="ru-RU" kern="1200" smtClean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pPr hangingPunct="1">
                <a:defRPr/>
              </a:pPr>
              <a:t>10</a:t>
            </a:fld>
            <a:endParaRPr lang="ru-RU" kern="1200" dirty="0">
              <a:solidFill>
                <a:prstClr val="black">
                  <a:lumMod val="50000"/>
                  <a:lumOff val="50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hangingPunct="1">
              <a:defRPr/>
            </a:pPr>
            <a:r>
              <a:rPr lang="en-US" sz="1200" kern="120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medcollege.ru</a:t>
            </a:r>
            <a:endParaRPr lang="ru-RU" kern="1200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Цитаты из работ победителей конкурса эссе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«Русский </a:t>
            </a:r>
            <a:r>
              <a:rPr lang="ru-RU" dirty="0"/>
              <a:t>язык хранит в себе богатую </a:t>
            </a:r>
            <a:r>
              <a:rPr lang="ru-RU" dirty="0" smtClean="0"/>
              <a:t>историю. Меняясь </a:t>
            </a:r>
            <a:r>
              <a:rPr lang="ru-RU" dirty="0"/>
              <a:t>и совершенствуясь , он прошёл сквозь века со своим </a:t>
            </a:r>
            <a:r>
              <a:rPr lang="ru-RU" dirty="0" smtClean="0"/>
              <a:t>народом </a:t>
            </a:r>
            <a:r>
              <a:rPr lang="ru-RU" dirty="0"/>
              <a:t>от славянских племён до </a:t>
            </a:r>
            <a:r>
              <a:rPr lang="ru-RU" dirty="0" smtClean="0"/>
              <a:t>Руси, </a:t>
            </a:r>
            <a:r>
              <a:rPr lang="ru-RU" dirty="0"/>
              <a:t>от Руси до Императорской </a:t>
            </a:r>
            <a:r>
              <a:rPr lang="ru-RU" dirty="0" smtClean="0"/>
              <a:t>России, </a:t>
            </a:r>
            <a:r>
              <a:rPr lang="ru-RU" dirty="0"/>
              <a:t>от Императорской </a:t>
            </a:r>
            <a:r>
              <a:rPr lang="ru-RU" dirty="0" smtClean="0"/>
              <a:t>России </a:t>
            </a:r>
            <a:r>
              <a:rPr lang="ru-RU" dirty="0"/>
              <a:t>до Советского союза и Российской Федерации . Преодолевая каждый этап , проходя сквозь </a:t>
            </a:r>
            <a:r>
              <a:rPr lang="ru-RU" dirty="0" smtClean="0"/>
              <a:t>эпохи, </a:t>
            </a:r>
            <a:r>
              <a:rPr lang="ru-RU" dirty="0"/>
              <a:t>язык претерпевал </a:t>
            </a:r>
            <a:r>
              <a:rPr lang="ru-RU" dirty="0" smtClean="0"/>
              <a:t>изменения, </a:t>
            </a:r>
            <a:r>
              <a:rPr lang="ru-RU" dirty="0"/>
              <a:t>но лишь одно </a:t>
            </a:r>
            <a:r>
              <a:rPr lang="ru-RU" dirty="0" smtClean="0"/>
              <a:t>неизменно: </a:t>
            </a:r>
            <a:r>
              <a:rPr lang="ru-RU" dirty="0"/>
              <a:t>независимо от эпохи русский язык был с народом в горести и в радости, оставался поддержкой и опорой: Русский язык всегда был усладой для русского </a:t>
            </a:r>
            <a:r>
              <a:rPr lang="ru-RU" dirty="0" smtClean="0"/>
              <a:t>духа, </a:t>
            </a:r>
            <a:r>
              <a:rPr lang="ru-RU" dirty="0"/>
              <a:t>был поддержкой и </a:t>
            </a:r>
            <a:r>
              <a:rPr lang="ru-RU" dirty="0" smtClean="0"/>
              <a:t>опорой. Солдаты, </a:t>
            </a:r>
            <a:r>
              <a:rPr lang="ru-RU" dirty="0"/>
              <a:t>читающие про Васю Теркина невольно проронят скупую </a:t>
            </a:r>
            <a:r>
              <a:rPr lang="ru-RU" dirty="0" smtClean="0"/>
              <a:t>слезу, </a:t>
            </a:r>
            <a:r>
              <a:rPr lang="ru-RU" dirty="0"/>
              <a:t>споют про Синий платочек и будут снова и снова побеждать </a:t>
            </a:r>
            <a:r>
              <a:rPr lang="ru-RU" dirty="0" smtClean="0"/>
              <a:t>врагов, </a:t>
            </a:r>
            <a:r>
              <a:rPr lang="ru-RU" dirty="0"/>
              <a:t>а песни и </a:t>
            </a:r>
            <a:r>
              <a:rPr lang="ru-RU" dirty="0" smtClean="0"/>
              <a:t>стихи, </a:t>
            </a:r>
            <a:r>
              <a:rPr lang="ru-RU" dirty="0"/>
              <a:t>такие звонкие и изящные всегда будут с ними </a:t>
            </a:r>
            <a:r>
              <a:rPr lang="ru-RU" dirty="0" smtClean="0"/>
              <a:t>- </a:t>
            </a:r>
            <a:r>
              <a:rPr lang="ru-RU" dirty="0"/>
              <a:t>рассказываться и петься на русском </a:t>
            </a:r>
            <a:r>
              <a:rPr lang="ru-RU" dirty="0" smtClean="0"/>
              <a:t>языке, </a:t>
            </a:r>
            <a:r>
              <a:rPr lang="ru-RU" dirty="0"/>
              <a:t>языке </a:t>
            </a:r>
            <a:r>
              <a:rPr lang="ru-RU" dirty="0" smtClean="0"/>
              <a:t>Родины!» Ваганова А, группа С221-1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92426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25000">
        <p15:prstTrans prst="fallOver"/>
      </p:transition>
    </mc:Choice>
    <mc:Fallback xmlns="">
      <p:transition spd="slow" advClick="0" advTm="25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hangingPunct="1">
              <a:defRPr/>
            </a:pPr>
            <a:fld id="{34BEDE09-BB71-420A-A9D7-2BECD5B78100}" type="slidenum">
              <a:rPr lang="ru-RU" kern="1200" smtClean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pPr hangingPunct="1">
                <a:defRPr/>
              </a:pPr>
              <a:t>2</a:t>
            </a:fld>
            <a:endParaRPr lang="ru-RU" kern="1200" dirty="0">
              <a:solidFill>
                <a:prstClr val="black">
                  <a:lumMod val="50000"/>
                  <a:lumOff val="50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hangingPunct="1">
              <a:defRPr/>
            </a:pPr>
            <a:r>
              <a:rPr lang="en-US" sz="1200" kern="120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medcollege.ru</a:t>
            </a:r>
            <a:endParaRPr lang="ru-RU" kern="1200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Патриотизм и патриотическое воспитание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Патриотизм</a:t>
            </a:r>
            <a:r>
              <a:rPr lang="ru-RU" sz="2200" dirty="0"/>
              <a:t> - это любовь к Родине, преданность своему Отечеству стремление служить его интересам и готовность, вплоть до самопожертвования, к его защите. </a:t>
            </a:r>
            <a:endParaRPr lang="ru-RU" sz="2200" dirty="0" smtClean="0"/>
          </a:p>
          <a:p>
            <a:pPr algn="just"/>
            <a:r>
              <a:rPr lang="ru-RU" sz="2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Цель </a:t>
            </a:r>
            <a:r>
              <a:rPr lang="ru-RU" sz="22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патриотического воспитания </a:t>
            </a:r>
            <a:r>
              <a:rPr lang="ru-RU" sz="2200" dirty="0"/>
              <a:t>- развитие в российском обществе высокой социальной активности, гражданской ответственности, духовности, становление граждан, обладающих позитивными ценностями и качествами, способных проявить их в созидательном процессе в интересах Отечества, укрепления государства, обеспечения его жизненно важных интересов и устойчивого развития.</a:t>
            </a:r>
          </a:p>
        </p:txBody>
      </p:sp>
    </p:spTree>
    <p:extLst>
      <p:ext uri="{BB962C8B-B14F-4D97-AF65-F5344CB8AC3E}">
        <p14:creationId xmlns:p14="http://schemas.microsoft.com/office/powerpoint/2010/main" val="9656364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hangingPunct="1">
              <a:defRPr/>
            </a:pPr>
            <a:fld id="{34BEDE09-BB71-420A-A9D7-2BECD5B78100}" type="slidenum">
              <a:rPr lang="ru-RU" kern="1200" smtClean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pPr hangingPunct="1">
                <a:defRPr/>
              </a:pPr>
              <a:t>3</a:t>
            </a:fld>
            <a:endParaRPr lang="ru-RU" kern="1200" dirty="0">
              <a:solidFill>
                <a:prstClr val="black">
                  <a:lumMod val="50000"/>
                  <a:lumOff val="50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hangingPunct="1">
              <a:defRPr/>
            </a:pPr>
            <a:r>
              <a:rPr lang="en-US" sz="1200" kern="120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medcollege.ru</a:t>
            </a:r>
            <a:endParaRPr lang="ru-RU" kern="1200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В. В. Путин о  патриотическом воспитании молодежи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365863" y="1820917"/>
            <a:ext cx="5149096" cy="3826219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“Утратив </a:t>
            </a:r>
            <a:r>
              <a:rPr lang="ru-RU" dirty="0"/>
              <a:t>патриотизм, связанные с ним национальную гордость и достоинство, мы потеряем себя как народ, способный на великие свершения</a:t>
            </a:r>
            <a:r>
              <a:rPr lang="ru-RU" dirty="0" smtClean="0"/>
              <a:t>”</a:t>
            </a:r>
          </a:p>
          <a:p>
            <a:pPr algn="just"/>
            <a:r>
              <a:rPr lang="ru-RU" dirty="0" smtClean="0"/>
              <a:t>«От </a:t>
            </a:r>
            <a:r>
              <a:rPr lang="ru-RU" dirty="0"/>
              <a:t>того, как мы воспитаем молодёжь, зависит то, сможет ли Россия сберечь и приумножить саму себя. Сможет ли она быть современной, перспективной, эффективно развивающейся, но в то же время сможет ли не растерять себя как нацию, не утратить свою самобытность в очень непростой современной обстановке</a:t>
            </a:r>
            <a:r>
              <a:rPr lang="ru-RU" dirty="0" smtClean="0"/>
              <a:t>».</a:t>
            </a:r>
            <a:endParaRPr lang="ru-RU" dirty="0"/>
          </a:p>
        </p:txBody>
      </p:sp>
      <p:pic>
        <p:nvPicPr>
          <p:cNvPr id="1026" name="Picture 2" descr="https://yandex-images.clstorage.net/Nc5ZB5096/881410VBDI/G7i9dGr3c4ehDWcHAr4WkK_0LqAUuOGGDf6dg3Xkk_iYBkgA4Oum1lK7Sf7rwpGMGwyTWla1-Jsdkm0TQE0NkVTrqDgsvWne8k5-Uwq9E5KyqW2xCOLl2xe8wdY0vp_wygBcVrz_qNcY8kapha2xqz1g7D95wdezVpBlFhMDEdsYhpY1e8YHpJIUHxM6kR6ChpQtjBHW2OoS2fjJBeK4iKtGN1yS-PvFOOU3yY6BhqQ8Vu4Ac9XYr0qmYxo-I27OHJuccXvyM56qDzoEDpgVsLO0I5QZ8MLXM-L20S_OmpSRfCBuleX05Rn6N9uLnoCNM1XyC0Te35htgm4xOj1H3x-Qp3JdyjiEgjIrGRacIbKDvwKgJt_y7hbtzd4y07WJs3AZfLDk_uUo5zfRv72EnzJe6C5Uzv-xSpVSMTgTW-IbrL9XfvQouaEdCg4KpiicnKIVvzbi2NYG0-fLANeTvIJqLmKWy_TQLuUX9ZyAk6I8UM4VStD2smKwbz8gPH3MD4-jc3nNF5-oCiQWFpQQkIGJDq4N0cH0Mcjq8AnXkJW9eAh9q8vd5iLWFe-NiL-kLGXOD2nz9Yp8h2EYNxla4Ruvjn12xgeojSQgKRG4FLuHrCmPFdLS_QjR59EqxpS5lVc-R7Pt5tki-DD0vZ2Ggg1b7Th_9NytTKRBNT8TaOsflrh6YeskpIkQLg0vhCqvuJYwnA_t2P0t2fbNDeymnIxZA3CQ5Mf9L_s00JWhnKQ-W8kiY-TbqmaVTgQPEW3vCoicdkL0FYGuJw03JpQInJuJCbwm29zjNdzpzjTvmomQUB9tgN3h3Q7yHuy9tIOjCk77CkLA-7h8hXI3MgNbzh2IglFS4Se5sBsAFSipFZCfshK3Ds7q9ybixN8F5piEvn05bpzO-tch9yniqLC2rDpO4ihAyt2LfqRlMSchZe8-ioRBUPYWqYgoPg0mngKCnoMIpAri0Mw238nLMM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301" y="2210025"/>
            <a:ext cx="4586393" cy="3437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01129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hangingPunct="1">
              <a:defRPr/>
            </a:pPr>
            <a:fld id="{34BEDE09-BB71-420A-A9D7-2BECD5B78100}" type="slidenum">
              <a:rPr lang="ru-RU" kern="1200" smtClean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pPr hangingPunct="1">
                <a:defRPr/>
              </a:pPr>
              <a:t>4</a:t>
            </a:fld>
            <a:endParaRPr lang="ru-RU" kern="1200" dirty="0">
              <a:solidFill>
                <a:prstClr val="black">
                  <a:lumMod val="50000"/>
                  <a:lumOff val="50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hangingPunct="1">
              <a:defRPr/>
            </a:pPr>
            <a:r>
              <a:rPr lang="en-US" sz="1200" kern="120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medcollege.ru</a:t>
            </a:r>
            <a:endParaRPr lang="ru-RU" kern="1200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патриотического воспитания (ФГОС)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008993" y="1565455"/>
            <a:ext cx="10505966" cy="4792717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/>
              <a:t>формирование у школьников «российской гражданской идентичности, патриотизма, уважения к своему народу, чувства ответственности перед Родиной, гордости за свой край, свою Родину, свой язык и культуру, прошлое и настоящее многонационального народа России». </a:t>
            </a:r>
            <a:endParaRPr lang="ru-RU" dirty="0" smtClean="0"/>
          </a:p>
          <a:p>
            <a:pPr algn="just"/>
            <a:r>
              <a:rPr lang="ru-RU" dirty="0" smtClean="0"/>
              <a:t>утверждение </a:t>
            </a:r>
            <a:r>
              <a:rPr lang="ru-RU" dirty="0"/>
              <a:t>в обществе, в сознании и чувствах граждан социально значимых патриотических ценностей, взглядов и убеждений, уважения к культурному и историческому прошлому России, к традициям, повышение престижа государственной, особенно военной, службы</a:t>
            </a:r>
            <a:r>
              <a:rPr lang="ru-RU" dirty="0" smtClean="0"/>
              <a:t>;</a:t>
            </a:r>
          </a:p>
          <a:p>
            <a:pPr algn="just"/>
            <a:r>
              <a:rPr lang="ru-RU" dirty="0"/>
              <a:t>воспитание граждан в духе уважения к Конституции Российской Федерации, законности, нормам общественной и коллективной жизни, создание условий для обеспечения реализации конституционных прав человека и его обязанностей, гражданского, профессионального и воинского долга;</a:t>
            </a:r>
          </a:p>
          <a:p>
            <a:pPr algn="just"/>
            <a:r>
              <a:rPr lang="ru-RU" dirty="0"/>
              <a:t>привитие гражданам чувства гордости, глубокого уважения и почитания символов государства - Герба, Флага, Гимна Российской Федерации, другой российской символики и исторических святынь Отечества;</a:t>
            </a:r>
          </a:p>
          <a:p>
            <a:pPr algn="just"/>
            <a:r>
              <a:rPr lang="ru-RU" dirty="0"/>
              <a:t>формирование расовой, национальной, религиозной терпимости, развитие дружеских отношений между народами.</a:t>
            </a:r>
          </a:p>
        </p:txBody>
      </p:sp>
    </p:spTree>
    <p:extLst>
      <p:ext uri="{BB962C8B-B14F-4D97-AF65-F5344CB8AC3E}">
        <p14:creationId xmlns:p14="http://schemas.microsoft.com/office/powerpoint/2010/main" val="11009301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hangingPunct="1">
              <a:defRPr/>
            </a:pPr>
            <a:fld id="{34BEDE09-BB71-420A-A9D7-2BECD5B78100}" type="slidenum">
              <a:rPr lang="ru-RU" kern="1200" smtClean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pPr hangingPunct="1">
                <a:defRPr/>
              </a:pPr>
              <a:t>5</a:t>
            </a:fld>
            <a:endParaRPr lang="ru-RU" kern="1200" dirty="0">
              <a:solidFill>
                <a:prstClr val="black">
                  <a:lumMod val="50000"/>
                  <a:lumOff val="50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hangingPunct="1">
              <a:defRPr/>
            </a:pPr>
            <a:r>
              <a:rPr lang="en-US" sz="1200" kern="120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medcollege.ru</a:t>
            </a:r>
            <a:endParaRPr lang="ru-RU" kern="1200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767916" y="1765210"/>
            <a:ext cx="5783767" cy="3826219"/>
          </a:xfrm>
        </p:spPr>
        <p:txBody>
          <a:bodyPr>
            <a:normAutofit lnSpcReduction="10000"/>
          </a:bodyPr>
          <a:lstStyle/>
          <a:p>
            <a:pPr marL="0" indent="0" algn="r">
              <a:buNone/>
            </a:pPr>
            <a:r>
              <a:rPr lang="ru-RU" sz="2400" i="1" dirty="0" smtClean="0"/>
              <a:t>“</a:t>
            </a:r>
            <a:r>
              <a:rPr lang="ru-RU" sz="2400" b="1" i="1" dirty="0" smtClean="0"/>
              <a:t>Усваивая </a:t>
            </a:r>
            <a:r>
              <a:rPr lang="ru-RU" sz="2400" b="1" i="1" dirty="0"/>
              <a:t>родной язык, ребенок усваивает не одни только слова, их сложения и видоизменения, но бесконечное множество понятий, воззрений на предметы, множество мыслей, чувств, художественных образов, логику и философию языка... Таков этот великий народный педагог - родное слово</a:t>
            </a:r>
            <a:r>
              <a:rPr lang="ru-RU" sz="2400" b="1" i="1" dirty="0" smtClean="0"/>
              <a:t>”.</a:t>
            </a:r>
          </a:p>
          <a:p>
            <a:pPr marL="0" indent="0" algn="r">
              <a:buNone/>
            </a:pPr>
            <a:endParaRPr lang="ru-RU" b="1" dirty="0" smtClean="0"/>
          </a:p>
          <a:p>
            <a:pPr marL="0" indent="0" algn="r">
              <a:buNone/>
            </a:pPr>
            <a:r>
              <a:rPr lang="ru-RU" b="1" dirty="0" err="1" smtClean="0"/>
              <a:t>К.Д.Ушинский</a:t>
            </a:r>
            <a:endParaRPr lang="ru-RU" dirty="0"/>
          </a:p>
          <a:p>
            <a:endParaRPr lang="ru-RU" dirty="0"/>
          </a:p>
        </p:txBody>
      </p:sp>
      <p:pic>
        <p:nvPicPr>
          <p:cNvPr id="2052" name="Picture 4" descr="https://avatars.mds.yandex.net/i?id=3e114b9f0d214e1740342b9856a77d8b8da3d165-4544610-images-thumbs&amp;n=13&amp;exp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0683" y="595716"/>
            <a:ext cx="3074276" cy="5405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5878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hangingPunct="1">
              <a:defRPr/>
            </a:pPr>
            <a:fld id="{34BEDE09-BB71-420A-A9D7-2BECD5B78100}" type="slidenum">
              <a:rPr lang="ru-RU" kern="1200" smtClean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pPr hangingPunct="1">
                <a:defRPr/>
              </a:pPr>
              <a:t>6</a:t>
            </a:fld>
            <a:endParaRPr lang="ru-RU" kern="1200" dirty="0">
              <a:solidFill>
                <a:prstClr val="black">
                  <a:lumMod val="50000"/>
                  <a:lumOff val="50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hangingPunct="1">
              <a:defRPr/>
            </a:pPr>
            <a:r>
              <a:rPr lang="en-US" sz="1200" kern="120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medcollege.ru</a:t>
            </a:r>
            <a:endParaRPr lang="ru-RU" kern="1200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ОУД.01 Русский </a:t>
            </a:r>
            <a:r>
              <a:rPr lang="ru-RU" dirty="0" smtClean="0"/>
              <a:t>язык и ОУД.09 Родной язык (русский)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36849" y="2057400"/>
            <a:ext cx="5196392" cy="3826219"/>
          </a:xfrm>
        </p:spPr>
        <p:txBody>
          <a:bodyPr>
            <a:normAutofit/>
          </a:bodyPr>
          <a:lstStyle/>
          <a:p>
            <a:pPr algn="just"/>
            <a:r>
              <a:rPr lang="ru-RU" sz="2200" dirty="0"/>
              <a:t>«Язык как средство общения и форма существования национальной культуры</a:t>
            </a:r>
            <a:r>
              <a:rPr lang="ru-RU" sz="2200" dirty="0" smtClean="0"/>
              <a:t>»</a:t>
            </a:r>
          </a:p>
          <a:p>
            <a:pPr algn="just"/>
            <a:r>
              <a:rPr lang="ru-RU" sz="2200" dirty="0" smtClean="0"/>
              <a:t>«</a:t>
            </a:r>
            <a:r>
              <a:rPr lang="ru-RU" sz="2200" dirty="0"/>
              <a:t>Русский язык и культура русского народа</a:t>
            </a:r>
            <a:r>
              <a:rPr lang="ru-RU" sz="2200" dirty="0" smtClean="0"/>
              <a:t>»</a:t>
            </a:r>
          </a:p>
          <a:p>
            <a:pPr algn="just"/>
            <a:r>
              <a:rPr lang="ru-RU" sz="2200" dirty="0" smtClean="0"/>
              <a:t>«</a:t>
            </a:r>
            <a:r>
              <a:rPr lang="ru-RU" sz="2200" dirty="0"/>
              <a:t>Место русского языка в России и в мире</a:t>
            </a:r>
            <a:r>
              <a:rPr lang="ru-RU" sz="2200" dirty="0" smtClean="0"/>
              <a:t>»</a:t>
            </a:r>
          </a:p>
          <a:p>
            <a:pPr algn="just"/>
            <a:r>
              <a:rPr lang="ru-RU" sz="2200" dirty="0" smtClean="0"/>
              <a:t>«</a:t>
            </a:r>
            <a:r>
              <a:rPr lang="ru-RU" sz="2200" dirty="0"/>
              <a:t>Роль языка в формировании национальной картины мира</a:t>
            </a:r>
            <a:r>
              <a:rPr lang="ru-RU" sz="2200" dirty="0" smtClean="0"/>
              <a:t>» </a:t>
            </a:r>
            <a:endParaRPr lang="ru-RU" sz="2200" dirty="0"/>
          </a:p>
        </p:txBody>
      </p:sp>
      <p:sp>
        <p:nvSpPr>
          <p:cNvPr id="6" name="Объект 4"/>
          <p:cNvSpPr txBox="1">
            <a:spLocks/>
          </p:cNvSpPr>
          <p:nvPr/>
        </p:nvSpPr>
        <p:spPr>
          <a:xfrm>
            <a:off x="5923552" y="1941787"/>
            <a:ext cx="5196392" cy="382621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HelveticaNeueCyr" panose="02000503040000020004" pitchFamily="2" charset="-52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HelveticaNeueCyr" panose="02000503040000020004" pitchFamily="2" charset="-52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HelveticaNeueCyr" panose="02000503040000020004" pitchFamily="2" charset="-52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HelveticaNeueCyr" panose="02000503040000020004" pitchFamily="2" charset="-52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HelveticaNeueCyr" panose="02000503040000020004" pitchFamily="2" charset="-52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dirty="0" smtClean="0"/>
              <a:t>Анализ текстов </a:t>
            </a:r>
            <a:r>
              <a:rPr lang="ru-RU" dirty="0"/>
              <a:t>патриотической тематики (</a:t>
            </a:r>
            <a:r>
              <a:rPr lang="ru-RU" dirty="0" err="1"/>
              <a:t>Д.С.Лихачева</a:t>
            </a:r>
            <a:r>
              <a:rPr lang="ru-RU" dirty="0"/>
              <a:t>, </a:t>
            </a:r>
            <a:r>
              <a:rPr lang="ru-RU" dirty="0" err="1"/>
              <a:t>В.Солоухина</a:t>
            </a:r>
            <a:r>
              <a:rPr lang="ru-RU" dirty="0"/>
              <a:t>, </a:t>
            </a:r>
            <a:r>
              <a:rPr lang="ru-RU" dirty="0" err="1"/>
              <a:t>В.Распутина</a:t>
            </a:r>
            <a:r>
              <a:rPr lang="ru-RU" dirty="0"/>
              <a:t> и др</a:t>
            </a:r>
            <a:r>
              <a:rPr lang="ru-RU" dirty="0" smtClean="0"/>
              <a:t>.)</a:t>
            </a:r>
          </a:p>
          <a:p>
            <a:pPr algn="just"/>
            <a:r>
              <a:rPr lang="ru-RU" dirty="0" smtClean="0"/>
              <a:t>Создать собственную подборку высказываний </a:t>
            </a:r>
            <a:r>
              <a:rPr lang="ru-RU" dirty="0"/>
              <a:t>о русском языке, </a:t>
            </a:r>
            <a:r>
              <a:rPr lang="ru-RU" dirty="0" smtClean="0"/>
              <a:t>пословиц, поговорок, прецедентных текстов </a:t>
            </a:r>
          </a:p>
          <a:p>
            <a:pPr algn="just"/>
            <a:r>
              <a:rPr lang="ru-RU" dirty="0" smtClean="0"/>
              <a:t>Написать эссе на тему: «Как отражается история народа в его фольклоре»</a:t>
            </a:r>
          </a:p>
          <a:p>
            <a:pPr algn="just"/>
            <a:r>
              <a:rPr lang="ru-RU" dirty="0" smtClean="0"/>
              <a:t>В </a:t>
            </a:r>
            <a:r>
              <a:rPr lang="ru-RU" dirty="0"/>
              <a:t>процессе проведения обучающих диктантов и изложений, можно предложить учащимся определить основную мысль текста, акцентировав внимание на тех мыслях, чувствах, которые формируют патриотизм и </a:t>
            </a:r>
            <a:r>
              <a:rPr lang="ru-RU" dirty="0" smtClean="0"/>
              <a:t>гражданственность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6111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hangingPunct="1">
              <a:defRPr/>
            </a:pPr>
            <a:fld id="{34BEDE09-BB71-420A-A9D7-2BECD5B78100}" type="slidenum">
              <a:rPr lang="ru-RU" kern="1200" smtClean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pPr hangingPunct="1">
                <a:defRPr/>
              </a:pPr>
              <a:t>7</a:t>
            </a:fld>
            <a:endParaRPr lang="ru-RU" kern="1200" dirty="0">
              <a:solidFill>
                <a:prstClr val="black">
                  <a:lumMod val="50000"/>
                  <a:lumOff val="50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hangingPunct="1">
              <a:defRPr/>
            </a:pPr>
            <a:r>
              <a:rPr lang="en-US" sz="1200" kern="120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medcollege.ru</a:t>
            </a:r>
            <a:endParaRPr lang="ru-RU" kern="1200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«Патриотизм и толерантность. Роль языка в формировании картины мира» 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229709" y="1565456"/>
            <a:ext cx="10285249" cy="469345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3 конкурса: </a:t>
            </a:r>
            <a:endParaRPr lang="ru-RU" sz="16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dirty="0"/>
              <a:t>- конкурс стенгазет на тему «Толерантность – дорога к миру»;</a:t>
            </a:r>
            <a:endParaRPr lang="ru-RU" sz="1600" dirty="0"/>
          </a:p>
          <a:p>
            <a:pPr marL="0" indent="0" algn="just">
              <a:buNone/>
            </a:pPr>
            <a:r>
              <a:rPr lang="ru-RU" dirty="0"/>
              <a:t>- конкурс буклетов на тему «С чего начинается Родина…»;</a:t>
            </a:r>
            <a:endParaRPr lang="ru-RU" sz="1600" dirty="0"/>
          </a:p>
          <a:p>
            <a:pPr algn="just">
              <a:buFontTx/>
              <a:buChar char="-"/>
            </a:pPr>
            <a:r>
              <a:rPr lang="ru-RU" dirty="0" smtClean="0"/>
              <a:t>конкурс </a:t>
            </a:r>
            <a:r>
              <a:rPr lang="ru-RU" dirty="0"/>
              <a:t>эссе на тему «Родной язык – душа </a:t>
            </a:r>
            <a:r>
              <a:rPr lang="ru-RU" dirty="0" smtClean="0"/>
              <a:t>нации»</a:t>
            </a:r>
            <a:endParaRPr lang="ru-RU" b="1" dirty="0"/>
          </a:p>
          <a:p>
            <a:pPr marL="0" indent="0" algn="just">
              <a:buNone/>
            </a:pPr>
            <a: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Цель</a:t>
            </a:r>
            <a:r>
              <a:rPr lang="ru-RU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:</a:t>
            </a:r>
            <a:r>
              <a:rPr lang="ru-RU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/>
              <a:t>формирование нравственно-мировоззренческих, гражданско-патриотических ценностей, толерантности в многонациональном государстве – Российской </a:t>
            </a:r>
            <a:r>
              <a:rPr lang="ru-RU" dirty="0" smtClean="0"/>
              <a:t>Федерации.</a:t>
            </a:r>
            <a:endParaRPr lang="ru-RU" sz="1400" dirty="0"/>
          </a:p>
          <a:p>
            <a:pPr marL="0" indent="0" algn="just">
              <a:buNone/>
            </a:pPr>
            <a:r>
              <a:rPr lang="ru-RU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Задачи</a:t>
            </a:r>
            <a:r>
              <a:rPr lang="ru-RU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: </a:t>
            </a:r>
            <a:endParaRPr lang="ru-RU" sz="14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ru-RU" dirty="0"/>
              <a:t>развитие духовной культуры обучающихся, формирование чувства патриотизма, воспитание уважения к обычаям, традициям и культуре разных народов России;</a:t>
            </a:r>
            <a:endParaRPr lang="ru-RU" sz="1600" dirty="0"/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ru-RU" dirty="0"/>
              <a:t>формирование коммуникативной культуры, понимания роли родного языка в многонациональном государстве;</a:t>
            </a:r>
            <a:endParaRPr lang="ru-RU" sz="1600" dirty="0"/>
          </a:p>
          <a:p>
            <a:pPr lvl="0" algn="just">
              <a:buFont typeface="Wingdings" panose="05000000000000000000" pitchFamily="2" charset="2"/>
              <a:buChar char="ü"/>
            </a:pPr>
            <a:r>
              <a:rPr lang="ru-RU" dirty="0"/>
              <a:t>развитие художественного вкуса, устной и письменной речи, творческих способностей обучающихся.</a:t>
            </a:r>
            <a:endParaRPr lang="ru-RU" sz="1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77063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hangingPunct="1">
              <a:defRPr/>
            </a:pPr>
            <a:fld id="{34BEDE09-BB71-420A-A9D7-2BECD5B78100}" type="slidenum">
              <a:rPr lang="ru-RU" kern="1200" smtClean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pPr hangingPunct="1">
                <a:defRPr/>
              </a:pPr>
              <a:t>8</a:t>
            </a:fld>
            <a:endParaRPr lang="ru-RU" kern="1200" dirty="0">
              <a:solidFill>
                <a:prstClr val="black">
                  <a:lumMod val="50000"/>
                  <a:lumOff val="50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hangingPunct="1">
              <a:defRPr/>
            </a:pPr>
            <a:r>
              <a:rPr lang="en-US" sz="1200" kern="120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medcollege.ru</a:t>
            </a:r>
            <a:endParaRPr lang="ru-RU" kern="1200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БЛАГОДАРЮ ЗА ВНИМАНИЕ!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988" y="1565455"/>
            <a:ext cx="8386564" cy="4717442"/>
          </a:xfrm>
        </p:spPr>
      </p:pic>
    </p:spTree>
    <p:extLst>
      <p:ext uri="{BB962C8B-B14F-4D97-AF65-F5344CB8AC3E}">
        <p14:creationId xmlns:p14="http://schemas.microsoft.com/office/powerpoint/2010/main" val="38384846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hangingPunct="1">
              <a:defRPr/>
            </a:pPr>
            <a:fld id="{34BEDE09-BB71-420A-A9D7-2BECD5B78100}" type="slidenum">
              <a:rPr lang="ru-RU" kern="1200" smtClean="0">
                <a:solidFill>
                  <a:prstClr val="black">
                    <a:lumMod val="50000"/>
                    <a:lumOff val="50000"/>
                  </a:prstClr>
                </a:solidFill>
                <a:cs typeface="Arial" panose="020B0604020202020204" pitchFamily="34" charset="0"/>
              </a:rPr>
              <a:pPr hangingPunct="1">
                <a:defRPr/>
              </a:pPr>
              <a:t>9</a:t>
            </a:fld>
            <a:endParaRPr lang="ru-RU" kern="1200" dirty="0">
              <a:solidFill>
                <a:prstClr val="black">
                  <a:lumMod val="50000"/>
                  <a:lumOff val="50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hangingPunct="1">
              <a:defRPr/>
            </a:pPr>
            <a:r>
              <a:rPr lang="en-US" sz="1200" kern="1200" smtClean="0">
                <a:solidFill>
                  <a:prstClr val="black">
                    <a:tint val="75000"/>
                  </a:prstClr>
                </a:solidFill>
                <a:cs typeface="Arial" panose="020B0604020202020204" pitchFamily="34" charset="0"/>
              </a:rPr>
              <a:t>medcollege.ru</a:t>
            </a:r>
            <a:endParaRPr lang="ru-RU" kern="1200" dirty="0">
              <a:solidFill>
                <a:prstClr val="black">
                  <a:tint val="75000"/>
                </a:prstClr>
              </a:solidFill>
              <a:cs typeface="Arial" panose="020B060402020202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Цитаты из работ победителей конкурса эссе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«Родной </a:t>
            </a:r>
            <a:r>
              <a:rPr lang="ru-RU" dirty="0"/>
              <a:t>язык – это живая память народа, его душа и достояние.  В нем передается вся самобытность предков. Сейчас, когда традиции и обычаи многих народов исчезают, его существование родного языка позволяет сохранить национальную идентичность. Забывая свой язык, нация постепенно перестаёт существовать. «Родной язык - душа нации. Нации, которая теряет свой подлинный, свой исторический язык, а вместе с ним и свою психологию, культуру, память о предках», – говорил Д.С. Лихачёв. Родной язык – душа нации именно потому, что он является чистым её проявлением. Он ею создан и несёт в себе её </a:t>
            </a:r>
            <a:r>
              <a:rPr lang="ru-RU" dirty="0" smtClean="0"/>
              <a:t>жизнь». Ильина Е., группа С 212-1</a:t>
            </a:r>
            <a:endParaRPr lang="ru-RU" dirty="0"/>
          </a:p>
          <a:p>
            <a:r>
              <a:rPr lang="ru-RU" dirty="0" smtClean="0"/>
              <a:t>«У </a:t>
            </a:r>
            <a:r>
              <a:rPr lang="ru-RU" dirty="0"/>
              <a:t>каждого человека, у каждого народа есть свой родной язык. Язык, который он должен знать, язык, на котором говорят его предки, язык, на котором будут говорить его потомки, ведь это - твоё </a:t>
            </a:r>
            <a:r>
              <a:rPr lang="ru-RU" dirty="0" smtClean="0"/>
              <a:t>наследие». </a:t>
            </a:r>
            <a:r>
              <a:rPr lang="ru-RU" dirty="0" err="1" smtClean="0"/>
              <a:t>Афаунов</a:t>
            </a:r>
            <a:r>
              <a:rPr lang="ru-RU" dirty="0" smtClean="0"/>
              <a:t> А., группа С 214-1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38048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25000">
        <p15:prstTrans prst="fallOver"/>
      </p:transition>
    </mc:Choice>
    <mc:Fallback xmlns="">
      <p:transition spd="slow" advClick="0" advTm="25000">
        <p:fade/>
      </p:transition>
    </mc:Fallback>
  </mc:AlternateContent>
</p:sld>
</file>

<file path=ppt/theme/theme1.xml><?xml version="1.0" encoding="utf-8"?>
<a:theme xmlns:a="http://schemas.openxmlformats.org/drawingml/2006/main" name="2_Тема Office">
  <a:themeElements>
    <a:clrScheme name="МК1">
      <a:dk1>
        <a:srgbClr val="575757"/>
      </a:dk1>
      <a:lt1>
        <a:srgbClr val="FFFFFF"/>
      </a:lt1>
      <a:dk2>
        <a:srgbClr val="575757"/>
      </a:dk2>
      <a:lt2>
        <a:srgbClr val="FFFFFF"/>
      </a:lt2>
      <a:accent1>
        <a:srgbClr val="003DA5"/>
      </a:accent1>
      <a:accent2>
        <a:srgbClr val="00AB84"/>
      </a:accent2>
      <a:accent3>
        <a:srgbClr val="0089CB"/>
      </a:accent3>
      <a:accent4>
        <a:srgbClr val="00C092"/>
      </a:accent4>
      <a:accent5>
        <a:srgbClr val="123C84"/>
      </a:accent5>
      <a:accent6>
        <a:srgbClr val="009672"/>
      </a:accent6>
      <a:hlink>
        <a:srgbClr val="3D98E3"/>
      </a:hlink>
      <a:folHlink>
        <a:srgbClr val="97CEFF"/>
      </a:folHlink>
    </a:clrScheme>
    <a:fontScheme name="HelveticaNeueCyr">
      <a:majorFont>
        <a:latin typeface="HelveticaNeueCyr"/>
        <a:ea typeface=""/>
        <a:cs typeface=""/>
      </a:majorFont>
      <a:minorFont>
        <a:latin typeface="HelveticaNeueCyr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Тема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Тема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23973</TotalTime>
  <Words>968</Words>
  <Application>Microsoft Office PowerPoint</Application>
  <PresentationFormat>Широкоэкранный</PresentationFormat>
  <Paragraphs>60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Helvetica Neue</vt:lpstr>
      <vt:lpstr>HelveticaNeueCyr</vt:lpstr>
      <vt:lpstr>Wingdings</vt:lpstr>
      <vt:lpstr>2_Тема Office</vt:lpstr>
      <vt:lpstr>Презентация PowerPoint</vt:lpstr>
      <vt:lpstr>Патриотизм и патриотическое воспитание</vt:lpstr>
      <vt:lpstr>В. В. Путин о  патриотическом воспитании молодежи</vt:lpstr>
      <vt:lpstr>Задачи патриотического воспитания (ФГОС)</vt:lpstr>
      <vt:lpstr>Презентация PowerPoint</vt:lpstr>
      <vt:lpstr>ОУД.01 Русский язык и ОУД.09 Родной язык (русский)</vt:lpstr>
      <vt:lpstr>«Патриотизм и толерантность. Роль языка в формировании картины мира» </vt:lpstr>
      <vt:lpstr>БЛАГОДАРЮ ЗА ВНИМАНИЕ!</vt:lpstr>
      <vt:lpstr>Цитаты из работ победителей конкурса эссе</vt:lpstr>
      <vt:lpstr>Цитаты из работ победителей конкурса эссе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George Svetlanoff</dc:creator>
  <cp:lastModifiedBy>Rio</cp:lastModifiedBy>
  <cp:revision>1039</cp:revision>
  <cp:lastPrinted>2018-10-02T09:44:43Z</cp:lastPrinted>
  <dcterms:modified xsi:type="dcterms:W3CDTF">2022-12-12T18:37:27Z</dcterms:modified>
</cp:coreProperties>
</file>