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0" r:id="rId1"/>
  </p:sldMasterIdLst>
  <p:sldIdLst>
    <p:sldId id="257" r:id="rId2"/>
    <p:sldId id="258" r:id="rId3"/>
    <p:sldId id="259" r:id="rId4"/>
    <p:sldId id="260" r:id="rId5"/>
    <p:sldId id="261" r:id="rId6"/>
    <p:sldId id="271" r:id="rId7"/>
    <p:sldId id="272" r:id="rId8"/>
    <p:sldId id="273" r:id="rId9"/>
    <p:sldId id="274" r:id="rId10"/>
    <p:sldId id="262" r:id="rId11"/>
    <p:sldId id="263" r:id="rId12"/>
    <p:sldId id="264" r:id="rId13"/>
    <p:sldId id="275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700397E-8E4B-4426-AF43-EEC1E8ABF60C}">
          <p14:sldIdLst>
            <p14:sldId id="257"/>
            <p14:sldId id="258"/>
            <p14:sldId id="259"/>
            <p14:sldId id="260"/>
            <p14:sldId id="261"/>
            <p14:sldId id="271"/>
            <p14:sldId id="272"/>
            <p14:sldId id="273"/>
            <p14:sldId id="274"/>
            <p14:sldId id="262"/>
            <p14:sldId id="263"/>
            <p14:sldId id="264"/>
            <p14:sldId id="275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6130"/>
    <a:srgbClr val="0000CC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0" autoAdjust="0"/>
    <p:restoredTop sz="86477" autoAdjust="0"/>
  </p:normalViewPr>
  <p:slideViewPr>
    <p:cSldViewPr>
      <p:cViewPr>
        <p:scale>
          <a:sx n="57" d="100"/>
          <a:sy n="57" d="100"/>
        </p:scale>
        <p:origin x="-1500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7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77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692311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389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43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17281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Муниципальное бюджетное дошкольное образовательное учреждение «Благовещенский детский сад «Светлячок»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err="1" smtClean="0"/>
              <a:t>р.п</a:t>
            </a:r>
            <a:r>
              <a:rPr lang="ru-RU" sz="2000" dirty="0" smtClean="0"/>
              <a:t>. Благовещенка Благовещенского района Алтайского края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ло\загрузки\в гостях у сказки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4177" y="-48848"/>
            <a:ext cx="935235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259632" y="836713"/>
            <a:ext cx="69607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Муниципальное бюджетное дошкольное образовательное учреждение «Благовещенский детский сад «Светлячок» </a:t>
            </a:r>
            <a:r>
              <a:rPr lang="ru-RU" b="1" dirty="0" err="1">
                <a:solidFill>
                  <a:schemeClr val="tx2"/>
                </a:solidFill>
              </a:rPr>
              <a:t>р.п</a:t>
            </a:r>
            <a:r>
              <a:rPr lang="ru-RU" b="1" dirty="0">
                <a:solidFill>
                  <a:schemeClr val="tx2"/>
                </a:solidFill>
              </a:rPr>
              <a:t>. Благовещенка Благовещенского района Алтайского края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4175" y="2967337"/>
            <a:ext cx="8235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Проект «В гостях у сказки»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4653136"/>
            <a:ext cx="705678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Руководитель проекта: </a:t>
            </a:r>
          </a:p>
          <a:p>
            <a:pPr algn="ctr"/>
            <a:r>
              <a:rPr lang="ru-RU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Иванкова Татьяна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val="318337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0160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Реализация проекта осуществлялась через художественное творчество детей.</a:t>
            </a:r>
            <a:r>
              <a:rPr lang="ru-RU" sz="3200" dirty="0">
                <a:solidFill>
                  <a:srgbClr val="0000CC"/>
                </a:solidFill>
              </a:rPr>
              <a:t/>
            </a:r>
            <a:br>
              <a:rPr lang="ru-RU" sz="3200" dirty="0">
                <a:solidFill>
                  <a:srgbClr val="0000CC"/>
                </a:solidFill>
              </a:rPr>
            </a:br>
            <a:endParaRPr lang="ru-RU" sz="3200" dirty="0">
              <a:solidFill>
                <a:srgbClr val="0000CC"/>
              </a:solidFill>
            </a:endParaRPr>
          </a:p>
        </p:txBody>
      </p:sp>
      <p:pic>
        <p:nvPicPr>
          <p:cNvPr id="4" name="Объект 3" descr="C:\Users\ло\Desktop\фото к проекту\IMG_4196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3" y="1484785"/>
            <a:ext cx="3384377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ло\Desktop\фото к проекту\IMG_418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484785"/>
            <a:ext cx="3600400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ло\Desktop\фото к проекту\IMG_418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933057"/>
            <a:ext cx="3384376" cy="2202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ло\Desktop\фото к проекту\DSC07306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939129"/>
            <a:ext cx="3600400" cy="21965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21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>
                <a:solidFill>
                  <a:srgbClr val="0000CC"/>
                </a:solidFill>
              </a:rPr>
              <a:t>Театрализованная деятельность детей</a:t>
            </a:r>
            <a:r>
              <a:rPr lang="ru-RU" sz="3600" b="1" dirty="0">
                <a:solidFill>
                  <a:srgbClr val="0000CC"/>
                </a:solidFill>
              </a:rPr>
              <a:t>.</a:t>
            </a:r>
            <a:r>
              <a:rPr lang="ru-RU" sz="3600" dirty="0">
                <a:solidFill>
                  <a:srgbClr val="0000CC"/>
                </a:solidFill>
              </a:rPr>
              <a:t/>
            </a:r>
            <a:br>
              <a:rPr lang="ru-RU" sz="3600" dirty="0">
                <a:solidFill>
                  <a:srgbClr val="0000CC"/>
                </a:solidFill>
              </a:rPr>
            </a:br>
            <a:r>
              <a:rPr lang="ru-RU" sz="40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F:\мой проект\фото к проекту\DSC0726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827" y="1226841"/>
            <a:ext cx="2868108" cy="2548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мой проект\фото к проекту\DSC0725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3" y="1274874"/>
            <a:ext cx="2988332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мой проект\фото к проекту\DSC0727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3" y="4126317"/>
            <a:ext cx="2988332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:\мой проект\фото к проекту\DSC0725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092429"/>
            <a:ext cx="2880320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980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3"/>
            <a:ext cx="8229600" cy="94096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Рассматривание книг, иллюстраций по сказкам.</a:t>
            </a:r>
            <a:r>
              <a:rPr lang="ru-RU" sz="3200" dirty="0">
                <a:solidFill>
                  <a:srgbClr val="0000CC"/>
                </a:solidFill>
              </a:rPr>
              <a:t/>
            </a:r>
            <a:br>
              <a:rPr lang="ru-RU" sz="3200" dirty="0">
                <a:solidFill>
                  <a:srgbClr val="0000CC"/>
                </a:solidFill>
              </a:rPr>
            </a:br>
            <a:endParaRPr lang="ru-RU" sz="3200" dirty="0">
              <a:solidFill>
                <a:srgbClr val="0000CC"/>
              </a:solidFill>
            </a:endParaRPr>
          </a:p>
        </p:txBody>
      </p:sp>
      <p:pic>
        <p:nvPicPr>
          <p:cNvPr id="4" name="Объект 3" descr="F:\мой проект\фото к проекту\DSC0732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7950" y="1600201"/>
            <a:ext cx="2868108" cy="2044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мой проект\фото к проекту\IMG_420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183" y="1556793"/>
            <a:ext cx="3061971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мой проект\фото к проекту\DSC0731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3021" y="3933056"/>
            <a:ext cx="4938323" cy="2737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724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Сущность и значение сказки в жизни ребенка.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76130"/>
                </a:solidFill>
              </a:rPr>
              <a:t>Богатейшим источником развития фантазии ребенка является сказка. Сказка учит ребенка думать, оценивать поступки героев, тренирует память и внимание, развивает речь.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37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Чтение, слушание по аудиозаписи и просмотр сказок.</a:t>
            </a:r>
            <a:r>
              <a:rPr lang="ru-RU" sz="3200" dirty="0">
                <a:solidFill>
                  <a:srgbClr val="0000CC"/>
                </a:solidFill>
              </a:rPr>
              <a:t/>
            </a:r>
            <a:br>
              <a:rPr lang="ru-RU" sz="3200" dirty="0">
                <a:solidFill>
                  <a:srgbClr val="0000CC"/>
                </a:solidFill>
              </a:rPr>
            </a:br>
            <a:endParaRPr lang="ru-RU" sz="3200" dirty="0">
              <a:solidFill>
                <a:srgbClr val="0000CC"/>
              </a:solidFill>
            </a:endParaRPr>
          </a:p>
        </p:txBody>
      </p:sp>
      <p:pic>
        <p:nvPicPr>
          <p:cNvPr id="4" name="Объект 3" descr="G:\DCIM\101MSDCF\DSC0735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340769"/>
            <a:ext cx="3744416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G:\DCIM\101MSDCF\DSC0736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6" y="3789040"/>
            <a:ext cx="4114399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993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3"/>
            <a:ext cx="8229600" cy="94096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Выставка книг с русскими  народными сказками, разных авторов.</a:t>
            </a:r>
            <a:r>
              <a:rPr lang="ru-RU" sz="3200" dirty="0">
                <a:solidFill>
                  <a:srgbClr val="0000CC"/>
                </a:solidFill>
              </a:rPr>
              <a:t/>
            </a:r>
            <a:br>
              <a:rPr lang="ru-RU" sz="3200" dirty="0">
                <a:solidFill>
                  <a:srgbClr val="0000CC"/>
                </a:solidFill>
              </a:rPr>
            </a:br>
            <a:endParaRPr lang="ru-RU" sz="3200" dirty="0">
              <a:solidFill>
                <a:srgbClr val="0000CC"/>
              </a:solidFill>
            </a:endParaRPr>
          </a:p>
        </p:txBody>
      </p:sp>
      <p:pic>
        <p:nvPicPr>
          <p:cNvPr id="6" name="Объект 5" descr="F:\мой проект\фото к проекту\DSC0734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600201"/>
            <a:ext cx="6840760" cy="4709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627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3"/>
            <a:ext cx="8229600" cy="94096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Подготовка атрибутов, декораций, костюмов  к сказке «Непослушный мальчик».</a:t>
            </a:r>
            <a:r>
              <a:rPr lang="ru-RU" sz="3200" dirty="0">
                <a:solidFill>
                  <a:srgbClr val="0000CC"/>
                </a:solidFill>
              </a:rPr>
              <a:t/>
            </a:r>
            <a:br>
              <a:rPr lang="ru-RU" sz="3200" dirty="0">
                <a:solidFill>
                  <a:srgbClr val="0000CC"/>
                </a:solidFill>
              </a:rPr>
            </a:br>
            <a:endParaRPr lang="ru-RU" sz="3200" dirty="0">
              <a:solidFill>
                <a:srgbClr val="0000CC"/>
              </a:solidFill>
            </a:endParaRPr>
          </a:p>
        </p:txBody>
      </p:sp>
      <p:pic>
        <p:nvPicPr>
          <p:cNvPr id="4" name="Объект 3" descr="C:\Users\ло\Desktop\фото к проекту\DSC07309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628801"/>
            <a:ext cx="2292045" cy="2180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ло\Desktop\фото к проекту\DSC0731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9" y="1628800"/>
            <a:ext cx="2440940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G:\DCIM\101MSDCF\DSC0742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4755" y="1628801"/>
            <a:ext cx="2599620" cy="2155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G:\DCIM\101MSDCF\DSC0742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3" y="4073466"/>
            <a:ext cx="3244263" cy="2462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G:\DCIM\101MSDCF\DSC0743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3" y="4073465"/>
            <a:ext cx="3168353" cy="2462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880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8229600" cy="99898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Книга  «Непослушный мальчик».</a:t>
            </a:r>
            <a:r>
              <a:rPr lang="ru-RU" sz="3200" dirty="0">
                <a:solidFill>
                  <a:srgbClr val="0000CC"/>
                </a:solidFill>
              </a:rPr>
              <a:t/>
            </a:r>
            <a:br>
              <a:rPr lang="ru-RU" sz="3200" dirty="0">
                <a:solidFill>
                  <a:srgbClr val="0000CC"/>
                </a:solidFill>
              </a:rPr>
            </a:br>
            <a:endParaRPr lang="ru-RU" sz="3200" dirty="0">
              <a:solidFill>
                <a:srgbClr val="0000CC"/>
              </a:solidFill>
            </a:endParaRPr>
          </a:p>
        </p:txBody>
      </p:sp>
      <p:pic>
        <p:nvPicPr>
          <p:cNvPr id="4" name="Объект 3" descr="G:\DCIM\101MSDCF\DSC0744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196752"/>
            <a:ext cx="4032448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G:\DCIM\101MSDCF\DSC0744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933057"/>
            <a:ext cx="3384376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G:\DCIM\101MSDCF\DSC0744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933057"/>
            <a:ext cx="3456384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229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Выставка книг «Сочиняем сказки сами».</a:t>
            </a:r>
            <a:r>
              <a:rPr lang="ru-RU" sz="3200" dirty="0">
                <a:solidFill>
                  <a:srgbClr val="0000CC"/>
                </a:solidFill>
              </a:rPr>
              <a:t/>
            </a:r>
            <a:br>
              <a:rPr lang="ru-RU" sz="3200" dirty="0">
                <a:solidFill>
                  <a:srgbClr val="0000CC"/>
                </a:solidFill>
              </a:rPr>
            </a:br>
            <a:endParaRPr lang="ru-RU" sz="3200" dirty="0">
              <a:solidFill>
                <a:srgbClr val="0000CC"/>
              </a:solidFill>
            </a:endParaRPr>
          </a:p>
        </p:txBody>
      </p:sp>
      <p:pic>
        <p:nvPicPr>
          <p:cNvPr id="1026" name="Picture 2" descr="G:\DCIM\101MSDCF\DSC0746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7949" y="1600201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66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8229600" cy="92697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Драматизация сказки </a:t>
            </a:r>
            <a:r>
              <a:rPr lang="ru-RU" sz="3200" b="1" dirty="0" smtClean="0">
                <a:solidFill>
                  <a:srgbClr val="0000CC"/>
                </a:solidFill>
              </a:rPr>
              <a:t/>
            </a:r>
            <a:br>
              <a:rPr lang="ru-RU" sz="3200" b="1" dirty="0" smtClean="0">
                <a:solidFill>
                  <a:srgbClr val="0000CC"/>
                </a:solidFill>
              </a:rPr>
            </a:br>
            <a:r>
              <a:rPr lang="ru-RU" sz="3200" b="1" dirty="0" smtClean="0">
                <a:solidFill>
                  <a:srgbClr val="0000CC"/>
                </a:solidFill>
              </a:rPr>
              <a:t>«</a:t>
            </a:r>
            <a:r>
              <a:rPr lang="ru-RU" sz="3200" b="1" dirty="0">
                <a:solidFill>
                  <a:srgbClr val="0000CC"/>
                </a:solidFill>
              </a:rPr>
              <a:t>Непослушный </a:t>
            </a:r>
            <a:r>
              <a:rPr lang="ru-RU" sz="3200" b="1" dirty="0" smtClean="0">
                <a:solidFill>
                  <a:srgbClr val="0000CC"/>
                </a:solidFill>
              </a:rPr>
              <a:t>мальчик».</a:t>
            </a:r>
            <a:r>
              <a:rPr lang="ru-RU" sz="3200" dirty="0">
                <a:solidFill>
                  <a:srgbClr val="0000CC"/>
                </a:solidFill>
              </a:rPr>
              <a:t/>
            </a:r>
            <a:br>
              <a:rPr lang="ru-RU" sz="3200" dirty="0">
                <a:solidFill>
                  <a:srgbClr val="0000CC"/>
                </a:solidFill>
              </a:rPr>
            </a:br>
            <a:endParaRPr lang="ru-RU" sz="3200" dirty="0">
              <a:solidFill>
                <a:srgbClr val="0000CC"/>
              </a:solidFill>
            </a:endParaRPr>
          </a:p>
        </p:txBody>
      </p:sp>
      <p:pic>
        <p:nvPicPr>
          <p:cNvPr id="6" name="Объект 5" descr="F:\CIMG6768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202717"/>
            <a:ext cx="2842623" cy="2466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CIMG680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202718"/>
            <a:ext cx="2664296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:\IMG_424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1088" y="1202719"/>
            <a:ext cx="2801392" cy="244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F:\IMG_4247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629" y="3871702"/>
            <a:ext cx="3312367" cy="2636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F:\CIMG6867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871701"/>
            <a:ext cx="3456384" cy="26365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699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2715" y="348338"/>
            <a:ext cx="7198568" cy="5616624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 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 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 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1" y="4365105"/>
            <a:ext cx="7920881" cy="138615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Участники проекта: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дети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подготовительной группы,  родители,  воспитатель Иванкова Татьяна Викторовна.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8" y="421851"/>
            <a:ext cx="7776865" cy="15234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Тип </a:t>
            </a:r>
            <a:r>
              <a:rPr lang="ru-RU" sz="3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проекта: среднесрочный</a:t>
            </a:r>
            <a:r>
              <a:rPr lang="ru-RU" sz="3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sz="3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8" y="1635040"/>
            <a:ext cx="770485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Вид </a:t>
            </a:r>
            <a:r>
              <a:rPr lang="ru-RU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проекта:</a:t>
            </a:r>
            <a:br>
              <a:rPr lang="ru-RU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познавательно – творческий, групповой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/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0717" y="2996952"/>
            <a:ext cx="578658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 w="11430"/>
                <a:solidFill>
                  <a:srgbClr val="07613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Срок реализации проекта:  </a:t>
            </a:r>
            <a:br>
              <a:rPr lang="ru-RU" sz="3200" b="1" cap="none" spc="0" dirty="0">
                <a:ln w="11430"/>
                <a:solidFill>
                  <a:srgbClr val="07613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cap="none" spc="0" dirty="0">
                <a:ln w="11430"/>
                <a:solidFill>
                  <a:srgbClr val="07613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январь  </a:t>
            </a:r>
            <a:r>
              <a:rPr lang="ru-RU" sz="3200" b="1" cap="none" spc="0" dirty="0" smtClean="0">
                <a:ln w="11430"/>
                <a:solidFill>
                  <a:srgbClr val="07613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2017 </a:t>
            </a:r>
            <a:r>
              <a:rPr lang="ru-RU" sz="3200" b="1" cap="none" spc="0" dirty="0">
                <a:ln w="11430"/>
                <a:solidFill>
                  <a:srgbClr val="07613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</a:p>
        </p:txBody>
      </p:sp>
    </p:spTree>
    <p:extLst>
      <p:ext uri="{BB962C8B-B14F-4D97-AF65-F5344CB8AC3E}">
        <p14:creationId xmlns:p14="http://schemas.microsoft.com/office/powerpoint/2010/main" val="151491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Цель проекта: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76130"/>
                </a:solidFill>
              </a:rPr>
              <a:t>Р</a:t>
            </a:r>
            <a:r>
              <a:rPr lang="ru-RU" sz="3600" b="1" dirty="0" smtClean="0">
                <a:solidFill>
                  <a:srgbClr val="076130"/>
                </a:solidFill>
              </a:rPr>
              <a:t>азвитие </a:t>
            </a:r>
            <a:r>
              <a:rPr lang="ru-RU" sz="3600" b="1" dirty="0">
                <a:solidFill>
                  <a:srgbClr val="076130"/>
                </a:solidFill>
              </a:rPr>
              <a:t>интереса к художественной литературе, творческого мышления, детской фантазии, желания и умения сочинять сказки.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03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CC"/>
                </a:solidFill>
              </a:rPr>
              <a:t>З</a:t>
            </a:r>
            <a:r>
              <a:rPr lang="ru-RU" b="1" dirty="0" smtClean="0">
                <a:solidFill>
                  <a:srgbClr val="0000CC"/>
                </a:solidFill>
              </a:rPr>
              <a:t>адачи проекта: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340769"/>
            <a:ext cx="6923112" cy="478539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9600" b="1" dirty="0">
                <a:solidFill>
                  <a:srgbClr val="076130"/>
                </a:solidFill>
                <a:cs typeface="Arial" panose="020B0604020202020204" pitchFamily="34" charset="0"/>
              </a:rPr>
              <a:t>Продолжать знакомить со сказками.</a:t>
            </a:r>
          </a:p>
          <a:p>
            <a:pPr lvl="0"/>
            <a:r>
              <a:rPr lang="ru-RU" sz="9600" b="1" dirty="0">
                <a:solidFill>
                  <a:srgbClr val="076130"/>
                </a:solidFill>
                <a:cs typeface="Arial" panose="020B0604020202020204" pitchFamily="34" charset="0"/>
              </a:rPr>
              <a:t>Способствовать накоплению эстетического опыта, читая и обсуждая литературные произведения.</a:t>
            </a:r>
          </a:p>
          <a:p>
            <a:pPr lvl="0"/>
            <a:r>
              <a:rPr lang="ru-RU" sz="9600" b="1" dirty="0">
                <a:solidFill>
                  <a:srgbClr val="076130"/>
                </a:solidFill>
                <a:cs typeface="Arial" panose="020B0604020202020204" pitchFamily="34" charset="0"/>
              </a:rPr>
              <a:t>Развивать творческие способности и воображение, обогащать словарный запас.</a:t>
            </a:r>
          </a:p>
          <a:p>
            <a:pPr lvl="0"/>
            <a:r>
              <a:rPr lang="ru-RU" sz="9600" b="1" dirty="0">
                <a:solidFill>
                  <a:srgbClr val="076130"/>
                </a:solidFill>
                <a:cs typeface="Arial" panose="020B0604020202020204" pitchFamily="34" charset="0"/>
              </a:rPr>
              <a:t>Воспитывать культуру речи, учить детей рассуждать, развивать умения применять свои знания в беседе, добиваться связных высказываний.</a:t>
            </a:r>
          </a:p>
          <a:p>
            <a:pPr lvl="0"/>
            <a:r>
              <a:rPr lang="ru-RU" sz="9600" b="1" dirty="0">
                <a:solidFill>
                  <a:srgbClr val="076130"/>
                </a:solidFill>
                <a:cs typeface="Arial" panose="020B0604020202020204" pitchFamily="34" charset="0"/>
              </a:rPr>
              <a:t>Воспитывать любовь к сказкам.</a:t>
            </a:r>
          </a:p>
          <a:p>
            <a:pPr lvl="0"/>
            <a:r>
              <a:rPr lang="ru-RU" sz="9600" b="1" dirty="0">
                <a:solidFill>
                  <a:srgbClr val="076130"/>
                </a:solidFill>
                <a:cs typeface="Arial" panose="020B0604020202020204" pitchFamily="34" charset="0"/>
              </a:rPr>
              <a:t>Формировать интерес к самостоятельному сочинению, используя литературный опыт в творческой речевой деятельности.</a:t>
            </a:r>
          </a:p>
          <a:p>
            <a:pPr lvl="0"/>
            <a:r>
              <a:rPr lang="ru-RU" sz="9600" b="1" dirty="0">
                <a:solidFill>
                  <a:srgbClr val="076130"/>
                </a:solidFill>
                <a:cs typeface="Arial" panose="020B0604020202020204" pitchFamily="34" charset="0"/>
              </a:rPr>
              <a:t>Воспитывать интерес и стремление к постоянному общению с книгой. </a:t>
            </a:r>
          </a:p>
          <a:p>
            <a:pPr lvl="0"/>
            <a:endParaRPr lang="ru-RU" b="1" dirty="0">
              <a:solidFill>
                <a:srgbClr val="0761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67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496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CC"/>
                </a:solidFill>
              </a:rPr>
              <a:t>Актуальность </a:t>
            </a:r>
            <a:r>
              <a:rPr lang="ru-RU" b="1" dirty="0" smtClean="0">
                <a:solidFill>
                  <a:srgbClr val="0000CC"/>
                </a:solidFill>
              </a:rPr>
              <a:t>темы</a:t>
            </a:r>
            <a:r>
              <a:rPr lang="en-US" b="1" dirty="0" smtClean="0">
                <a:solidFill>
                  <a:srgbClr val="0000CC"/>
                </a:solidFill>
              </a:rPr>
              <a:t>.</a:t>
            </a:r>
            <a:r>
              <a:rPr lang="ru-RU" b="1" dirty="0">
                <a:solidFill>
                  <a:srgbClr val="0000CC"/>
                </a:solidFill>
              </a:rPr>
              <a:t/>
            </a:r>
            <a:br>
              <a:rPr lang="ru-RU" b="1" dirty="0">
                <a:solidFill>
                  <a:srgbClr val="0000CC"/>
                </a:solidFill>
              </a:rPr>
            </a:b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980729"/>
            <a:ext cx="6995120" cy="5145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76130"/>
                </a:solidFill>
                <a:latin typeface="+mj-lt"/>
                <a:cs typeface="Arial" panose="020B0604020202020204" pitchFamily="34" charset="0"/>
              </a:rPr>
              <a:t>Сказка </a:t>
            </a:r>
            <a:r>
              <a:rPr lang="ru-RU" sz="2400" b="1" dirty="0">
                <a:solidFill>
                  <a:srgbClr val="076130"/>
                </a:solidFill>
                <a:latin typeface="+mj-lt"/>
                <a:cs typeface="Arial" panose="020B0604020202020204" pitchFamily="34" charset="0"/>
              </a:rPr>
              <a:t>– благотворный источник для детского творчества. Сказка обогащает чувство и мысль ребенка, будит его воображение. В процессе сочинения дошкольниками сказок активно развивается  речевое творчество. Особую роль в подготовке к школе играет  словесное творчество детей: сочинение сказок, историй, придумывание рассказов; образная, богатая синонимами, дополнениями и описаниями речь. Сочинение сказок – упражнение для развития связной речи, умение построения текста. Процесс сочинения дошкольниками сказок и историй очень важный этап в формировании у детей навыков монологической речи. </a:t>
            </a:r>
          </a:p>
        </p:txBody>
      </p:sp>
    </p:spTree>
    <p:extLst>
      <p:ext uri="{BB962C8B-B14F-4D97-AF65-F5344CB8AC3E}">
        <p14:creationId xmlns:p14="http://schemas.microsoft.com/office/powerpoint/2010/main" val="69592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Этапы работы над </a:t>
            </a:r>
            <a:r>
              <a:rPr lang="ru-RU" sz="3200" b="1" dirty="0" smtClean="0">
                <a:solidFill>
                  <a:srgbClr val="0000CC"/>
                </a:solidFill>
              </a:rPr>
              <a:t>проектом</a:t>
            </a:r>
            <a:r>
              <a:rPr lang="en-US" sz="3200" b="1" dirty="0">
                <a:solidFill>
                  <a:srgbClr val="0000CC"/>
                </a:solidFill>
              </a:rPr>
              <a:t>.</a:t>
            </a:r>
            <a:r>
              <a:rPr lang="ru-RU" sz="3200" dirty="0">
                <a:solidFill>
                  <a:srgbClr val="0000CC"/>
                </a:solidFill>
              </a:rPr>
              <a:t/>
            </a:r>
            <a:br>
              <a:rPr lang="ru-RU" sz="3200" dirty="0">
                <a:solidFill>
                  <a:srgbClr val="0000CC"/>
                </a:solidFill>
              </a:rPr>
            </a:br>
            <a:endParaRPr lang="ru-RU" sz="3200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196752"/>
            <a:ext cx="6923112" cy="4525963"/>
          </a:xfrm>
        </p:spPr>
        <p:txBody>
          <a:bodyPr>
            <a:normAutofit fontScale="25000" lnSpcReduction="20000"/>
          </a:bodyPr>
          <a:lstStyle/>
          <a:p>
            <a:pPr lvl="1"/>
            <a:r>
              <a:rPr lang="ru-RU" sz="11100" b="1" dirty="0">
                <a:solidFill>
                  <a:srgbClr val="076130"/>
                </a:solidFill>
                <a:latin typeface="+mj-lt"/>
                <a:cs typeface="Arial" panose="020B0604020202020204" pitchFamily="34" charset="0"/>
              </a:rPr>
              <a:t>Изучение методической литературы по развитию речевого творчества детей старшего дошкольного возраста. </a:t>
            </a:r>
          </a:p>
          <a:p>
            <a:pPr lvl="1"/>
            <a:r>
              <a:rPr lang="ru-RU" sz="11100" b="1" dirty="0" smtClean="0">
                <a:solidFill>
                  <a:srgbClr val="076130"/>
                </a:solidFill>
                <a:latin typeface="+mj-lt"/>
                <a:cs typeface="Arial" panose="020B0604020202020204" pitchFamily="34" charset="0"/>
              </a:rPr>
              <a:t>Подбор </a:t>
            </a:r>
            <a:r>
              <a:rPr lang="ru-RU" sz="11100" b="1" dirty="0">
                <a:solidFill>
                  <a:srgbClr val="076130"/>
                </a:solidFill>
                <a:latin typeface="+mj-lt"/>
                <a:cs typeface="Arial" panose="020B0604020202020204" pitchFamily="34" charset="0"/>
              </a:rPr>
              <a:t>дидактических игр, наглядного материала для развития речевого творчества детей.</a:t>
            </a:r>
          </a:p>
          <a:p>
            <a:pPr lvl="1"/>
            <a:r>
              <a:rPr lang="ru-RU" sz="11100" b="1" dirty="0" smtClean="0">
                <a:solidFill>
                  <a:srgbClr val="076130"/>
                </a:solidFill>
                <a:latin typeface="+mj-lt"/>
                <a:cs typeface="Arial" panose="020B0604020202020204" pitchFamily="34" charset="0"/>
              </a:rPr>
              <a:t>Придумывание </a:t>
            </a:r>
            <a:r>
              <a:rPr lang="ru-RU" sz="11100" b="1" dirty="0">
                <a:solidFill>
                  <a:srgbClr val="076130"/>
                </a:solidFill>
                <a:latin typeface="+mj-lt"/>
                <a:cs typeface="Arial" panose="020B0604020202020204" pitchFamily="34" charset="0"/>
              </a:rPr>
              <a:t>сказок с различными героями.</a:t>
            </a:r>
          </a:p>
          <a:p>
            <a:pPr lvl="1"/>
            <a:r>
              <a:rPr lang="ru-RU" sz="11100" b="1" dirty="0" smtClean="0">
                <a:solidFill>
                  <a:srgbClr val="076130"/>
                </a:solidFill>
                <a:latin typeface="+mj-lt"/>
                <a:cs typeface="Arial" panose="020B0604020202020204" pitchFamily="34" charset="0"/>
              </a:rPr>
              <a:t>Подбор </a:t>
            </a:r>
            <a:r>
              <a:rPr lang="ru-RU" sz="11100" b="1" dirty="0">
                <a:solidFill>
                  <a:srgbClr val="076130"/>
                </a:solidFill>
                <a:latin typeface="+mj-lt"/>
                <a:cs typeface="Arial" panose="020B0604020202020204" pitchFamily="34" charset="0"/>
              </a:rPr>
              <a:t>загадок о сказках, героях сказок.</a:t>
            </a:r>
          </a:p>
          <a:p>
            <a:pPr lvl="1"/>
            <a:r>
              <a:rPr lang="ru-RU" sz="11100" b="1" dirty="0" smtClean="0">
                <a:solidFill>
                  <a:srgbClr val="076130"/>
                </a:solidFill>
                <a:latin typeface="+mj-lt"/>
                <a:cs typeface="Arial" panose="020B0604020202020204" pitchFamily="34" charset="0"/>
              </a:rPr>
              <a:t>Определение </a:t>
            </a:r>
            <a:r>
              <a:rPr lang="ru-RU" sz="11100" b="1" dirty="0">
                <a:solidFill>
                  <a:srgbClr val="076130"/>
                </a:solidFill>
                <a:latin typeface="+mj-lt"/>
                <a:cs typeface="Arial" panose="020B0604020202020204" pitchFamily="34" charset="0"/>
              </a:rPr>
              <a:t>тем консультаций для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2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Пути реализации проекта.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76130"/>
                </a:solidFill>
              </a:rPr>
              <a:t>Пополнение содержания книжного уголка </a:t>
            </a:r>
            <a:r>
              <a:rPr lang="ru-RU" b="1" dirty="0" smtClean="0">
                <a:solidFill>
                  <a:srgbClr val="076130"/>
                </a:solidFill>
              </a:rPr>
              <a:t>сказками, придуманными детьми. </a:t>
            </a:r>
          </a:p>
          <a:p>
            <a:pPr lvl="0"/>
            <a:r>
              <a:rPr lang="ru-RU" b="1" dirty="0" smtClean="0">
                <a:solidFill>
                  <a:srgbClr val="076130"/>
                </a:solidFill>
              </a:rPr>
              <a:t>Организация </a:t>
            </a:r>
            <a:r>
              <a:rPr lang="ru-RU" b="1" dirty="0">
                <a:solidFill>
                  <a:srgbClr val="076130"/>
                </a:solidFill>
              </a:rPr>
              <a:t>выставки </a:t>
            </a:r>
            <a:r>
              <a:rPr lang="ru-RU" b="1" dirty="0" smtClean="0">
                <a:solidFill>
                  <a:srgbClr val="076130"/>
                </a:solidFill>
              </a:rPr>
              <a:t> </a:t>
            </a:r>
            <a:r>
              <a:rPr lang="ru-RU" b="1" dirty="0">
                <a:solidFill>
                  <a:srgbClr val="076130"/>
                </a:solidFill>
              </a:rPr>
              <a:t>книг «Сочиняем сказки сами</a:t>
            </a:r>
            <a:r>
              <a:rPr lang="ru-RU" b="1" dirty="0" smtClean="0">
                <a:solidFill>
                  <a:srgbClr val="076130"/>
                </a:solidFill>
              </a:rPr>
              <a:t>».</a:t>
            </a:r>
          </a:p>
          <a:p>
            <a:r>
              <a:rPr lang="ru-RU" b="1" dirty="0" smtClean="0">
                <a:solidFill>
                  <a:srgbClr val="076130"/>
                </a:solidFill>
              </a:rPr>
              <a:t>Изготовление </a:t>
            </a:r>
            <a:r>
              <a:rPr lang="ru-RU" b="1" dirty="0">
                <a:solidFill>
                  <a:srgbClr val="076130"/>
                </a:solidFill>
              </a:rPr>
              <a:t>декораций к </a:t>
            </a:r>
            <a:r>
              <a:rPr lang="ru-RU" b="1" dirty="0" smtClean="0">
                <a:solidFill>
                  <a:srgbClr val="076130"/>
                </a:solidFill>
              </a:rPr>
              <a:t>сказке, </a:t>
            </a:r>
            <a:r>
              <a:rPr lang="ru-RU" b="1" dirty="0">
                <a:solidFill>
                  <a:srgbClr val="076130"/>
                </a:solidFill>
              </a:rPr>
              <a:t>костюмов сказочных героев, атрибутов.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023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Содержание работы с детьми: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196753"/>
            <a:ext cx="7488832" cy="4929412"/>
          </a:xfrm>
        </p:spPr>
        <p:txBody>
          <a:bodyPr>
            <a:noAutofit/>
          </a:bodyPr>
          <a:lstStyle/>
          <a:p>
            <a:pPr lvl="0" algn="ctr"/>
            <a:r>
              <a:rPr lang="ru-RU" sz="2000" b="1" dirty="0" smtClean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Беседа с детьми о сказках.</a:t>
            </a:r>
          </a:p>
          <a:p>
            <a:pPr lvl="0" algn="ctr"/>
            <a:r>
              <a:rPr lang="ru-RU" sz="2000" b="1" dirty="0" smtClean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Дидактические игры: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«Придумай сказку», «Из какой я сказки?», «Расскажи сказку по картинке», « Доскажи словечко»</a:t>
            </a:r>
          </a:p>
          <a:p>
            <a:pPr algn="ctr"/>
            <a:r>
              <a:rPr lang="ru-RU" sz="2000" b="1" dirty="0" smtClean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Отгадывание загадок «Ах, уж эти сказки».</a:t>
            </a:r>
          </a:p>
          <a:p>
            <a:pPr lvl="0" algn="ctr"/>
            <a:r>
              <a:rPr lang="ru-RU" sz="2000" b="1" dirty="0" smtClean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Рисование героев  из сказки «Царевна – лягушка».</a:t>
            </a:r>
          </a:p>
          <a:p>
            <a:pPr lvl="0" algn="ctr"/>
            <a:r>
              <a:rPr lang="ru-RU" sz="2000" b="1" dirty="0" smtClean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Аппликация «Царевна – лягушка».</a:t>
            </a:r>
          </a:p>
          <a:p>
            <a:pPr lvl="0" algn="ctr"/>
            <a:r>
              <a:rPr lang="ru-RU" sz="2000" b="1" dirty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Лепка «Любимый герой из сказки».</a:t>
            </a:r>
          </a:p>
          <a:p>
            <a:pPr lvl="0" algn="ctr"/>
            <a:r>
              <a:rPr lang="ru-RU" sz="2000" b="1" dirty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Конструирование из бумаги в технике оригами «Заяц</a:t>
            </a:r>
            <a:r>
              <a:rPr lang="ru-RU" sz="2000" b="1" dirty="0" smtClean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pPr algn="ctr"/>
            <a:r>
              <a:rPr lang="ru-RU" sz="2000" b="1" dirty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Инсценировка сказок, игры – драматизации</a:t>
            </a:r>
            <a:r>
              <a:rPr lang="ru-RU" sz="2000" b="1" dirty="0" smtClean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1" dirty="0">
              <a:solidFill>
                <a:srgbClr val="0761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2000" b="1" dirty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Рассматривание книг со сказками.</a:t>
            </a:r>
          </a:p>
          <a:p>
            <a:pPr lvl="0" algn="ctr"/>
            <a:r>
              <a:rPr lang="ru-RU" sz="2000" b="1" dirty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Чтение, слушание по аудиозаписи и просмотр сказок.</a:t>
            </a:r>
          </a:p>
          <a:p>
            <a:pPr lvl="0" algn="ctr"/>
            <a:r>
              <a:rPr lang="ru-RU" sz="2000" b="1" dirty="0">
                <a:solidFill>
                  <a:srgbClr val="0761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Выставка книг с русскими  народными сказками, разных авторов.</a:t>
            </a: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47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Содержание работы с </a:t>
            </a:r>
            <a:r>
              <a:rPr lang="ru-RU" sz="3200" b="1" dirty="0" smtClean="0">
                <a:solidFill>
                  <a:srgbClr val="0000CC"/>
                </a:solidFill>
              </a:rPr>
              <a:t>родителями: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340769"/>
            <a:ext cx="6923112" cy="4785396"/>
          </a:xfrm>
        </p:spPr>
        <p:txBody>
          <a:bodyPr>
            <a:normAutofit/>
          </a:bodyPr>
          <a:lstStyle/>
          <a:p>
            <a:pPr lvl="0"/>
            <a:r>
              <a:rPr lang="ru-RU" sz="2800" b="1" dirty="0">
                <a:solidFill>
                  <a:srgbClr val="076130"/>
                </a:solidFill>
              </a:rPr>
              <a:t>Консультация для родителей «Роль детских сказок в воспитании детей».</a:t>
            </a:r>
          </a:p>
          <a:p>
            <a:r>
              <a:rPr lang="ru-RU" sz="2800" b="1" dirty="0" smtClean="0">
                <a:solidFill>
                  <a:srgbClr val="076130"/>
                </a:solidFill>
              </a:rPr>
              <a:t>Домашнее задание </a:t>
            </a:r>
            <a:r>
              <a:rPr lang="ru-RU" sz="2800" b="1" dirty="0">
                <a:solidFill>
                  <a:srgbClr val="076130"/>
                </a:solidFill>
              </a:rPr>
              <a:t>для родителей и детей (изготовление </a:t>
            </a:r>
            <a:r>
              <a:rPr lang="ru-RU" sz="2800" b="1" dirty="0" smtClean="0">
                <a:solidFill>
                  <a:srgbClr val="076130"/>
                </a:solidFill>
              </a:rPr>
              <a:t> </a:t>
            </a:r>
            <a:r>
              <a:rPr lang="ru-RU" sz="2800" b="1" dirty="0">
                <a:solidFill>
                  <a:srgbClr val="076130"/>
                </a:solidFill>
              </a:rPr>
              <a:t>книжек со </a:t>
            </a:r>
            <a:r>
              <a:rPr lang="ru-RU" sz="2800" b="1" dirty="0" smtClean="0">
                <a:solidFill>
                  <a:srgbClr val="076130"/>
                </a:solidFill>
              </a:rPr>
              <a:t>сказками). </a:t>
            </a:r>
          </a:p>
          <a:p>
            <a:r>
              <a:rPr lang="ru-RU" sz="2800" b="1" dirty="0" smtClean="0">
                <a:solidFill>
                  <a:srgbClr val="076130"/>
                </a:solidFill>
              </a:rPr>
              <a:t>Чтение </a:t>
            </a:r>
            <a:r>
              <a:rPr lang="ru-RU" sz="2800" b="1" dirty="0">
                <a:solidFill>
                  <a:srgbClr val="076130"/>
                </a:solidFill>
              </a:rPr>
              <a:t>сказок с детьми. </a:t>
            </a:r>
            <a:endParaRPr lang="ru-RU" sz="2800" b="1" dirty="0" smtClean="0">
              <a:solidFill>
                <a:srgbClr val="076130"/>
              </a:solidFill>
            </a:endParaRPr>
          </a:p>
          <a:p>
            <a:r>
              <a:rPr lang="ru-RU" sz="2800" b="1" dirty="0" smtClean="0">
                <a:solidFill>
                  <a:srgbClr val="076130"/>
                </a:solidFill>
              </a:rPr>
              <a:t>Придумывание </a:t>
            </a:r>
            <a:r>
              <a:rPr lang="ru-RU" sz="2800" b="1" dirty="0">
                <a:solidFill>
                  <a:srgbClr val="076130"/>
                </a:solidFill>
              </a:rPr>
              <a:t>сказок с детьми. </a:t>
            </a:r>
            <a:endParaRPr lang="ru-RU" sz="2800" b="1" dirty="0" smtClean="0">
              <a:solidFill>
                <a:srgbClr val="076130"/>
              </a:solidFill>
            </a:endParaRPr>
          </a:p>
          <a:p>
            <a:r>
              <a:rPr lang="ru-RU" sz="2800" b="1" dirty="0" smtClean="0">
                <a:solidFill>
                  <a:srgbClr val="076130"/>
                </a:solidFill>
              </a:rPr>
              <a:t>Помощь </a:t>
            </a:r>
            <a:r>
              <a:rPr lang="ru-RU" sz="2800" b="1" dirty="0">
                <a:solidFill>
                  <a:srgbClr val="076130"/>
                </a:solidFill>
              </a:rPr>
              <a:t>в пополнении книжного уголка сказками.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316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194</TotalTime>
  <Words>583</Words>
  <Application>Microsoft Office PowerPoint</Application>
  <PresentationFormat>Экран (4:3)</PresentationFormat>
  <Paragraphs>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Тема1</vt:lpstr>
      <vt:lpstr>Муниципальное бюджетное дошкольное образовательное учреждение «Благовещенский детский сад «Светлячок»  р.п. Благовещенка Благовещенского района Алтайского края </vt:lpstr>
      <vt:lpstr>                       </vt:lpstr>
      <vt:lpstr>Цель проекта:</vt:lpstr>
      <vt:lpstr>Задачи проекта:</vt:lpstr>
      <vt:lpstr>Актуальность темы. </vt:lpstr>
      <vt:lpstr>Этапы работы над проектом. </vt:lpstr>
      <vt:lpstr>Пути реализации проекта.</vt:lpstr>
      <vt:lpstr>Содержание работы с детьми:</vt:lpstr>
      <vt:lpstr>Содержание работы с родителями:</vt:lpstr>
      <vt:lpstr>Реализация проекта осуществлялась через художественное творчество детей. </vt:lpstr>
      <vt:lpstr> Театрализованная деятельность детей.   </vt:lpstr>
      <vt:lpstr>Рассматривание книг, иллюстраций по сказкам. </vt:lpstr>
      <vt:lpstr>Сущность и значение сказки в жизни ребенка. </vt:lpstr>
      <vt:lpstr>Чтение, слушание по аудиозаписи и просмотр сказок. </vt:lpstr>
      <vt:lpstr>Выставка книг с русскими  народными сказками, разных авторов. </vt:lpstr>
      <vt:lpstr>Подготовка атрибутов, декораций, костюмов  к сказке «Непослушный мальчик». </vt:lpstr>
      <vt:lpstr>Книга  «Непослушный мальчик». </vt:lpstr>
      <vt:lpstr>Выставка книг «Сочиняем сказки сами». </vt:lpstr>
      <vt:lpstr>Драматизация сказки  «Непослушный мальчик».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«Благовещенский детский сад «Светлячок»  р.п. Благовещенка Благовещенского района Алтайского края</dc:title>
  <dc:creator>Макс</dc:creator>
  <cp:lastModifiedBy>ло</cp:lastModifiedBy>
  <cp:revision>21</cp:revision>
  <dcterms:created xsi:type="dcterms:W3CDTF">2017-02-26T06:09:03Z</dcterms:created>
  <dcterms:modified xsi:type="dcterms:W3CDTF">2022-12-12T14:30:36Z</dcterms:modified>
</cp:coreProperties>
</file>