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73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1" r:id="rId12"/>
    <p:sldId id="266" r:id="rId13"/>
    <p:sldId id="26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>
        <p:scale>
          <a:sx n="91" d="100"/>
          <a:sy n="91" d="100"/>
        </p:scale>
        <p:origin x="-1210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148B9-6B53-4072-9EC0-FBE108D50FEF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186D6-C880-4604-9823-F096854900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956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3186D6-C880-4604-9823-F0968549006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99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10BDEC-D8D7-406D-95F4-28E6364209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81183DF-4F75-44FA-A7AE-270734BD3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780928"/>
            <a:ext cx="6480048" cy="1182612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 smtClean="0">
                <a:latin typeface="Times New Roman" pitchFamily="18" charset="0"/>
              </a:rPr>
              <a:t>«Овощи </a:t>
            </a:r>
            <a:r>
              <a:rPr lang="ru-RU" sz="3600" dirty="0">
                <a:latin typeface="Times New Roman" pitchFamily="18" charset="0"/>
              </a:rPr>
              <a:t>– слава докторов и гордость </a:t>
            </a:r>
            <a:r>
              <a:rPr lang="ru-RU" sz="3600" dirty="0" smtClean="0">
                <a:latin typeface="Times New Roman" pitchFamily="18" charset="0"/>
              </a:rPr>
              <a:t>поваров» </a:t>
            </a:r>
            <a:r>
              <a:rPr lang="ar-SA" sz="3600" dirty="0" smtClean="0">
                <a:latin typeface="Times New Roman" pitchFamily="18" charset="0"/>
                <a:cs typeface="Arial" charset="0"/>
              </a:rPr>
              <a:t>‏</a:t>
            </a:r>
            <a:r>
              <a:rPr lang="en-GB" sz="2800" dirty="0" smtClean="0">
                <a:latin typeface="Times New Roman" pitchFamily="18" charset="0"/>
              </a:rPr>
              <a:t/>
            </a:r>
            <a:br>
              <a:rPr lang="en-GB" sz="2800" dirty="0" smtClean="0">
                <a:latin typeface="Times New Roman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5184576" cy="17526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Олимпиада профессионального мастерства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Овощи фрукты сухофрукты (68 фото) 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0"/>
            <a:ext cx="356388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563044f78846dadebfec8d71d3a402a1_l-6711951-images-thumbs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22685"/>
            <a:ext cx="3780420" cy="283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5536" y="4797152"/>
            <a:ext cx="8208912" cy="2016224"/>
          </a:xfrm>
        </p:spPr>
        <p:txBody>
          <a:bodyPr>
            <a:noAutofit/>
          </a:bodyPr>
          <a:lstStyle/>
          <a:p>
            <a:pPr marL="36576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а/ отделяют от маринада, крупные нарезают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б/ очищают, нарезают, проваривают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в/ перебирают, сортируют, варят, бланшируют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г/ проваривают в соленой воде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1124744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/>
                <a:ea typeface="Times New Roman"/>
              </a:rPr>
              <a:t>Маринованные грибы обрабатывают в следующем </a:t>
            </a:r>
            <a:r>
              <a:rPr lang="ru-RU" sz="3200" b="1" dirty="0" smtClean="0">
                <a:latin typeface="Times New Roman"/>
                <a:ea typeface="Times New Roman"/>
              </a:rPr>
              <a:t>порядке:</a:t>
            </a:r>
            <a:endParaRPr lang="ru-RU" sz="3200" dirty="0"/>
          </a:p>
        </p:txBody>
      </p:sp>
      <p:pic>
        <p:nvPicPr>
          <p:cNvPr id="6146" name="Picture 2" descr="ТОП 10 самый вкусных рецептов быстрого приготовления маринованных шампиньон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01962"/>
            <a:ext cx="4211960" cy="280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 fontScale="90000"/>
          </a:bodyPr>
          <a:lstStyle/>
          <a:p>
            <a:pPr lvl="0" algn="ctr"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Дайте ответ на кулинарную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загадку</a:t>
            </a:r>
            <a:r>
              <a:rPr lang="ru-RU" sz="4800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4800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340768"/>
            <a:ext cx="3791272" cy="4785395"/>
          </a:xfrm>
        </p:spPr>
        <p:txBody>
          <a:bodyPr>
            <a:normAutofit fontScale="85000" lnSpcReduction="20000"/>
          </a:bodyPr>
          <a:lstStyle/>
          <a:p>
            <a:pPr marL="36576" indent="0" algn="just"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Как называются овощи, которые очень популярны в мировой кулинарии? Появившись в России, они не сразу попали на наш стол. Одни из них использовались в декоративных целях: их можно было видеть на окнах в горшках среди других комнатных цветов; другие – украшали своими цветами замысловатые прически модниц на светских балах.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166835" cy="312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Практическое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9511" y="1303402"/>
            <a:ext cx="8712969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Заполните </a:t>
            </a:r>
            <a:r>
              <a:rPr lang="ru-RU" altLang="ru-RU" sz="2400" b="1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таблицу, указав показатели качества очищенных овощей</a:t>
            </a:r>
            <a:endParaRPr kumimoji="0" lang="ru-RU" altLang="ru-RU" sz="2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829599"/>
              </p:ext>
            </p:extLst>
          </p:nvPr>
        </p:nvGraphicFramePr>
        <p:xfrm>
          <a:off x="323528" y="2348880"/>
          <a:ext cx="8712968" cy="4104456"/>
        </p:xfrm>
        <a:graphic>
          <a:graphicData uri="http://schemas.openxmlformats.org/drawingml/2006/table">
            <a:tbl>
              <a:tblPr firstRow="1" firstCol="1" bandRow="1"/>
              <a:tblGrid>
                <a:gridCol w="1920852"/>
                <a:gridCol w="1697443"/>
                <a:gridCol w="1697443"/>
                <a:gridCol w="1525022"/>
                <a:gridCol w="1872208"/>
              </a:tblGrid>
              <a:tr h="45730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Овощи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Показатели качества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0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Внешний вид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Запах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Цвет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Поверхность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09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Клубни очищенного картофеля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4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Морковь, свекла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2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Лук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Практическое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196752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Выполнить сложную нарезку «Бочонки, Шарики,</a:t>
            </a:r>
            <a:r>
              <a:rPr lang="ru-RU" sz="2800" b="1" dirty="0" smtClean="0">
                <a:solidFill>
                  <a:prstClr val="white"/>
                </a:solidFill>
              </a:rPr>
              <a:t> Шестеренки</a:t>
            </a:r>
            <a:r>
              <a:rPr lang="ru-RU" sz="2800" b="1" dirty="0" smtClean="0"/>
              <a:t>» </a:t>
            </a:r>
            <a:endParaRPr lang="ru-RU" sz="2800" b="1" dirty="0"/>
          </a:p>
        </p:txBody>
      </p:sp>
      <p:pic>
        <p:nvPicPr>
          <p:cNvPr id="7171" name="Рисунок 5" descr="Описание: Нарезка картофеля бочонками (англез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8" t="15416" r="17813" b="18889"/>
          <a:stretch>
            <a:fillRect/>
          </a:stretch>
        </p:blipFill>
        <p:spPr bwMode="auto">
          <a:xfrm>
            <a:off x="107503" y="2535238"/>
            <a:ext cx="2604574" cy="190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Рисунок 7" descr="Описание: Нарезка картофеля шариками (шато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8" t="20111" r="20854" b="21973"/>
          <a:stretch>
            <a:fillRect/>
          </a:stretch>
        </p:blipFill>
        <p:spPr bwMode="auto">
          <a:xfrm>
            <a:off x="2915816" y="3356992"/>
            <a:ext cx="2808312" cy="200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16" descr="Описание: P10301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58" y="4149080"/>
            <a:ext cx="2664296" cy="198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3567" y="1484784"/>
            <a:ext cx="88404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УЧАСТИЕ 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4" descr="Салю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08" y="2420888"/>
            <a:ext cx="3123945" cy="3312368"/>
          </a:xfrm>
          <a:prstGeom prst="rect">
            <a:avLst/>
          </a:prstGeom>
          <a:noFill/>
        </p:spPr>
      </p:pic>
      <p:pic>
        <p:nvPicPr>
          <p:cNvPr id="5" name="Picture 5" descr="воздушные шарик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3356992"/>
            <a:ext cx="1872208" cy="265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54461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ru-RU" sz="4600" b="1" dirty="0">
                <a:solidFill>
                  <a:srgbClr val="FF0000"/>
                </a:solidFill>
                <a:latin typeface="Franklin Gothic Book"/>
                <a:ea typeface="+mj-ea"/>
                <a:cs typeface="+mj-cs"/>
              </a:rPr>
              <a:t>Цель</a:t>
            </a:r>
            <a:r>
              <a:rPr lang="ru-RU" sz="4600" b="1" dirty="0" smtClean="0">
                <a:solidFill>
                  <a:srgbClr val="FF0000"/>
                </a:solidFill>
                <a:latin typeface="Franklin Gothic Book"/>
                <a:ea typeface="+mj-ea"/>
                <a:cs typeface="+mj-cs"/>
              </a:rPr>
              <a:t>: </a:t>
            </a:r>
            <a:r>
              <a:rPr lang="ru-RU" b="1" dirty="0" smtClean="0">
                <a:latin typeface="verdana"/>
              </a:rPr>
              <a:t>обобщение </a:t>
            </a:r>
            <a:r>
              <a:rPr lang="ru-RU" b="1" dirty="0">
                <a:latin typeface="verdana"/>
              </a:rPr>
              <a:t>и систематизация знаний </a:t>
            </a:r>
            <a:r>
              <a:rPr lang="ru-RU" b="1" dirty="0" smtClean="0">
                <a:latin typeface="verdana"/>
              </a:rPr>
              <a:t>о механической кулинарной обработке овощей. </a:t>
            </a:r>
            <a:r>
              <a:rPr lang="ru-RU" b="1" dirty="0">
                <a:latin typeface="verdana"/>
              </a:rPr>
              <a:t>Создание условий для самореализации обучающихся в интеллектуально-развивающей деятельности, развития познавательной активности, любознательности, мышления, расширения кругозора.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9442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075240" cy="5472608"/>
          </a:xfrm>
        </p:spPr>
        <p:txBody>
          <a:bodyPr>
            <a:normAutofit fontScale="850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</a:rPr>
              <a:t>В </a:t>
            </a:r>
            <a:r>
              <a:rPr lang="ru-RU" sz="3200" b="1" dirty="0" smtClean="0">
                <a:latin typeface="Times New Roman"/>
                <a:ea typeface="Times New Roman"/>
              </a:rPr>
              <a:t>олимпиаде представлены </a:t>
            </a:r>
            <a:r>
              <a:rPr lang="ru-RU" sz="3200" b="1" dirty="0">
                <a:latin typeface="Times New Roman"/>
                <a:ea typeface="Times New Roman"/>
              </a:rPr>
              <a:t>вопросы, тестовые задания, а также </a:t>
            </a:r>
            <a:r>
              <a:rPr lang="ru-RU" sz="3200" b="1" dirty="0" smtClean="0">
                <a:latin typeface="Times New Roman"/>
                <a:ea typeface="Times New Roman"/>
              </a:rPr>
              <a:t>практические задания. Выполнение </a:t>
            </a:r>
            <a:r>
              <a:rPr lang="ru-RU" sz="3200" b="1" dirty="0">
                <a:latin typeface="Times New Roman"/>
                <a:ea typeface="Times New Roman"/>
              </a:rPr>
              <a:t>некоторых заданий, </a:t>
            </a:r>
            <a:r>
              <a:rPr lang="ru-RU" sz="3200" b="1" dirty="0" smtClean="0">
                <a:latin typeface="Times New Roman"/>
                <a:ea typeface="Times New Roman"/>
              </a:rPr>
              <a:t>носят </a:t>
            </a:r>
            <a:r>
              <a:rPr lang="ru-RU" sz="3200" b="1" dirty="0">
                <a:latin typeface="Times New Roman"/>
                <a:ea typeface="Times New Roman"/>
              </a:rPr>
              <a:t>творческий характер, требует работы с дополнительной литературой, авторы которой не только приводят технологию приготовления пищи, но и обращаются к истокам кулинарии, </a:t>
            </a:r>
            <a:r>
              <a:rPr lang="ru-RU" sz="3200" b="1" dirty="0" smtClean="0">
                <a:latin typeface="Times New Roman"/>
                <a:ea typeface="Times New Roman"/>
              </a:rPr>
              <a:t>истории, </a:t>
            </a:r>
            <a:r>
              <a:rPr lang="ru-RU" sz="3200" b="1" dirty="0">
                <a:latin typeface="Times New Roman"/>
                <a:ea typeface="Times New Roman"/>
              </a:rPr>
              <a:t>возникновения их названий и т.д.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3200" b="1" dirty="0">
                <a:latin typeface="Times New Roman"/>
                <a:ea typeface="Times New Roman"/>
              </a:rPr>
              <a:t>Вопросы и </a:t>
            </a:r>
            <a:r>
              <a:rPr lang="ru-RU" sz="3200" b="1" dirty="0" smtClean="0">
                <a:latin typeface="Times New Roman"/>
                <a:ea typeface="Times New Roman"/>
              </a:rPr>
              <a:t>задания олимпиады помогут обучающимся </a:t>
            </a:r>
            <a:r>
              <a:rPr lang="ru-RU" sz="3200" b="1" dirty="0">
                <a:latin typeface="Times New Roman"/>
                <a:ea typeface="Times New Roman"/>
              </a:rPr>
              <a:t>лучше усвоить важнейшие понятия </a:t>
            </a:r>
            <a:r>
              <a:rPr lang="ru-RU" sz="3200" b="1" dirty="0" smtClean="0">
                <a:latin typeface="Times New Roman"/>
                <a:ea typeface="Times New Roman"/>
              </a:rPr>
              <a:t>курса, </a:t>
            </a:r>
            <a:r>
              <a:rPr lang="ru-RU" sz="3200" b="1" dirty="0">
                <a:latin typeface="Times New Roman"/>
                <a:ea typeface="Times New Roman"/>
              </a:rPr>
              <a:t>осмыслить их. При выполнении одних заданий </a:t>
            </a:r>
            <a:r>
              <a:rPr lang="ru-RU" sz="3200" b="1" dirty="0" smtClean="0">
                <a:latin typeface="Times New Roman"/>
                <a:ea typeface="Times New Roman"/>
              </a:rPr>
              <a:t>обучающимся </a:t>
            </a:r>
            <a:r>
              <a:rPr lang="ru-RU" sz="3200" b="1" dirty="0">
                <a:latin typeface="Times New Roman"/>
                <a:ea typeface="Times New Roman"/>
              </a:rPr>
              <a:t>необходимо дать точные и однозначные ответы, другие требуют от них поиска самостоятельного </a:t>
            </a:r>
            <a:r>
              <a:rPr lang="ru-RU" sz="3200" b="1" dirty="0" smtClean="0">
                <a:latin typeface="Times New Roman"/>
                <a:ea typeface="Times New Roman"/>
              </a:rPr>
              <a:t>ответа, практического выполнения</a:t>
            </a:r>
            <a:endParaRPr lang="ru-RU" sz="3200" b="1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7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План проведения олимпиады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Теоретическое задание:</a:t>
            </a:r>
          </a:p>
          <a:p>
            <a:pPr marL="36576" indent="0">
              <a:buNone/>
            </a:pPr>
            <a:r>
              <a:rPr lang="ru-RU" dirty="0" smtClean="0"/>
              <a:t>Проверь свои знания (тестирование, загадки)</a:t>
            </a:r>
          </a:p>
          <a:p>
            <a:pPr>
              <a:buNone/>
            </a:pPr>
            <a:r>
              <a:rPr lang="ru-RU" dirty="0" smtClean="0"/>
              <a:t>2. Практическое задание (заполнение таблиц, </a:t>
            </a:r>
            <a:r>
              <a:rPr lang="ru-RU" smtClean="0"/>
              <a:t>фигурная нарезка)</a:t>
            </a:r>
            <a:endParaRPr lang="ru-RU" dirty="0" smtClean="0"/>
          </a:p>
          <a:p>
            <a:pPr marL="36576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Ответьте на вопросы теста !!!</a:t>
            </a:r>
            <a:endParaRPr lang="ru-RU" dirty="0"/>
          </a:p>
        </p:txBody>
      </p:sp>
      <p:pic>
        <p:nvPicPr>
          <p:cNvPr id="6" name="Picture 6" descr="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84984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68760"/>
            <a:ext cx="7632848" cy="1152128"/>
          </a:xfrm>
        </p:spPr>
        <p:txBody>
          <a:bodyPr>
            <a:noAutofit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ru-RU" sz="3200" b="1" dirty="0">
                <a:latin typeface="Times New Roman"/>
                <a:ea typeface="Times New Roman"/>
              </a:rPr>
              <a:t>Группы овощей (найдите лишнее):</a:t>
            </a:r>
            <a:endParaRPr lang="ru-RU" sz="3200" dirty="0">
              <a:latin typeface="Times New Roman"/>
              <a:ea typeface="Times New Roman"/>
            </a:endParaRPr>
          </a:p>
          <a:p>
            <a:pPr algn="ctr">
              <a:buNone/>
            </a:pPr>
            <a:endParaRPr lang="ru-RU" sz="32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547664" y="2132856"/>
            <a:ext cx="55446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Times New Roman"/>
              </a:rPr>
              <a:t>а/ корнеплоды</a:t>
            </a:r>
            <a:r>
              <a:rPr lang="ru-RU" sz="3200" dirty="0">
                <a:latin typeface="Times New Roman"/>
                <a:ea typeface="Times New Roman"/>
              </a:rPr>
              <a:t>, клубнеплоды;</a:t>
            </a:r>
          </a:p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б</a:t>
            </a:r>
            <a:r>
              <a:rPr lang="ru-RU" sz="3200" dirty="0" smtClean="0">
                <a:latin typeface="Times New Roman"/>
                <a:ea typeface="Times New Roman"/>
              </a:rPr>
              <a:t>/ капустные</a:t>
            </a:r>
            <a:r>
              <a:rPr lang="ru-RU" sz="3200" dirty="0">
                <a:latin typeface="Times New Roman"/>
                <a:ea typeface="Times New Roman"/>
              </a:rPr>
              <a:t>, луковые;</a:t>
            </a:r>
          </a:p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в</a:t>
            </a:r>
            <a:r>
              <a:rPr lang="ru-RU" sz="3200" dirty="0" smtClean="0">
                <a:latin typeface="Times New Roman"/>
                <a:ea typeface="Times New Roman"/>
              </a:rPr>
              <a:t>/ морковные</a:t>
            </a:r>
            <a:r>
              <a:rPr lang="ru-RU" sz="3200" dirty="0">
                <a:latin typeface="Times New Roman"/>
                <a:ea typeface="Times New Roman"/>
              </a:rPr>
              <a:t>, артишоковые;</a:t>
            </a:r>
          </a:p>
          <a:p>
            <a:pPr algn="just"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</a:rPr>
              <a:t>г</a:t>
            </a:r>
            <a:r>
              <a:rPr lang="ru-RU" sz="3200" dirty="0" smtClean="0">
                <a:latin typeface="Times New Roman"/>
                <a:ea typeface="Times New Roman"/>
              </a:rPr>
              <a:t>/ десертные</a:t>
            </a:r>
            <a:r>
              <a:rPr lang="ru-RU" sz="3200" dirty="0">
                <a:latin typeface="Times New Roman"/>
                <a:ea typeface="Times New Roman"/>
              </a:rPr>
              <a:t>, томатные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https://avatars.mds.yandex.net/i?id=9eac1b64461ebc243e8d6676a51b9291-5432883-images-thumbs&amp;ref=rim&amp;n=33&amp;w=188&amp;h=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4084"/>
            <a:ext cx="1619672" cy="1619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4941168"/>
            <a:ext cx="7632848" cy="1872208"/>
          </a:xfrm>
        </p:spPr>
        <p:txBody>
          <a:bodyPr>
            <a:normAutofit fontScale="62500" lnSpcReduction="20000"/>
          </a:bodyPr>
          <a:lstStyle/>
          <a:p>
            <a:pPr marL="36576" indent="0" algn="just"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</a:rPr>
              <a:t>а</a:t>
            </a:r>
            <a:r>
              <a:rPr lang="ru-RU" sz="4000" dirty="0" smtClean="0">
                <a:latin typeface="Times New Roman"/>
                <a:ea typeface="Times New Roman"/>
              </a:rPr>
              <a:t>/ сортируют</a:t>
            </a:r>
            <a:r>
              <a:rPr lang="ru-RU" sz="4000" dirty="0">
                <a:latin typeface="Times New Roman"/>
                <a:ea typeface="Times New Roman"/>
              </a:rPr>
              <a:t>, калибруют, моют, очищают, дочищают, моют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</a:rPr>
              <a:t>б</a:t>
            </a:r>
            <a:r>
              <a:rPr lang="ru-RU" sz="4000" dirty="0" smtClean="0">
                <a:latin typeface="Times New Roman"/>
                <a:ea typeface="Times New Roman"/>
              </a:rPr>
              <a:t>/ калибруют</a:t>
            </a:r>
            <a:r>
              <a:rPr lang="ru-RU" sz="4000" dirty="0">
                <a:latin typeface="Times New Roman"/>
                <a:ea typeface="Times New Roman"/>
              </a:rPr>
              <a:t>, сортируют, очищают, дочищают, моют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4000" dirty="0">
                <a:latin typeface="Times New Roman"/>
                <a:ea typeface="Times New Roman"/>
              </a:rPr>
              <a:t>в</a:t>
            </a:r>
            <a:r>
              <a:rPr lang="ru-RU" sz="4000" dirty="0" smtClean="0">
                <a:latin typeface="Times New Roman"/>
                <a:ea typeface="Times New Roman"/>
              </a:rPr>
              <a:t>/ сортируют</a:t>
            </a:r>
            <a:r>
              <a:rPr lang="ru-RU" sz="4000" dirty="0">
                <a:latin typeface="Times New Roman"/>
                <a:ea typeface="Times New Roman"/>
              </a:rPr>
              <a:t>, очищают, моют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3200" dirty="0">
                <a:latin typeface="Times New Roman"/>
                <a:ea typeface="Times New Roman"/>
              </a:rPr>
              <a:t> 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032" y="1052736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3200" b="1" dirty="0">
                <a:latin typeface="Times New Roman"/>
                <a:ea typeface="Times New Roman"/>
              </a:rPr>
              <a:t>Картофель обрабатывают в следующем порядке: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078" name="Picture 6" descr="- Scimex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00875"/>
            <a:ext cx="3779912" cy="2519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160" y="116632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4005064"/>
            <a:ext cx="8640960" cy="2852936"/>
          </a:xfrm>
        </p:spPr>
        <p:txBody>
          <a:bodyPr>
            <a:normAutofit/>
          </a:bodyPr>
          <a:lstStyle/>
          <a:p>
            <a:pPr marL="36576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а/ обработка раствором пищевой соды</a:t>
            </a:r>
          </a:p>
          <a:p>
            <a:pPr marL="36576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б/ обработка перманганатом калия</a:t>
            </a:r>
          </a:p>
          <a:p>
            <a:pPr marL="36576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в/ обработка бисульфитом натрия</a:t>
            </a:r>
          </a:p>
          <a:p>
            <a:pPr marL="36576" indent="0">
              <a:spcAft>
                <a:spcPts val="0"/>
              </a:spcAft>
              <a:buNone/>
            </a:pPr>
            <a:r>
              <a:rPr lang="ru-RU" sz="2800" dirty="0">
                <a:latin typeface="Times New Roman"/>
                <a:ea typeface="Times New Roman"/>
              </a:rPr>
              <a:t>г/ обработка сульфатом </a:t>
            </a:r>
            <a:r>
              <a:rPr lang="ru-RU" sz="2800" dirty="0" err="1">
                <a:latin typeface="Times New Roman"/>
                <a:ea typeface="Times New Roman"/>
              </a:rPr>
              <a:t>бихлорида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052737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/>
                <a:ea typeface="Times New Roman"/>
              </a:rPr>
              <a:t>Что такое сульфитация картофеля</a:t>
            </a:r>
            <a:endParaRPr lang="ru-RU" sz="3600" dirty="0"/>
          </a:p>
        </p:txBody>
      </p:sp>
      <p:pic>
        <p:nvPicPr>
          <p:cNvPr id="4098" name="Picture 2" descr="Изображения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99068"/>
            <a:ext cx="3923928" cy="2207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Проверь свои знания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3528" y="5085184"/>
            <a:ext cx="8352928" cy="1944216"/>
          </a:xfrm>
        </p:spPr>
        <p:txBody>
          <a:bodyPr>
            <a:normAutofit fontScale="47500" lnSpcReduction="20000"/>
          </a:bodyPr>
          <a:lstStyle/>
          <a:p>
            <a:pPr marL="36576" indent="0" algn="just">
              <a:spcAft>
                <a:spcPts val="0"/>
              </a:spcAft>
              <a:buNone/>
            </a:pPr>
            <a:r>
              <a:rPr lang="ru-RU" sz="5100" dirty="0">
                <a:latin typeface="Times New Roman"/>
                <a:ea typeface="Times New Roman"/>
              </a:rPr>
              <a:t>а/ соломка, кружочки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5100" dirty="0">
                <a:latin typeface="Times New Roman"/>
                <a:ea typeface="Times New Roman"/>
              </a:rPr>
              <a:t>б/ спиральки, чесночки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5100" dirty="0">
                <a:latin typeface="Times New Roman"/>
                <a:ea typeface="Times New Roman"/>
              </a:rPr>
              <a:t>в/ звездочки, цветочки</a:t>
            </a:r>
          </a:p>
          <a:p>
            <a:pPr marL="36576" indent="0" algn="just">
              <a:spcAft>
                <a:spcPts val="0"/>
              </a:spcAft>
              <a:buNone/>
            </a:pPr>
            <a:r>
              <a:rPr lang="ru-RU" sz="5100" dirty="0">
                <a:latin typeface="Times New Roman"/>
                <a:ea typeface="Times New Roman"/>
              </a:rPr>
              <a:t>г/ бочоночки, ленточки</a:t>
            </a:r>
          </a:p>
          <a:p>
            <a:pPr marL="36576" indent="0">
              <a:buNone/>
            </a:pPr>
            <a:r>
              <a:rPr lang="ru-RU" sz="3200" dirty="0">
                <a:latin typeface="Times New Roman"/>
                <a:ea typeface="Times New Roman"/>
              </a:rPr>
              <a:t/>
            </a:r>
            <a:br>
              <a:rPr lang="ru-RU" sz="3200" dirty="0">
                <a:latin typeface="Times New Roman"/>
                <a:ea typeface="Times New Roman"/>
              </a:rPr>
            </a:b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31032" y="980728"/>
            <a:ext cx="8461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/>
                <a:ea typeface="Times New Roman"/>
              </a:rPr>
              <a:t>Какой вид нарезки овощей не относится к фигурным</a:t>
            </a:r>
            <a:endParaRPr lang="ru-RU" sz="3200" dirty="0"/>
          </a:p>
        </p:txBody>
      </p:sp>
      <p:pic>
        <p:nvPicPr>
          <p:cNvPr id="5124" name="Picture 4" descr="Способы нарезки картофел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055759"/>
            <a:ext cx="4824536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289</TotalTime>
  <Words>443</Words>
  <Application>Microsoft Office PowerPoint</Application>
  <PresentationFormat>Экран (4:3)</PresentationFormat>
  <Paragraphs>71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«Овощи – слава докторов и гордость поваров» ‏ </vt:lpstr>
      <vt:lpstr>Презентация PowerPoint</vt:lpstr>
      <vt:lpstr>Презентация PowerPoint</vt:lpstr>
      <vt:lpstr>План проведения олимпиады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Проверь свои знания</vt:lpstr>
      <vt:lpstr>Дайте ответ на кулинарную загадку </vt:lpstr>
      <vt:lpstr>Практическое задание</vt:lpstr>
      <vt:lpstr>Практическое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Анна Корнеевна</cp:lastModifiedBy>
  <cp:revision>39</cp:revision>
  <dcterms:created xsi:type="dcterms:W3CDTF">2012-01-24T11:57:46Z</dcterms:created>
  <dcterms:modified xsi:type="dcterms:W3CDTF">2022-11-28T08:08:12Z</dcterms:modified>
</cp:coreProperties>
</file>