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20" r:id="rId2"/>
    <p:sldMasterId id="2147483732" r:id="rId3"/>
  </p:sldMasterIdLst>
  <p:notesMasterIdLst>
    <p:notesMasterId r:id="rId22"/>
  </p:notesMasterIdLst>
  <p:sldIdLst>
    <p:sldId id="308" r:id="rId4"/>
    <p:sldId id="269" r:id="rId5"/>
    <p:sldId id="313" r:id="rId6"/>
    <p:sldId id="298" r:id="rId7"/>
    <p:sldId id="310" r:id="rId8"/>
    <p:sldId id="288" r:id="rId9"/>
    <p:sldId id="262" r:id="rId10"/>
    <p:sldId id="314" r:id="rId11"/>
    <p:sldId id="267" r:id="rId12"/>
    <p:sldId id="307" r:id="rId13"/>
    <p:sldId id="274" r:id="rId14"/>
    <p:sldId id="268" r:id="rId15"/>
    <p:sldId id="315" r:id="rId16"/>
    <p:sldId id="316" r:id="rId17"/>
    <p:sldId id="317" r:id="rId18"/>
    <p:sldId id="318" r:id="rId19"/>
    <p:sldId id="319" r:id="rId20"/>
    <p:sldId id="311"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DE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Средний стиль 2 — акцент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09" autoAdjust="0"/>
    <p:restoredTop sz="94660"/>
  </p:normalViewPr>
  <p:slideViewPr>
    <p:cSldViewPr snapToGrid="0">
      <p:cViewPr>
        <p:scale>
          <a:sx n="70" d="100"/>
          <a:sy n="70" d="100"/>
        </p:scale>
        <p:origin x="-2106" y="-9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717605-6EA8-4B4C-968A-D8D3DC9148B3}" type="datetimeFigureOut">
              <a:rPr lang="ru-RU" smtClean="0"/>
              <a:t>12.12.2022</a:t>
            </a:fld>
            <a:endParaRPr lang="ru-RU"/>
          </a:p>
        </p:txBody>
      </p:sp>
      <p:sp>
        <p:nvSpPr>
          <p:cNvPr id="4" name="Образ слайда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678C44-3B6C-4B24-A51D-12D2A63E02BE}" type="slidenum">
              <a:rPr lang="ru-RU" smtClean="0"/>
              <a:t>‹#›</a:t>
            </a:fld>
            <a:endParaRPr lang="ru-RU"/>
          </a:p>
        </p:txBody>
      </p:sp>
    </p:spTree>
    <p:extLst>
      <p:ext uri="{BB962C8B-B14F-4D97-AF65-F5344CB8AC3E}">
        <p14:creationId xmlns:p14="http://schemas.microsoft.com/office/powerpoint/2010/main" val="11842396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Казаки – восстановить самоуправление на Дону и Яике, ликвидированное</a:t>
            </a:r>
            <a:r>
              <a:rPr lang="ru-RU" baseline="0" dirty="0" smtClean="0"/>
              <a:t> после восстания К.Булавина.</a:t>
            </a:r>
          </a:p>
          <a:p>
            <a:r>
              <a:rPr lang="ru-RU" baseline="0" dirty="0" smtClean="0"/>
              <a:t>Крестьяне – отмена крепостного права, податей и рекрутских наборов, ликвидация помещичьего землевладения.</a:t>
            </a:r>
          </a:p>
          <a:p>
            <a:r>
              <a:rPr lang="ru-RU" baseline="0" dirty="0" smtClean="0"/>
              <a:t>Работные люди – облегчение условий труда на мануфактурах (12-15 часовой рабочий день, болезни, травматизм)</a:t>
            </a:r>
          </a:p>
          <a:p>
            <a:r>
              <a:rPr lang="ru-RU" baseline="0" dirty="0" smtClean="0"/>
              <a:t>Народы Поволжья (башкиры, калмыки, татары, казахи, марийцы, киргизы) – возвращение земель, захваченных русским дворянством в Поволжье и </a:t>
            </a:r>
            <a:r>
              <a:rPr lang="ru-RU" baseline="0" dirty="0" err="1" smtClean="0"/>
              <a:t>Приуралье</a:t>
            </a:r>
            <a:r>
              <a:rPr lang="ru-RU" baseline="0" dirty="0" smtClean="0"/>
              <a:t>, равенство народов и вер. Это было последнее крупное восстание народов </a:t>
            </a:r>
            <a:r>
              <a:rPr lang="ru-RU" baseline="0" smtClean="0"/>
              <a:t>Поволжья со времен </a:t>
            </a:r>
            <a:r>
              <a:rPr lang="ru-RU" baseline="0" dirty="0" smtClean="0"/>
              <a:t>завоеваний Ивана </a:t>
            </a:r>
            <a:r>
              <a:rPr lang="ru-RU" baseline="0" smtClean="0"/>
              <a:t>Грозного.</a:t>
            </a:r>
            <a:endParaRPr lang="ru-RU" dirty="0"/>
          </a:p>
        </p:txBody>
      </p:sp>
      <p:sp>
        <p:nvSpPr>
          <p:cNvPr id="4" name="Номер слайда 3"/>
          <p:cNvSpPr>
            <a:spLocks noGrp="1"/>
          </p:cNvSpPr>
          <p:nvPr>
            <p:ph type="sldNum" sz="quarter" idx="10"/>
          </p:nvPr>
        </p:nvSpPr>
        <p:spPr/>
        <p:txBody>
          <a:bodyPr/>
          <a:lstStyle/>
          <a:p>
            <a:fld id="{404592BD-A84E-44A3-8DF7-E6ED0C1DA784}" type="slidenum">
              <a:rPr lang="en-US" smtClean="0"/>
              <a:pPr/>
              <a:t>3</a:t>
            </a:fld>
            <a:endParaRPr lang="en-US"/>
          </a:p>
        </p:txBody>
      </p:sp>
    </p:spTree>
    <p:extLst>
      <p:ext uri="{BB962C8B-B14F-4D97-AF65-F5344CB8AC3E}">
        <p14:creationId xmlns:p14="http://schemas.microsoft.com/office/powerpoint/2010/main" val="359629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Основные этапы:</a:t>
            </a:r>
          </a:p>
          <a:p>
            <a:r>
              <a:rPr lang="ru-RU" sz="1200" b="0" i="0" kern="1200" dirty="0" smtClean="0">
                <a:solidFill>
                  <a:schemeClr val="tx1"/>
                </a:solidFill>
                <a:latin typeface="+mn-lt"/>
                <a:ea typeface="+mn-ea"/>
                <a:cs typeface="+mn-cs"/>
              </a:rPr>
              <a:t>сент. 1773 г. — март 1774 г.</a:t>
            </a:r>
          </a:p>
          <a:p>
            <a:r>
              <a:rPr lang="ru-RU" sz="1200" b="0" i="0" kern="1200" dirty="0" smtClean="0">
                <a:solidFill>
                  <a:schemeClr val="tx1"/>
                </a:solidFill>
                <a:latin typeface="+mn-lt"/>
                <a:ea typeface="+mn-ea"/>
                <a:cs typeface="+mn-cs"/>
              </a:rPr>
              <a:t>март 1774 г. — июль 1774 г.</a:t>
            </a:r>
          </a:p>
          <a:p>
            <a:r>
              <a:rPr lang="ru-RU" sz="1200" b="0" i="0" kern="1200" dirty="0" smtClean="0">
                <a:solidFill>
                  <a:schemeClr val="tx1"/>
                </a:solidFill>
                <a:latin typeface="+mn-lt"/>
                <a:ea typeface="+mn-ea"/>
                <a:cs typeface="+mn-cs"/>
              </a:rPr>
              <a:t>июль 1774 г. —1775 г.</a:t>
            </a:r>
          </a:p>
          <a:p>
            <a:endParaRPr lang="ru-RU" dirty="0"/>
          </a:p>
        </p:txBody>
      </p:sp>
      <p:sp>
        <p:nvSpPr>
          <p:cNvPr id="4" name="Номер слайда 3"/>
          <p:cNvSpPr>
            <a:spLocks noGrp="1"/>
          </p:cNvSpPr>
          <p:nvPr>
            <p:ph type="sldNum" sz="quarter" idx="10"/>
          </p:nvPr>
        </p:nvSpPr>
        <p:spPr/>
        <p:txBody>
          <a:bodyPr/>
          <a:lstStyle/>
          <a:p>
            <a:fld id="{404592BD-A84E-44A3-8DF7-E6ED0C1DA784}" type="slidenum">
              <a:rPr lang="en-US" smtClean="0"/>
              <a:pPr/>
              <a:t>8</a:t>
            </a:fld>
            <a:endParaRPr lang="en-US"/>
          </a:p>
        </p:txBody>
      </p:sp>
    </p:spTree>
    <p:extLst>
      <p:ext uri="{BB962C8B-B14F-4D97-AF65-F5344CB8AC3E}">
        <p14:creationId xmlns:p14="http://schemas.microsoft.com/office/powerpoint/2010/main" val="10607749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В 1774 году Суворов был назначен командующим 6-й московской дивизией и в августе того же года был направлен для участия в подавлении Крестьянской войны под предводительством Е. И. Пугачёва, что свидетельствовало о том, что правительство относилось к восстанию с большой серьёзностью. Однако к моменту прибытия Суворова к Волге основные силы повстанцев были разгромлены подполковником И. И. </a:t>
            </a:r>
            <a:r>
              <a:rPr lang="ru-RU" dirty="0" err="1" smtClean="0"/>
              <a:t>Михельсоном</a:t>
            </a:r>
            <a:r>
              <a:rPr lang="ru-RU" dirty="0" smtClean="0"/>
              <a:t>. Суворов с войском отправляется в Царицын, где в начале сентября соединяется с </a:t>
            </a:r>
            <a:r>
              <a:rPr lang="ru-RU" dirty="0" err="1" smtClean="0"/>
              <a:t>Михельсоном</a:t>
            </a:r>
            <a:r>
              <a:rPr lang="ru-RU" dirty="0" smtClean="0"/>
              <a:t> и начинает преследование убегающего Пугачёва. У реки Большой Узень он почти настиг его, но в это время казачий сотник </a:t>
            </a:r>
            <a:r>
              <a:rPr lang="ru-RU" dirty="0" err="1" smtClean="0"/>
              <a:t>Харчев</a:t>
            </a:r>
            <a:r>
              <a:rPr lang="ru-RU" dirty="0" smtClean="0"/>
              <a:t> уже пленил Пугачёва. Суворов отвёз пленного в Симбирск и некоторое время занимался ликвидацией отрядов мятежников и умиротворением населения, оказавшегося в зоне влияния восстания.</a:t>
            </a:r>
            <a:endParaRPr lang="ru-RU" dirty="0"/>
          </a:p>
        </p:txBody>
      </p:sp>
      <p:sp>
        <p:nvSpPr>
          <p:cNvPr id="4" name="Номер слайда 3"/>
          <p:cNvSpPr>
            <a:spLocks noGrp="1"/>
          </p:cNvSpPr>
          <p:nvPr>
            <p:ph type="sldNum" sz="quarter" idx="10"/>
          </p:nvPr>
        </p:nvSpPr>
        <p:spPr/>
        <p:txBody>
          <a:bodyPr/>
          <a:lstStyle/>
          <a:p>
            <a:fld id="{404592BD-A84E-44A3-8DF7-E6ED0C1DA784}" type="slidenum">
              <a:rPr lang="en-US" smtClean="0"/>
              <a:pPr/>
              <a:t>13</a:t>
            </a:fld>
            <a:endParaRPr lang="en-US"/>
          </a:p>
        </p:txBody>
      </p:sp>
    </p:spTree>
    <p:extLst>
      <p:ext uri="{BB962C8B-B14F-4D97-AF65-F5344CB8AC3E}">
        <p14:creationId xmlns:p14="http://schemas.microsoft.com/office/powerpoint/2010/main" val="24959461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smtClean="0"/>
              <a:t>Казнь Пугачева</a:t>
            </a:r>
            <a:r>
              <a:rPr lang="ru-RU" baseline="0" dirty="0" smtClean="0"/>
              <a:t> считается последним официальным четвертованием в России.</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err="1" smtClean="0"/>
              <a:t>Четвертова́ние</a:t>
            </a:r>
            <a:r>
              <a:rPr lang="ru-RU" dirty="0" smtClean="0"/>
              <a:t> — вид смертной казни. Как видно из названия, тело осужденного делится на четыре части (или более). После казни части тела выставляются на публичное обозрение отдельно (иногда разносятся по четырём заставам, воротам города и т. п.). Четвертование перестали практиковать в конце XVIII — начале XIX века.</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В России практиковался иной способ четвертования: осуждённому отрубали топором ноги, руки и затем голову. Так были казнены Тимофей Анкудинов (1654), Степан Разин (1671), Иван Долгоруков (1739). К такой же казни был приговорён Емельян Пугачёв (1775), однако ему (как и его сподвижнику Афанасию Перфильеву) сначала отрубили голову, а потом уже конечности.</a:t>
            </a:r>
          </a:p>
          <a:p>
            <a:r>
              <a:rPr lang="ru-RU" dirty="0" smtClean="0"/>
              <a:t>В 1826 году пятеро декабристов были приговорены к четвертованию; Верховный уголовный суд заменил его повешением. Это был последний приговор о четвертовании в России.</a:t>
            </a:r>
          </a:p>
          <a:p>
            <a:endParaRPr lang="ru-RU" dirty="0"/>
          </a:p>
        </p:txBody>
      </p:sp>
      <p:sp>
        <p:nvSpPr>
          <p:cNvPr id="4" name="Номер слайда 3"/>
          <p:cNvSpPr>
            <a:spLocks noGrp="1"/>
          </p:cNvSpPr>
          <p:nvPr>
            <p:ph type="sldNum" sz="quarter" idx="10"/>
          </p:nvPr>
        </p:nvSpPr>
        <p:spPr/>
        <p:txBody>
          <a:bodyPr/>
          <a:lstStyle/>
          <a:p>
            <a:fld id="{404592BD-A84E-44A3-8DF7-E6ED0C1DA784}" type="slidenum">
              <a:rPr lang="en-US" smtClean="0"/>
              <a:pPr/>
              <a:t>15</a:t>
            </a:fld>
            <a:endParaRPr lang="en-US"/>
          </a:p>
        </p:txBody>
      </p:sp>
    </p:spTree>
    <p:extLst>
      <p:ext uri="{BB962C8B-B14F-4D97-AF65-F5344CB8AC3E}">
        <p14:creationId xmlns:p14="http://schemas.microsoft.com/office/powerpoint/2010/main" val="3885630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14400" y="2130428"/>
            <a:ext cx="10363200" cy="1470025"/>
          </a:xfrm>
        </p:spPr>
        <p:txBody>
          <a:bodyPr/>
          <a:lstStyle/>
          <a:p>
            <a:r>
              <a:rPr lang="ru-RU"/>
              <a:t>Образец заголовка</a:t>
            </a:r>
          </a:p>
        </p:txBody>
      </p:sp>
      <p:sp>
        <p:nvSpPr>
          <p:cNvPr id="3" name="Подзаголовок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pPr/>
              <a:t>12.12.2022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1054066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12.12.2022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210207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839200" y="274641"/>
            <a:ext cx="27432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609600" y="274641"/>
            <a:ext cx="80264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12.12.2022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5710628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3"/>
            <a:ext cx="10464800" cy="1927225"/>
          </a:xfrm>
        </p:spPr>
        <p:txBody>
          <a:bodyPr anchor="b">
            <a:noAutofit/>
          </a:bodyPr>
          <a:lstStyle>
            <a:lvl1pPr>
              <a:defRPr sz="5400" cap="all" baseline="0"/>
            </a:lvl1pPr>
          </a:lstStyle>
          <a:p>
            <a:r>
              <a:rPr lang="ru-RU" smtClean="0"/>
              <a:t>Образец заголовка</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C6A6EBDD-3BB7-43B4-884E-ED636F32C85B}" type="datetimeFigureOut">
              <a:rPr lang="ru-RU" smtClean="0"/>
              <a:t>12.12.2022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682005-C0D9-4847-83FC-4328E1EDCCB7}" type="slidenum">
              <a:rPr lang="ru-RU" smtClean="0"/>
              <a:t>‹#›</a:t>
            </a:fld>
            <a:endParaRPr lang="ru-RU"/>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6A6EBDD-3BB7-43B4-884E-ED636F32C85B}" type="datetimeFigureOut">
              <a:rPr lang="ru-RU" smtClean="0"/>
              <a:t>12.12.2022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682005-C0D9-4847-83FC-4328E1EDCCB7}" type="slidenum">
              <a:rPr lang="ru-RU" smtClean="0"/>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963084" y="4626867"/>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6A6EBDD-3BB7-43B4-884E-ED636F32C85B}" type="datetimeFigureOut">
              <a:rPr lang="ru-RU" smtClean="0"/>
              <a:t>12.12.2022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682005-C0D9-4847-83FC-4328E1EDCCB7}" type="slidenum">
              <a:rPr lang="ru-RU" smtClean="0"/>
              <a:t>‹#›</a:t>
            </a:fld>
            <a:endParaRPr lang="ru-RU"/>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6A6EBDD-3BB7-43B4-884E-ED636F32C85B}" type="datetimeFigureOut">
              <a:rPr lang="ru-RU" smtClean="0"/>
              <a:t>12.12.2022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682005-C0D9-4847-83FC-4328E1EDCCB7}" type="slidenum">
              <a:rPr lang="ru-RU" smtClean="0"/>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C6A6EBDD-3BB7-43B4-884E-ED636F32C85B}" type="datetimeFigureOut">
              <a:rPr lang="ru-RU" smtClean="0"/>
              <a:t>12.12.2022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C682005-C0D9-4847-83FC-4328E1EDCCB7}" type="slidenum">
              <a:rPr lang="ru-RU" smtClean="0"/>
              <a:t>‹#›</a:t>
            </a:fld>
            <a:endParaRPr lang="ru-RU"/>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C6A6EBDD-3BB7-43B4-884E-ED636F32C85B}" type="datetimeFigureOut">
              <a:rPr lang="ru-RU" smtClean="0"/>
              <a:t>12.12.2022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1C682005-C0D9-4847-83FC-4328E1EDCCB7}" type="slidenum">
              <a:rPr lang="ru-RU" smtClean="0"/>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A6EBDD-3BB7-43B4-884E-ED636F32C85B}" type="datetimeFigureOut">
              <a:rPr lang="ru-RU" smtClean="0"/>
              <a:t>12.12.2022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1C682005-C0D9-4847-83FC-4328E1EDCCB7}" type="slidenum">
              <a:rPr lang="ru-RU" smtClean="0"/>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601" y="2130555"/>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6A6EBDD-3BB7-43B4-884E-ED636F32C85B}" type="datetimeFigureOut">
              <a:rPr lang="ru-RU" smtClean="0"/>
              <a:t>12.12.2022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682005-C0D9-4847-83FC-4328E1EDCCB7}" type="slidenum">
              <a:rPr lang="ru-RU" smtClean="0"/>
              <a:t>‹#›</a:t>
            </a:fld>
            <a:endParaRPr lang="ru-RU"/>
          </a:p>
        </p:txBody>
      </p:sp>
      <p:cxnSp>
        <p:nvCxnSpPr>
          <p:cNvPr id="9" name="Straight Connector 8"/>
          <p:cNvCxnSpPr/>
          <p:nvPr/>
        </p:nvCxnSpPr>
        <p:spPr>
          <a:xfrm rot="5400000">
            <a:off x="912152" y="3579943"/>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12.12.2022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688648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1" y="792480"/>
            <a:ext cx="2856907" cy="1264920"/>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6A6EBDD-3BB7-43B4-884E-ED636F32C85B}" type="datetimeFigureOut">
              <a:rPr lang="ru-RU" smtClean="0"/>
              <a:t>12.12.2022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682005-C0D9-4847-83FC-4328E1EDCCB7}" type="slidenum">
              <a:rPr lang="ru-RU" smtClean="0"/>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6A6EBDD-3BB7-43B4-884E-ED636F32C85B}" type="datetimeFigureOut">
              <a:rPr lang="ru-RU" smtClean="0"/>
              <a:t>12.12.2022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682005-C0D9-4847-83FC-4328E1EDCCB7}" type="slidenum">
              <a:rPr lang="ru-RU" smtClean="0"/>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C6A6EBDD-3BB7-43B4-884E-ED636F32C85B}" type="datetimeFigureOut">
              <a:rPr lang="ru-RU" smtClean="0"/>
              <a:t>12.12.2022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C682005-C0D9-4847-83FC-4328E1EDCCB7}" type="slidenum">
              <a:rPr lang="ru-RU" smtClean="0"/>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OverTx">
  <p:cSld name="Заголовок и два объекта над текс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16000" y="762000"/>
            <a:ext cx="10566400" cy="1143000"/>
          </a:xfrm>
        </p:spPr>
        <p:txBody>
          <a:bodyPr/>
          <a:lstStyle/>
          <a:p>
            <a:r>
              <a:rPr lang="ru-RU" smtClean="0"/>
              <a:t>Образец заголовка</a:t>
            </a:r>
            <a:endParaRPr lang="ru-RU"/>
          </a:p>
        </p:txBody>
      </p:sp>
      <p:sp>
        <p:nvSpPr>
          <p:cNvPr id="3" name="Объект 2"/>
          <p:cNvSpPr>
            <a:spLocks noGrp="1"/>
          </p:cNvSpPr>
          <p:nvPr>
            <p:ph sz="quarter" idx="1"/>
          </p:nvPr>
        </p:nvSpPr>
        <p:spPr>
          <a:xfrm>
            <a:off x="1117601" y="2362200"/>
            <a:ext cx="5027084" cy="17859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quarter" idx="2"/>
          </p:nvPr>
        </p:nvSpPr>
        <p:spPr>
          <a:xfrm>
            <a:off x="6347884" y="2362200"/>
            <a:ext cx="5027083" cy="17859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half" idx="3"/>
          </p:nvPr>
        </p:nvSpPr>
        <p:spPr>
          <a:xfrm>
            <a:off x="1117601" y="4300539"/>
            <a:ext cx="10257367" cy="178593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3251201" y="6248401"/>
            <a:ext cx="2840567" cy="474663"/>
          </a:xfrm>
        </p:spPr>
        <p:txBody>
          <a:bodyPr/>
          <a:lstStyle>
            <a:lvl1pPr>
              <a:defRPr/>
            </a:lvl1pPr>
          </a:lstStyle>
          <a:p>
            <a:endParaRPr lang="ru-RU" altLang="ru-RU"/>
          </a:p>
        </p:txBody>
      </p:sp>
      <p:sp>
        <p:nvSpPr>
          <p:cNvPr id="7" name="Нижний колонтитул 6"/>
          <p:cNvSpPr>
            <a:spLocks noGrp="1"/>
          </p:cNvSpPr>
          <p:nvPr>
            <p:ph type="ftr" sz="quarter" idx="11"/>
          </p:nvPr>
        </p:nvSpPr>
        <p:spPr>
          <a:xfrm>
            <a:off x="7721600" y="6248401"/>
            <a:ext cx="3862917" cy="474663"/>
          </a:xfrm>
        </p:spPr>
        <p:txBody>
          <a:bodyPr/>
          <a:lstStyle>
            <a:lvl1pPr>
              <a:defRPr/>
            </a:lvl1pPr>
          </a:lstStyle>
          <a:p>
            <a:endParaRPr lang="ru-RU" altLang="ru-RU"/>
          </a:p>
        </p:txBody>
      </p:sp>
      <p:sp>
        <p:nvSpPr>
          <p:cNvPr id="8" name="Номер слайда 7"/>
          <p:cNvSpPr>
            <a:spLocks noGrp="1"/>
          </p:cNvSpPr>
          <p:nvPr>
            <p:ph type="sldNum" sz="quarter" idx="12"/>
          </p:nvPr>
        </p:nvSpPr>
        <p:spPr>
          <a:xfrm>
            <a:off x="112184" y="6242050"/>
            <a:ext cx="783167" cy="488950"/>
          </a:xfrm>
        </p:spPr>
        <p:txBody>
          <a:bodyPr/>
          <a:lstStyle>
            <a:lvl1pPr>
              <a:defRPr/>
            </a:lvl1pPr>
          </a:lstStyle>
          <a:p>
            <a:fld id="{6E7CBE94-A12D-4C72-802D-C7D98CFBAD02}" type="slidenum">
              <a:rPr lang="ru-RU" altLang="ru-RU"/>
              <a:pPr/>
              <a:t>‹#›</a:t>
            </a:fld>
            <a:endParaRPr lang="ru-RU" altLang="ru-RU"/>
          </a:p>
        </p:txBody>
      </p:sp>
    </p:spTree>
    <p:extLst>
      <p:ext uri="{BB962C8B-B14F-4D97-AF65-F5344CB8AC3E}">
        <p14:creationId xmlns:p14="http://schemas.microsoft.com/office/powerpoint/2010/main" val="3102616092"/>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cap="all" baseline="0"/>
            </a:lvl1pPr>
          </a:lstStyle>
          <a:p>
            <a:r>
              <a:rPr lang="ru-RU" smtClean="0"/>
              <a:t>Образец заголовка</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a:defRPr/>
            </a:pPr>
            <a:fld id="{C5894D7C-3AC6-43BB-B3CA-09C7EFE0D6A8}" type="datetimeFigureOut">
              <a:rPr lang="ru-RU" smtClean="0"/>
              <a:pPr>
                <a:defRPr/>
              </a:pPr>
              <a:t>12.12.2022</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fld id="{F3772432-E090-4BE7-AA58-EDA8574D9699}" type="slidenum">
              <a:rPr lang="ru-RU" altLang="ru-RU" smtClean="0"/>
              <a:pPr/>
              <a:t>‹#›</a:t>
            </a:fld>
            <a:endParaRPr lang="ru-RU" altLang="ru-RU"/>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pPr>
              <a:defRPr/>
            </a:pPr>
            <a:fld id="{FC468FC3-01C9-402D-B835-C81E89AE2468}" type="datetimeFigureOut">
              <a:rPr lang="ru-RU" smtClean="0"/>
              <a:pPr>
                <a:defRPr/>
              </a:pPr>
              <a:t>12.12.2022</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fld id="{ECE4D6C3-33A0-4DC9-98E1-5FCFC4B8B64A}" type="slidenum">
              <a:rPr lang="ru-RU" altLang="ru-RU" smtClean="0"/>
              <a:pPr/>
              <a:t>‹#›</a:t>
            </a:fld>
            <a:endParaRPr lang="ru-RU" alt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a:defRPr/>
            </a:pPr>
            <a:fld id="{03F9D9D2-D6D8-4C9C-BEE3-9E4BF7850A74}" type="datetimeFigureOut">
              <a:rPr lang="ru-RU" smtClean="0"/>
              <a:pPr>
                <a:defRPr/>
              </a:pPr>
              <a:t>12.12.2022</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fld id="{4F870359-E658-4FA3-93EF-79C7851F1C89}" type="slidenum">
              <a:rPr lang="ru-RU" altLang="ru-RU" smtClean="0"/>
              <a:pPr/>
              <a:t>‹#›</a:t>
            </a:fld>
            <a:endParaRPr lang="ru-RU" altLang="ru-RU"/>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a:defRPr/>
            </a:pPr>
            <a:fld id="{CB6C3EF3-52E4-4909-904C-F769722834D2}" type="datetimeFigureOut">
              <a:rPr lang="ru-RU" smtClean="0"/>
              <a:pPr>
                <a:defRPr/>
              </a:pPr>
              <a:t>12.12.2022</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fld id="{B7A7CDFD-F83B-430A-B9F7-05438C7C803D}" type="slidenum">
              <a:rPr lang="ru-RU" altLang="ru-RU" smtClean="0"/>
              <a:pPr/>
              <a:t>‹#›</a:t>
            </a:fld>
            <a:endParaRPr lang="ru-RU" alt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a:defRPr/>
            </a:pPr>
            <a:fld id="{2F268DFA-A29B-4027-8FE2-982ED975BFE6}" type="datetimeFigureOut">
              <a:rPr lang="ru-RU" smtClean="0"/>
              <a:pPr>
                <a:defRPr/>
              </a:pPr>
              <a:t>12.12.2022</a:t>
            </a:fld>
            <a:endParaRPr lang="ru-RU"/>
          </a:p>
        </p:txBody>
      </p:sp>
      <p:sp>
        <p:nvSpPr>
          <p:cNvPr id="8" name="Footer Placeholder 7"/>
          <p:cNvSpPr>
            <a:spLocks noGrp="1"/>
          </p:cNvSpPr>
          <p:nvPr>
            <p:ph type="ftr" sz="quarter" idx="11"/>
          </p:nvPr>
        </p:nvSpPr>
        <p:spPr/>
        <p:txBody>
          <a:bodyPr/>
          <a:lstStyle/>
          <a:p>
            <a:pPr>
              <a:defRPr/>
            </a:pPr>
            <a:endParaRPr lang="ru-RU"/>
          </a:p>
        </p:txBody>
      </p:sp>
      <p:sp>
        <p:nvSpPr>
          <p:cNvPr id="9" name="Slide Number Placeholder 8"/>
          <p:cNvSpPr>
            <a:spLocks noGrp="1"/>
          </p:cNvSpPr>
          <p:nvPr>
            <p:ph type="sldNum" sz="quarter" idx="12"/>
          </p:nvPr>
        </p:nvSpPr>
        <p:spPr/>
        <p:txBody>
          <a:bodyPr/>
          <a:lstStyle/>
          <a:p>
            <a:fld id="{F4429578-6922-42FE-AAF6-E0A150900473}" type="slidenum">
              <a:rPr lang="ru-RU" altLang="ru-RU" smtClean="0"/>
              <a:pPr/>
              <a:t>‹#›</a:t>
            </a:fld>
            <a:endParaRPr lang="ru-RU" altLang="ru-RU"/>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pPr>
              <a:defRPr/>
            </a:pPr>
            <a:fld id="{65ABAB23-145D-4BEC-835F-7700AD7EDCDE}" type="datetimeFigureOut">
              <a:rPr lang="ru-RU" smtClean="0"/>
              <a:pPr>
                <a:defRPr/>
              </a:pPr>
              <a:t>12.12.2022</a:t>
            </a:fld>
            <a:endParaRPr lang="ru-RU"/>
          </a:p>
        </p:txBody>
      </p:sp>
      <p:sp>
        <p:nvSpPr>
          <p:cNvPr id="4" name="Footer Placeholder 3"/>
          <p:cNvSpPr>
            <a:spLocks noGrp="1"/>
          </p:cNvSpPr>
          <p:nvPr>
            <p:ph type="ftr" sz="quarter" idx="11"/>
          </p:nvPr>
        </p:nvSpPr>
        <p:spPr/>
        <p:txBody>
          <a:bodyPr/>
          <a:lstStyle/>
          <a:p>
            <a:pPr>
              <a:defRPr/>
            </a:pPr>
            <a:endParaRPr lang="ru-RU"/>
          </a:p>
        </p:txBody>
      </p:sp>
      <p:sp>
        <p:nvSpPr>
          <p:cNvPr id="5" name="Slide Number Placeholder 4"/>
          <p:cNvSpPr>
            <a:spLocks noGrp="1"/>
          </p:cNvSpPr>
          <p:nvPr>
            <p:ph type="sldNum" sz="quarter" idx="12"/>
          </p:nvPr>
        </p:nvSpPr>
        <p:spPr/>
        <p:txBody>
          <a:bodyPr/>
          <a:lstStyle/>
          <a:p>
            <a:fld id="{15AA98E8-3BC2-4F86-8B90-853A9A3F03A0}" type="slidenum">
              <a:rPr lang="ru-RU" altLang="ru-RU" smtClean="0"/>
              <a:pPr/>
              <a:t>‹#›</a:t>
            </a:fld>
            <a:endParaRPr lang="ru-RU" alt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63084" y="4406903"/>
            <a:ext cx="103632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12.12.2022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94154899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D354ED20-98BA-4502-A22B-BA93DFE723C8}" type="datetimeFigureOut">
              <a:rPr lang="ru-RU" smtClean="0"/>
              <a:pPr>
                <a:defRPr/>
              </a:pPr>
              <a:t>12.12.2022</a:t>
            </a:fld>
            <a:endParaRPr lang="ru-RU"/>
          </a:p>
        </p:txBody>
      </p:sp>
      <p:sp>
        <p:nvSpPr>
          <p:cNvPr id="3" name="Footer Placeholder 2"/>
          <p:cNvSpPr>
            <a:spLocks noGrp="1"/>
          </p:cNvSpPr>
          <p:nvPr>
            <p:ph type="ftr" sz="quarter" idx="11"/>
          </p:nvPr>
        </p:nvSpPr>
        <p:spPr/>
        <p:txBody>
          <a:bodyPr/>
          <a:lstStyle/>
          <a:p>
            <a:pPr>
              <a:defRPr/>
            </a:pPr>
            <a:endParaRPr lang="ru-RU"/>
          </a:p>
        </p:txBody>
      </p:sp>
      <p:sp>
        <p:nvSpPr>
          <p:cNvPr id="4" name="Slide Number Placeholder 3"/>
          <p:cNvSpPr>
            <a:spLocks noGrp="1"/>
          </p:cNvSpPr>
          <p:nvPr>
            <p:ph type="sldNum" sz="quarter" idx="12"/>
          </p:nvPr>
        </p:nvSpPr>
        <p:spPr/>
        <p:txBody>
          <a:bodyPr/>
          <a:lstStyle/>
          <a:p>
            <a:fld id="{73A56194-BD76-4F43-8707-4814F3BB2B51}" type="slidenum">
              <a:rPr lang="ru-RU" altLang="ru-RU" smtClean="0"/>
              <a:pPr/>
              <a:t>‹#›</a:t>
            </a:fld>
            <a:endParaRPr lang="ru-RU" alt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E52C75DE-7A6C-49C2-B0B0-3C8996D1FC3E}" type="datetimeFigureOut">
              <a:rPr lang="ru-RU" smtClean="0"/>
              <a:pPr>
                <a:defRPr/>
              </a:pPr>
              <a:t>12.12.2022</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fld id="{C3A0EC06-34FC-4B37-8348-C76FCC3F5A29}" type="slidenum">
              <a:rPr lang="ru-RU" altLang="ru-RU" smtClean="0"/>
              <a:pPr/>
              <a:t>‹#›</a:t>
            </a:fld>
            <a:endParaRPr lang="ru-RU" altLang="ru-RU"/>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a:defRPr/>
            </a:pPr>
            <a:fld id="{73EBA0A9-960E-411D-8C6C-963418FB7BA5}" type="datetimeFigureOut">
              <a:rPr lang="ru-RU" smtClean="0"/>
              <a:pPr>
                <a:defRPr/>
              </a:pPr>
              <a:t>12.12.2022</a:t>
            </a:fld>
            <a:endParaRPr lang="ru-RU"/>
          </a:p>
        </p:txBody>
      </p:sp>
      <p:sp>
        <p:nvSpPr>
          <p:cNvPr id="6" name="Footer Placeholder 5"/>
          <p:cNvSpPr>
            <a:spLocks noGrp="1"/>
          </p:cNvSpPr>
          <p:nvPr>
            <p:ph type="ftr" sz="quarter" idx="11"/>
          </p:nvPr>
        </p:nvSpPr>
        <p:spPr/>
        <p:txBody>
          <a:bodyPr/>
          <a:lstStyle/>
          <a:p>
            <a:pPr>
              <a:defRPr/>
            </a:pPr>
            <a:endParaRPr lang="ru-RU"/>
          </a:p>
        </p:txBody>
      </p:sp>
      <p:sp>
        <p:nvSpPr>
          <p:cNvPr id="7" name="Slide Number Placeholder 6"/>
          <p:cNvSpPr>
            <a:spLocks noGrp="1"/>
          </p:cNvSpPr>
          <p:nvPr>
            <p:ph type="sldNum" sz="quarter" idx="12"/>
          </p:nvPr>
        </p:nvSpPr>
        <p:spPr/>
        <p:txBody>
          <a:bodyPr/>
          <a:lstStyle/>
          <a:p>
            <a:fld id="{BA8C8A3B-8FF0-4E9F-8ECE-ABB7FDF70B40}" type="slidenum">
              <a:rPr lang="ru-RU" altLang="ru-RU" smtClean="0"/>
              <a:pPr/>
              <a:t>‹#›</a:t>
            </a:fld>
            <a:endParaRPr lang="ru-RU" alt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pPr>
              <a:defRPr/>
            </a:pPr>
            <a:fld id="{05D6CE63-7330-4C70-83C3-3D6C6793244F}" type="datetimeFigureOut">
              <a:rPr lang="ru-RU" smtClean="0"/>
              <a:pPr>
                <a:defRPr/>
              </a:pPr>
              <a:t>12.12.2022</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fld id="{C51365B6-7351-42CE-835F-155A8B64F843}" type="slidenum">
              <a:rPr lang="ru-RU" altLang="ru-RU" smtClean="0"/>
              <a:pPr/>
              <a:t>‹#›</a:t>
            </a:fld>
            <a:endParaRPr lang="ru-RU" alt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a:defRPr/>
            </a:pPr>
            <a:fld id="{F3585404-8A44-4A01-9846-70A919C34019}" type="datetimeFigureOut">
              <a:rPr lang="ru-RU" smtClean="0"/>
              <a:pPr>
                <a:defRPr/>
              </a:pPr>
              <a:t>12.12.2022</a:t>
            </a:fld>
            <a:endParaRPr lang="ru-RU"/>
          </a:p>
        </p:txBody>
      </p:sp>
      <p:sp>
        <p:nvSpPr>
          <p:cNvPr id="5" name="Footer Placeholder 4"/>
          <p:cNvSpPr>
            <a:spLocks noGrp="1"/>
          </p:cNvSpPr>
          <p:nvPr>
            <p:ph type="ftr" sz="quarter" idx="11"/>
          </p:nvPr>
        </p:nvSpPr>
        <p:spPr/>
        <p:txBody>
          <a:bodyPr/>
          <a:lstStyle/>
          <a:p>
            <a:pPr>
              <a:defRPr/>
            </a:pPr>
            <a:endParaRPr lang="ru-RU"/>
          </a:p>
        </p:txBody>
      </p:sp>
      <p:sp>
        <p:nvSpPr>
          <p:cNvPr id="6" name="Slide Number Placeholder 5"/>
          <p:cNvSpPr>
            <a:spLocks noGrp="1"/>
          </p:cNvSpPr>
          <p:nvPr>
            <p:ph type="sldNum" sz="quarter" idx="12"/>
          </p:nvPr>
        </p:nvSpPr>
        <p:spPr/>
        <p:txBody>
          <a:bodyPr/>
          <a:lstStyle/>
          <a:p>
            <a:fld id="{9B43CB9A-C2A4-462F-BDEA-7014CB46D8E9}" type="slidenum">
              <a:rPr lang="ru-RU" altLang="ru-RU" smtClean="0"/>
              <a:pPr/>
              <a:t>‹#›</a:t>
            </a:fld>
            <a:endParaRPr lang="ru-RU" alt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pPr/>
              <a:t>12.12.2022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9704746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pPr/>
              <a:t>12.12.2022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2116505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pPr/>
              <a:t>12.12.2022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169594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12.12.2022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472154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2" y="273050"/>
            <a:ext cx="4011084"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7212922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89717" y="4800600"/>
            <a:ext cx="73152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12.12.2022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6789922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12.12.2022</a:t>
            </a:fld>
            <a:endParaRPr lang="ru-RU"/>
          </a:p>
        </p:txBody>
      </p:sp>
      <p:sp>
        <p:nvSpPr>
          <p:cNvPr id="5" name="Нижний колонтитул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388679557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09600" y="533400"/>
            <a:ext cx="10972800" cy="990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10972800" cy="4876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a:solidFill>
                  <a:srgbClr val="FFFFFF"/>
                </a:solidFill>
              </a:defRPr>
            </a:lvl1pPr>
          </a:lstStyle>
          <a:p>
            <a:fld id="{C6A6EBDD-3BB7-43B4-884E-ED636F32C85B}" type="datetimeFigureOut">
              <a:rPr lang="ru-RU" smtClean="0"/>
              <a:t>12.12.2022</a:t>
            </a:fld>
            <a:endParaRPr lang="ru-RU"/>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a:solidFill>
                  <a:srgbClr val="FFFFFF"/>
                </a:solidFill>
              </a:defRPr>
            </a:lvl1pPr>
          </a:lstStyle>
          <a:p>
            <a:endParaRPr lang="ru-RU"/>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1">
                <a:solidFill>
                  <a:srgbClr val="FFFFFF"/>
                </a:solidFill>
              </a:defRPr>
            </a:lvl1pPr>
          </a:lstStyle>
          <a:p>
            <a:fld id="{1C682005-C0D9-4847-83FC-4328E1EDCCB7}"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44" r:id="rId12"/>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09600" y="533400"/>
            <a:ext cx="10972800" cy="990600"/>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10972800" cy="4876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a:solidFill>
                  <a:srgbClr val="FFFFFF"/>
                </a:solidFill>
              </a:defRPr>
            </a:lvl1pPr>
          </a:lstStyle>
          <a:p>
            <a:pPr>
              <a:defRPr/>
            </a:pPr>
            <a:fld id="{F6DAB84B-9C8B-4243-B741-4A35326AFE90}" type="datetimeFigureOut">
              <a:rPr lang="ru-RU" smtClean="0"/>
              <a:pPr>
                <a:defRPr/>
              </a:pPr>
              <a:t>12.12.2022</a:t>
            </a:fld>
            <a:endParaRPr lang="ru-RU"/>
          </a:p>
        </p:txBody>
      </p:sp>
      <p:sp>
        <p:nvSpPr>
          <p:cNvPr id="5" name="Footer Placeholder 4"/>
          <p:cNvSpPr>
            <a:spLocks noGrp="1"/>
          </p:cNvSpPr>
          <p:nvPr>
            <p:ph type="ftr" sz="quarter" idx="3"/>
          </p:nvPr>
        </p:nvSpPr>
        <p:spPr>
          <a:xfrm>
            <a:off x="4572000" y="18288"/>
            <a:ext cx="5486400" cy="329184"/>
          </a:xfrm>
          <a:prstGeom prst="rect">
            <a:avLst/>
          </a:prstGeom>
        </p:spPr>
        <p:txBody>
          <a:bodyPr vert="horz" lIns="91440" tIns="45720" rIns="91440" bIns="45720" rtlCol="0" anchor="ctr"/>
          <a:lstStyle>
            <a:lvl1pPr algn="ctr">
              <a:defRPr sz="1200">
                <a:solidFill>
                  <a:srgbClr val="FFFFFF"/>
                </a:solidFill>
              </a:defRPr>
            </a:lvl1pPr>
          </a:lstStyle>
          <a:p>
            <a:pPr>
              <a:defRPr/>
            </a:pPr>
            <a:endParaRPr lang="ru-RU"/>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l">
              <a:defRPr sz="1400" b="1">
                <a:solidFill>
                  <a:srgbClr val="FFFFFF"/>
                </a:solidFill>
              </a:defRPr>
            </a:lvl1pPr>
          </a:lstStyle>
          <a:p>
            <a:fld id="{B830A796-8859-4B9B-AFC1-E65137DBA547}" type="slidenum">
              <a:rPr lang="ru-RU" altLang="ru-RU" smtClean="0"/>
              <a:pPr/>
              <a:t>‹#›</a:t>
            </a:fld>
            <a:endParaRPr lang="ru-RU" alt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xmlns="" id="{96579C51-EDE4-4632-BF07-DE06E702256E}"/>
              </a:ext>
            </a:extLst>
          </p:cNvPr>
          <p:cNvSpPr/>
          <p:nvPr/>
        </p:nvSpPr>
        <p:spPr>
          <a:xfrm>
            <a:off x="478303" y="1519312"/>
            <a:ext cx="7690339" cy="3416320"/>
          </a:xfrm>
          <a:prstGeom prst="rect">
            <a:avLst/>
          </a:prstGeom>
        </p:spPr>
        <p:txBody>
          <a:bodyPr wrap="square">
            <a:spAutoFit/>
          </a:bodyPr>
          <a:lstStyle/>
          <a:p>
            <a:pPr lvl="0" algn="ctr" eaLnBrk="0" fontAlgn="base" hangingPunct="0">
              <a:spcBef>
                <a:spcPct val="0"/>
              </a:spcBef>
              <a:spcAft>
                <a:spcPct val="0"/>
              </a:spcAft>
            </a:pPr>
            <a:r>
              <a:rPr lang="ru-RU" sz="5400" b="1" dirty="0">
                <a:solidFill>
                  <a:schemeClr val="tx2"/>
                </a:solidFill>
                <a:latin typeface="+mj-lt"/>
                <a:cs typeface="Times New Roman" panose="02020603050405020304" pitchFamily="18" charset="0"/>
              </a:rPr>
              <a:t>Восстание</a:t>
            </a:r>
          </a:p>
          <a:p>
            <a:pPr lvl="0" algn="ctr" eaLnBrk="0" fontAlgn="base" hangingPunct="0">
              <a:spcBef>
                <a:spcPct val="0"/>
              </a:spcBef>
              <a:spcAft>
                <a:spcPct val="0"/>
              </a:spcAft>
            </a:pPr>
            <a:r>
              <a:rPr lang="ru-RU" sz="5400" b="1" dirty="0">
                <a:solidFill>
                  <a:schemeClr val="tx2"/>
                </a:solidFill>
                <a:latin typeface="+mj-lt"/>
                <a:cs typeface="Times New Roman" panose="02020603050405020304" pitchFamily="18" charset="0"/>
              </a:rPr>
              <a:t>под предводительством</a:t>
            </a:r>
          </a:p>
          <a:p>
            <a:pPr lvl="0" algn="ctr" eaLnBrk="0" fontAlgn="base" hangingPunct="0">
              <a:spcBef>
                <a:spcPct val="0"/>
              </a:spcBef>
              <a:spcAft>
                <a:spcPct val="0"/>
              </a:spcAft>
            </a:pPr>
            <a:r>
              <a:rPr lang="ru-RU" sz="5400" b="1" dirty="0" err="1">
                <a:solidFill>
                  <a:schemeClr val="tx2"/>
                </a:solidFill>
                <a:latin typeface="+mj-lt"/>
                <a:cs typeface="Times New Roman" panose="02020603050405020304" pitchFamily="18" charset="0"/>
              </a:rPr>
              <a:t>Е.И.Пугачева</a:t>
            </a:r>
            <a:endParaRPr lang="ru-RU" sz="5400" b="1" dirty="0">
              <a:solidFill>
                <a:schemeClr val="tx2"/>
              </a:solidFill>
              <a:latin typeface="+mj-lt"/>
              <a:cs typeface="Times New Roman" panose="02020603050405020304" pitchFamily="18" charset="0"/>
            </a:endParaRPr>
          </a:p>
        </p:txBody>
      </p:sp>
      <p:pic>
        <p:nvPicPr>
          <p:cNvPr id="4" name="Рисунок 3">
            <a:extLst>
              <a:ext uri="{FF2B5EF4-FFF2-40B4-BE49-F238E27FC236}">
                <a16:creationId xmlns:a16="http://schemas.microsoft.com/office/drawing/2014/main" xmlns="" id="{B6073C5A-7437-44CF-975E-9A0643DE6CA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168641" y="1131398"/>
            <a:ext cx="3478464" cy="3972866"/>
          </a:xfrm>
          <a:prstGeom prst="rect">
            <a:avLst/>
          </a:prstGeom>
        </p:spPr>
      </p:pic>
      <p:sp>
        <p:nvSpPr>
          <p:cNvPr id="5" name="Прямоугольник 4">
            <a:extLst>
              <a:ext uri="{FF2B5EF4-FFF2-40B4-BE49-F238E27FC236}">
                <a16:creationId xmlns:a16="http://schemas.microsoft.com/office/drawing/2014/main" xmlns="" id="{33D30596-792C-4778-80CC-AB577E057B6B}"/>
              </a:ext>
            </a:extLst>
          </p:cNvPr>
          <p:cNvSpPr/>
          <p:nvPr/>
        </p:nvSpPr>
        <p:spPr>
          <a:xfrm>
            <a:off x="7749316" y="5849620"/>
            <a:ext cx="4453399" cy="400110"/>
          </a:xfrm>
          <a:prstGeom prst="rect">
            <a:avLst/>
          </a:prstGeom>
        </p:spPr>
        <p:txBody>
          <a:bodyPr wrap="none">
            <a:spAutoFit/>
          </a:bodyPr>
          <a:lstStyle/>
          <a:p>
            <a:r>
              <a:rPr lang="ru-RU" sz="2000" b="1" dirty="0">
                <a:solidFill>
                  <a:srgbClr val="000000"/>
                </a:solidFill>
              </a:rPr>
              <a:t>Памятник Е. Пугачеву в Саранске</a:t>
            </a:r>
            <a:endParaRPr lang="ru-RU" dirty="0"/>
          </a:p>
        </p:txBody>
      </p:sp>
    </p:spTree>
    <p:extLst>
      <p:ext uri="{BB962C8B-B14F-4D97-AF65-F5344CB8AC3E}">
        <p14:creationId xmlns:p14="http://schemas.microsoft.com/office/powerpoint/2010/main" val="4124082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9"/>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xmlns="" id="{228C93BC-A090-4A87-A141-71B342BA7A24}"/>
              </a:ext>
            </a:extLst>
          </p:cNvPr>
          <p:cNvSpPr/>
          <p:nvPr/>
        </p:nvSpPr>
        <p:spPr>
          <a:xfrm>
            <a:off x="128338" y="23097"/>
            <a:ext cx="11690623" cy="95410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altLang="ru-RU" sz="2800" b="1" i="0" u="none" strike="noStrike" kern="0" cap="none" spc="0" normalizeH="0" baseline="0" noProof="0" dirty="0">
                <a:ln>
                  <a:noFill/>
                </a:ln>
                <a:solidFill>
                  <a:schemeClr val="tx1">
                    <a:lumMod val="95000"/>
                    <a:lumOff val="5000"/>
                  </a:schemeClr>
                </a:solidFill>
                <a:effectLst/>
                <a:uLnTx/>
                <a:uFillTx/>
                <a:latin typeface="Candara"/>
                <a:ea typeface="+mj-ea"/>
                <a:cs typeface="Tunga" pitchFamily="2"/>
              </a:rPr>
              <a:t> </a:t>
            </a:r>
            <a:r>
              <a:rPr kumimoji="0" lang="ru-RU" altLang="ru-RU" sz="2800" b="1" i="0" u="none" strike="noStrike" kern="0" cap="none" spc="0" normalizeH="0" baseline="0" noProof="0" dirty="0" smtClean="0">
                <a:ln>
                  <a:noFill/>
                </a:ln>
                <a:solidFill>
                  <a:schemeClr val="tx1">
                    <a:lumMod val="95000"/>
                    <a:lumOff val="5000"/>
                  </a:schemeClr>
                </a:solidFill>
                <a:effectLst/>
                <a:uLnTx/>
                <a:uFillTx/>
                <a:latin typeface="Candara"/>
                <a:ea typeface="+mj-ea"/>
                <a:cs typeface="Tunga" pitchFamily="2"/>
              </a:rPr>
              <a:t>31 июля </a:t>
            </a:r>
            <a:r>
              <a:rPr kumimoji="0" lang="ru-RU" altLang="ru-RU" sz="2800" b="1" i="0" u="none" strike="noStrike" kern="0" cap="none" spc="0" normalizeH="0" baseline="0" noProof="0" dirty="0">
                <a:ln>
                  <a:noFill/>
                </a:ln>
                <a:solidFill>
                  <a:schemeClr val="tx1">
                    <a:lumMod val="95000"/>
                    <a:lumOff val="5000"/>
                  </a:schemeClr>
                </a:solidFill>
                <a:effectLst/>
                <a:uLnTx/>
                <a:uFillTx/>
                <a:latin typeface="Candara"/>
                <a:ea typeface="+mj-ea"/>
                <a:cs typeface="Tunga" pitchFamily="2"/>
              </a:rPr>
              <a:t>1774 г.  Емельян Пугачев издает </a:t>
            </a:r>
            <a:r>
              <a:rPr kumimoji="0" lang="ru-RU" altLang="ru-RU" sz="2800" b="1" i="0" u="none" strike="noStrike" kern="0" cap="none" spc="0" normalizeH="0" baseline="0" noProof="0" dirty="0" smtClean="0">
                <a:ln>
                  <a:noFill/>
                </a:ln>
                <a:solidFill>
                  <a:schemeClr val="tx1">
                    <a:lumMod val="95000"/>
                    <a:lumOff val="5000"/>
                  </a:schemeClr>
                </a:solidFill>
                <a:effectLst/>
                <a:uLnTx/>
                <a:uFillTx/>
                <a:latin typeface="Candara"/>
                <a:ea typeface="+mj-ea"/>
                <a:cs typeface="Tunga" pitchFamily="2"/>
              </a:rPr>
              <a:t>Манифест о вольности крестьянства</a:t>
            </a:r>
            <a:endParaRPr kumimoji="0" lang="ru-RU" sz="1800" b="0" i="0" u="none" strike="noStrike" kern="0" cap="none" spc="0" normalizeH="0" baseline="0" noProof="0" dirty="0">
              <a:ln>
                <a:noFill/>
              </a:ln>
              <a:solidFill>
                <a:schemeClr val="tx1">
                  <a:lumMod val="95000"/>
                  <a:lumOff val="5000"/>
                </a:schemeClr>
              </a:solidFill>
              <a:effectLst/>
              <a:uLnTx/>
              <a:uFillTx/>
            </a:endParaRPr>
          </a:p>
        </p:txBody>
      </p:sp>
      <p:sp>
        <p:nvSpPr>
          <p:cNvPr id="6" name="Прямоугольник 5">
            <a:extLst>
              <a:ext uri="{FF2B5EF4-FFF2-40B4-BE49-F238E27FC236}">
                <a16:creationId xmlns:a16="http://schemas.microsoft.com/office/drawing/2014/main" xmlns="" id="{D59DA566-2DE3-419A-8908-D55E35885DF7}"/>
              </a:ext>
            </a:extLst>
          </p:cNvPr>
          <p:cNvSpPr/>
          <p:nvPr/>
        </p:nvSpPr>
        <p:spPr>
          <a:xfrm>
            <a:off x="128338" y="1078578"/>
            <a:ext cx="11786997" cy="5509200"/>
          </a:xfrm>
          <a:prstGeom prst="rect">
            <a:avLst/>
          </a:prstGeom>
        </p:spPr>
        <p:txBody>
          <a:bodyPr wrap="square">
            <a:spAutoFit/>
          </a:bodyPr>
          <a:lstStyle/>
          <a:p>
            <a:pPr lvl="0" eaLnBrk="0" fontAlgn="base" hangingPunct="0">
              <a:spcBef>
                <a:spcPct val="0"/>
              </a:spcBef>
              <a:spcAft>
                <a:spcPct val="0"/>
              </a:spcAft>
              <a:defRPr/>
            </a:pPr>
            <a:r>
              <a:rPr lang="ru-RU" sz="1600" b="1" dirty="0">
                <a:solidFill>
                  <a:schemeClr val="tx1">
                    <a:lumMod val="95000"/>
                    <a:lumOff val="5000"/>
                  </a:schemeClr>
                </a:solidFill>
                <a:latin typeface="Arial" charset="0"/>
                <a:cs typeface="Arial" charset="0"/>
              </a:rPr>
              <a:t>ПОМЕЩИЧЬИМ КРЕСТЬЯНАМ О ПОЖАЛОВАНИИ ИХ ВОЛЬНОСТИЮ, ЗЕМЛЯМИ И ОСВОБОЖДЕНИЕМ ОТ ПОДУШНОЙ ПОДАТИ.</a:t>
            </a:r>
          </a:p>
          <a:p>
            <a:pPr lvl="0" indent="457200" algn="just" eaLnBrk="0" fontAlgn="base" hangingPunct="0">
              <a:spcBef>
                <a:spcPct val="0"/>
              </a:spcBef>
              <a:spcAft>
                <a:spcPct val="0"/>
              </a:spcAft>
              <a:defRPr/>
            </a:pPr>
            <a:r>
              <a:rPr lang="ru-RU" sz="2000" dirty="0" err="1">
                <a:solidFill>
                  <a:schemeClr val="tx1">
                    <a:lumMod val="95000"/>
                    <a:lumOff val="5000"/>
                  </a:schemeClr>
                </a:solidFill>
                <a:latin typeface="Arial" charset="0"/>
                <a:cs typeface="Arial" charset="0"/>
              </a:rPr>
              <a:t>Божиею</a:t>
            </a:r>
            <a:r>
              <a:rPr lang="ru-RU" sz="2000" dirty="0">
                <a:solidFill>
                  <a:schemeClr val="tx1">
                    <a:lumMod val="95000"/>
                    <a:lumOff val="5000"/>
                  </a:schemeClr>
                </a:solidFill>
                <a:latin typeface="Arial" charset="0"/>
                <a:cs typeface="Arial" charset="0"/>
              </a:rPr>
              <a:t> </a:t>
            </a:r>
            <a:r>
              <a:rPr lang="ru-RU" sz="2000" dirty="0" err="1">
                <a:solidFill>
                  <a:schemeClr val="tx1">
                    <a:lumMod val="95000"/>
                    <a:lumOff val="5000"/>
                  </a:schemeClr>
                </a:solidFill>
                <a:latin typeface="Arial" charset="0"/>
                <a:cs typeface="Arial" charset="0"/>
              </a:rPr>
              <a:t>милостию</a:t>
            </a:r>
            <a:r>
              <a:rPr lang="ru-RU" sz="2000" dirty="0">
                <a:solidFill>
                  <a:schemeClr val="tx1">
                    <a:lumMod val="95000"/>
                    <a:lumOff val="5000"/>
                  </a:schemeClr>
                </a:solidFill>
                <a:latin typeface="Arial" charset="0"/>
                <a:cs typeface="Arial" charset="0"/>
              </a:rPr>
              <a:t> мы, Петр трети, император и самодержец всероссийский и </a:t>
            </a:r>
            <a:r>
              <a:rPr lang="ru-RU" sz="2000" dirty="0" err="1">
                <a:solidFill>
                  <a:schemeClr val="tx1">
                    <a:lumMod val="95000"/>
                    <a:lumOff val="5000"/>
                  </a:schemeClr>
                </a:solidFill>
                <a:latin typeface="Arial" charset="0"/>
                <a:cs typeface="Arial" charset="0"/>
              </a:rPr>
              <a:t>протчая</a:t>
            </a:r>
            <a:r>
              <a:rPr lang="ru-RU" sz="2000" dirty="0">
                <a:solidFill>
                  <a:schemeClr val="tx1">
                    <a:lumMod val="95000"/>
                    <a:lumOff val="5000"/>
                  </a:schemeClr>
                </a:solidFill>
                <a:latin typeface="Arial" charset="0"/>
                <a:cs typeface="Arial" charset="0"/>
              </a:rPr>
              <a:t>, </a:t>
            </a:r>
            <a:r>
              <a:rPr lang="ru-RU" sz="2000" dirty="0" err="1">
                <a:solidFill>
                  <a:schemeClr val="tx1">
                    <a:lumMod val="95000"/>
                    <a:lumOff val="5000"/>
                  </a:schemeClr>
                </a:solidFill>
                <a:latin typeface="Arial" charset="0"/>
                <a:cs typeface="Arial" charset="0"/>
              </a:rPr>
              <a:t>протчая</a:t>
            </a:r>
            <a:r>
              <a:rPr lang="ru-RU" sz="2000" dirty="0">
                <a:solidFill>
                  <a:schemeClr val="tx1">
                    <a:lumMod val="95000"/>
                    <a:lumOff val="5000"/>
                  </a:schemeClr>
                </a:solidFill>
                <a:latin typeface="Arial" charset="0"/>
                <a:cs typeface="Arial" charset="0"/>
              </a:rPr>
              <a:t>, и </a:t>
            </a:r>
            <a:r>
              <a:rPr lang="ru-RU" sz="2000" dirty="0" err="1">
                <a:solidFill>
                  <a:schemeClr val="tx1">
                    <a:lumMod val="95000"/>
                    <a:lumOff val="5000"/>
                  </a:schemeClr>
                </a:solidFill>
                <a:latin typeface="Arial" charset="0"/>
                <a:cs typeface="Arial" charset="0"/>
              </a:rPr>
              <a:t>протчая</a:t>
            </a:r>
            <a:r>
              <a:rPr lang="ru-RU" sz="2000" dirty="0">
                <a:solidFill>
                  <a:schemeClr val="tx1">
                    <a:lumMod val="95000"/>
                    <a:lumOff val="5000"/>
                  </a:schemeClr>
                </a:solidFill>
                <a:latin typeface="Arial" charset="0"/>
                <a:cs typeface="Arial" charset="0"/>
              </a:rPr>
              <a:t>.  Объявляется во всенародное известие. Жалуем сим </a:t>
            </a:r>
            <a:r>
              <a:rPr lang="ru-RU" sz="2000" dirty="0" err="1">
                <a:solidFill>
                  <a:schemeClr val="tx1">
                    <a:lumMod val="95000"/>
                    <a:lumOff val="5000"/>
                  </a:schemeClr>
                </a:solidFill>
                <a:latin typeface="Arial" charset="0"/>
                <a:cs typeface="Arial" charset="0"/>
              </a:rPr>
              <a:t>имянным</a:t>
            </a:r>
            <a:r>
              <a:rPr lang="ru-RU" sz="2000" dirty="0">
                <a:solidFill>
                  <a:schemeClr val="tx1">
                    <a:lumMod val="95000"/>
                    <a:lumOff val="5000"/>
                  </a:schemeClr>
                </a:solidFill>
                <a:latin typeface="Arial" charset="0"/>
                <a:cs typeface="Arial" charset="0"/>
              </a:rPr>
              <a:t> указом с монаршим и отеческим нашим милосердием находившихся прежде в крестьянстве и в подданстве помещиков, быть верноподданными рабами собственной нашей короне, и награждаем древним крестом и молитвою, головами и бородами, </a:t>
            </a:r>
            <a:r>
              <a:rPr lang="ru-RU" sz="2000" dirty="0" err="1">
                <a:solidFill>
                  <a:schemeClr val="tx1">
                    <a:lumMod val="95000"/>
                    <a:lumOff val="5000"/>
                  </a:schemeClr>
                </a:solidFill>
                <a:latin typeface="Arial" charset="0"/>
                <a:cs typeface="Arial" charset="0"/>
              </a:rPr>
              <a:t>вольностию</a:t>
            </a:r>
            <a:r>
              <a:rPr lang="ru-RU" sz="2000" dirty="0">
                <a:solidFill>
                  <a:schemeClr val="tx1">
                    <a:lumMod val="95000"/>
                    <a:lumOff val="5000"/>
                  </a:schemeClr>
                </a:solidFill>
                <a:latin typeface="Arial" charset="0"/>
                <a:cs typeface="Arial" charset="0"/>
              </a:rPr>
              <a:t> и свободою и вечно казаками не требуя рекрутских наборов, подушных и </a:t>
            </a:r>
            <a:r>
              <a:rPr lang="ru-RU" sz="2000" dirty="0" err="1">
                <a:solidFill>
                  <a:schemeClr val="tx1">
                    <a:lumMod val="95000"/>
                    <a:lumOff val="5000"/>
                  </a:schemeClr>
                </a:solidFill>
                <a:latin typeface="Arial" charset="0"/>
                <a:cs typeface="Arial" charset="0"/>
              </a:rPr>
              <a:t>протчих</a:t>
            </a:r>
            <a:r>
              <a:rPr lang="ru-RU" sz="2000" dirty="0">
                <a:solidFill>
                  <a:schemeClr val="tx1">
                    <a:lumMod val="95000"/>
                    <a:lumOff val="5000"/>
                  </a:schemeClr>
                </a:solidFill>
                <a:latin typeface="Arial" charset="0"/>
                <a:cs typeface="Arial" charset="0"/>
              </a:rPr>
              <a:t> денежных податей, владением землями лесными, сенокосными угодьями и рыбными ловлями, озерами без покупки и без </a:t>
            </a:r>
            <a:r>
              <a:rPr lang="ru-RU" sz="2000" dirty="0" err="1">
                <a:solidFill>
                  <a:schemeClr val="tx1">
                    <a:lumMod val="95000"/>
                    <a:lumOff val="5000"/>
                  </a:schemeClr>
                </a:solidFill>
                <a:latin typeface="Arial" charset="0"/>
                <a:cs typeface="Arial" charset="0"/>
              </a:rPr>
              <a:t>аброку</a:t>
            </a:r>
            <a:r>
              <a:rPr lang="ru-RU" sz="2000" dirty="0">
                <a:solidFill>
                  <a:schemeClr val="tx1">
                    <a:lumMod val="95000"/>
                    <a:lumOff val="5000"/>
                  </a:schemeClr>
                </a:solidFill>
                <a:latin typeface="Arial" charset="0"/>
                <a:cs typeface="Arial" charset="0"/>
              </a:rPr>
              <a:t> и освобождаем всех прежде чинимых от злодеев дворян и градских мздоимцев-судей крестьянам и всему народу налагаемых податей и </a:t>
            </a:r>
            <a:r>
              <a:rPr lang="ru-RU" sz="2000" dirty="0" err="1">
                <a:solidFill>
                  <a:schemeClr val="tx1">
                    <a:lumMod val="95000"/>
                    <a:lumOff val="5000"/>
                  </a:schemeClr>
                </a:solidFill>
                <a:latin typeface="Arial" charset="0"/>
                <a:cs typeface="Arial" charset="0"/>
              </a:rPr>
              <a:t>отягощениев</a:t>
            </a:r>
            <a:r>
              <a:rPr lang="ru-RU" sz="2000" dirty="0">
                <a:solidFill>
                  <a:schemeClr val="tx1">
                    <a:lumMod val="95000"/>
                    <a:lumOff val="5000"/>
                  </a:schemeClr>
                </a:solidFill>
                <a:latin typeface="Arial" charset="0"/>
                <a:cs typeface="Arial" charset="0"/>
              </a:rPr>
              <a:t>. </a:t>
            </a:r>
          </a:p>
          <a:p>
            <a:pPr lvl="0" indent="457200" algn="just" eaLnBrk="0" fontAlgn="base" hangingPunct="0">
              <a:spcBef>
                <a:spcPct val="0"/>
              </a:spcBef>
              <a:spcAft>
                <a:spcPct val="0"/>
              </a:spcAft>
              <a:defRPr/>
            </a:pPr>
            <a:r>
              <a:rPr lang="ru-RU" sz="2000" dirty="0">
                <a:solidFill>
                  <a:schemeClr val="tx1">
                    <a:lumMod val="95000"/>
                    <a:lumOff val="5000"/>
                  </a:schemeClr>
                </a:solidFill>
                <a:latin typeface="Arial" charset="0"/>
                <a:cs typeface="Arial" charset="0"/>
              </a:rPr>
              <a:t>И желаем вам спасения душ и спокойной в свете жизни, для которой мы вкусили и претерпели от прописанных злодеев-дворян странствие и немалый бедствии. А как ныне имя наше власти всевышней десницы в России процветает, того ради повелеваем сим именным указом: кои прежде были дворяне в своих </a:t>
            </a:r>
            <a:r>
              <a:rPr lang="ru-RU" sz="2000" dirty="0" err="1">
                <a:solidFill>
                  <a:schemeClr val="tx1">
                    <a:lumMod val="95000"/>
                    <a:lumOff val="5000"/>
                  </a:schemeClr>
                </a:solidFill>
                <a:latin typeface="Arial" charset="0"/>
                <a:cs typeface="Arial" charset="0"/>
              </a:rPr>
              <a:t>поместиях</a:t>
            </a:r>
            <a:r>
              <a:rPr lang="ru-RU" sz="2000" dirty="0">
                <a:solidFill>
                  <a:schemeClr val="tx1">
                    <a:lumMod val="95000"/>
                    <a:lumOff val="5000"/>
                  </a:schemeClr>
                </a:solidFill>
                <a:latin typeface="Arial" charset="0"/>
                <a:cs typeface="Arial" charset="0"/>
              </a:rPr>
              <a:t> и </a:t>
            </a:r>
            <a:r>
              <a:rPr lang="ru-RU" sz="2000" dirty="0" err="1">
                <a:solidFill>
                  <a:schemeClr val="tx1">
                    <a:lumMod val="95000"/>
                    <a:lumOff val="5000"/>
                  </a:schemeClr>
                </a:solidFill>
                <a:latin typeface="Arial" charset="0"/>
                <a:cs typeface="Arial" charset="0"/>
              </a:rPr>
              <a:t>водчинах</a:t>
            </a:r>
            <a:r>
              <a:rPr lang="ru-RU" sz="2000" dirty="0">
                <a:solidFill>
                  <a:schemeClr val="tx1">
                    <a:lumMod val="95000"/>
                    <a:lumOff val="5000"/>
                  </a:schemeClr>
                </a:solidFill>
                <a:latin typeface="Arial" charset="0"/>
                <a:cs typeface="Arial" charset="0"/>
              </a:rPr>
              <a:t> оных противников нашей власти и возмутителей империи и </a:t>
            </a:r>
            <a:r>
              <a:rPr lang="ru-RU" sz="2000" dirty="0" err="1">
                <a:solidFill>
                  <a:schemeClr val="tx1">
                    <a:lumMod val="95000"/>
                    <a:lumOff val="5000"/>
                  </a:schemeClr>
                </a:solidFill>
                <a:latin typeface="Arial" charset="0"/>
                <a:cs typeface="Arial" charset="0"/>
              </a:rPr>
              <a:t>раззорителей</a:t>
            </a:r>
            <a:r>
              <a:rPr lang="ru-RU" sz="2000" dirty="0">
                <a:solidFill>
                  <a:schemeClr val="tx1">
                    <a:lumMod val="95000"/>
                    <a:lumOff val="5000"/>
                  </a:schemeClr>
                </a:solidFill>
                <a:latin typeface="Arial" charset="0"/>
                <a:cs typeface="Arial" charset="0"/>
              </a:rPr>
              <a:t> крестьян ловить, казнить и вешать, и поступить равным образом так, как они, не имея в себе христианства, чинили с вами, крестьянами.                                                                                                                       </a:t>
            </a:r>
          </a:p>
          <a:p>
            <a:pPr lvl="0" indent="457200" algn="just" eaLnBrk="0" fontAlgn="base" hangingPunct="0">
              <a:spcBef>
                <a:spcPct val="0"/>
              </a:spcBef>
              <a:spcAft>
                <a:spcPct val="0"/>
              </a:spcAft>
              <a:defRPr/>
            </a:pPr>
            <a:r>
              <a:rPr lang="ru-RU" sz="2000" dirty="0">
                <a:solidFill>
                  <a:schemeClr val="tx1">
                    <a:lumMod val="95000"/>
                    <a:lumOff val="5000"/>
                  </a:schemeClr>
                </a:solidFill>
                <a:latin typeface="Arial" charset="0"/>
                <a:cs typeface="Arial" charset="0"/>
              </a:rPr>
              <a:t>Я, велики государь </a:t>
            </a:r>
            <a:r>
              <a:rPr lang="ru-RU" sz="2000" dirty="0" err="1">
                <a:solidFill>
                  <a:schemeClr val="tx1">
                    <a:lumMod val="95000"/>
                    <a:lumOff val="5000"/>
                  </a:schemeClr>
                </a:solidFill>
                <a:latin typeface="Arial" charset="0"/>
                <a:cs typeface="Arial" charset="0"/>
              </a:rPr>
              <a:t>амператор</a:t>
            </a:r>
            <a:r>
              <a:rPr lang="ru-RU" sz="2000" dirty="0">
                <a:solidFill>
                  <a:schemeClr val="tx1">
                    <a:lumMod val="95000"/>
                    <a:lumOff val="5000"/>
                  </a:schemeClr>
                </a:solidFill>
                <a:latin typeface="Arial" charset="0"/>
                <a:cs typeface="Arial" charset="0"/>
              </a:rPr>
              <a:t>, жалую вас Петр </a:t>
            </a:r>
            <a:r>
              <a:rPr lang="ru-RU" sz="2000" dirty="0" err="1">
                <a:solidFill>
                  <a:schemeClr val="tx1">
                    <a:lumMod val="95000"/>
                    <a:lumOff val="5000"/>
                  </a:schemeClr>
                </a:solidFill>
                <a:latin typeface="Arial" charset="0"/>
                <a:cs typeface="Arial" charset="0"/>
              </a:rPr>
              <a:t>Федаравичь</a:t>
            </a:r>
            <a:r>
              <a:rPr lang="ru-RU" sz="2000" dirty="0" smtClean="0">
                <a:solidFill>
                  <a:schemeClr val="tx1">
                    <a:lumMod val="95000"/>
                    <a:lumOff val="5000"/>
                  </a:schemeClr>
                </a:solidFill>
                <a:latin typeface="Arial" charset="0"/>
                <a:cs typeface="Arial" charset="0"/>
              </a:rPr>
              <a:t>.</a:t>
            </a:r>
            <a:endParaRPr lang="ru-RU" sz="2000" dirty="0">
              <a:solidFill>
                <a:schemeClr val="tx1">
                  <a:lumMod val="95000"/>
                  <a:lumOff val="5000"/>
                </a:schemeClr>
              </a:solidFill>
              <a:latin typeface="Arial" charset="0"/>
              <a:cs typeface="Arial" charset="0"/>
            </a:endParaRPr>
          </a:p>
        </p:txBody>
      </p:sp>
    </p:spTree>
    <p:extLst>
      <p:ext uri="{BB962C8B-B14F-4D97-AF65-F5344CB8AC3E}">
        <p14:creationId xmlns:p14="http://schemas.microsoft.com/office/powerpoint/2010/main" val="18863313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0" name="AutoShape 6">
            <a:extLst>
              <a:ext uri="{FF2B5EF4-FFF2-40B4-BE49-F238E27FC236}">
                <a16:creationId xmlns:a16="http://schemas.microsoft.com/office/drawing/2014/main" xmlns="" id="{F477BDB8-FEEB-4E18-96EE-67D5B93AD805}"/>
              </a:ext>
            </a:extLst>
          </p:cNvPr>
          <p:cNvSpPr>
            <a:spLocks noChangeArrowheads="1"/>
          </p:cNvSpPr>
          <p:nvPr/>
        </p:nvSpPr>
        <p:spPr bwMode="auto">
          <a:xfrm>
            <a:off x="1259305" y="4475080"/>
            <a:ext cx="4716379" cy="1066800"/>
          </a:xfrm>
          <a:prstGeom prst="flowChartAlternateProcess">
            <a:avLst/>
          </a:prstGeom>
          <a:solidFill>
            <a:srgbClr val="92D050"/>
          </a:solidFill>
          <a:ln w="9525">
            <a:solidFill>
              <a:schemeClr val="tx1"/>
            </a:solidFill>
            <a:miter lim="800000"/>
            <a:headEnd/>
            <a:tailEnd/>
          </a:ln>
          <a:effectLst/>
        </p:spPr>
        <p:txBody>
          <a:bodyPr wrap="none" anchor="ctr"/>
          <a:lstStyle>
            <a:lvl1pPr>
              <a:spcBef>
                <a:spcPts val="600"/>
              </a:spcBef>
              <a:buClr>
                <a:schemeClr val="accent1"/>
              </a:buClr>
              <a:buFont typeface="Arial" panose="020B0604020202020204" pitchFamily="34" charset="0"/>
              <a:buChar char="•"/>
              <a:defRPr sz="2200">
                <a:solidFill>
                  <a:schemeClr val="tx2"/>
                </a:solidFill>
                <a:latin typeface="Candara" panose="020E0502030303020204" pitchFamily="34" charset="0"/>
                <a:cs typeface="Tahoma" panose="020B0604030504040204" pitchFamily="34" charset="0"/>
              </a:defRPr>
            </a:lvl1pPr>
            <a:lvl2pPr marL="742950" indent="-285750">
              <a:spcBef>
                <a:spcPts val="600"/>
              </a:spcBef>
              <a:buClr>
                <a:schemeClr val="accent1"/>
              </a:buClr>
              <a:buFont typeface="Arial" panose="020B0604020202020204" pitchFamily="34" charset="0"/>
              <a:buChar char="•"/>
              <a:defRPr sz="2000">
                <a:solidFill>
                  <a:schemeClr val="tx2"/>
                </a:solidFill>
                <a:latin typeface="Candara" panose="020E0502030303020204" pitchFamily="34" charset="0"/>
                <a:cs typeface="Tahoma" panose="020B0604030504040204" pitchFamily="34" charset="0"/>
              </a:defRPr>
            </a:lvl2pPr>
            <a:lvl3pPr marL="1143000" indent="-228600">
              <a:spcBef>
                <a:spcPts val="600"/>
              </a:spcBef>
              <a:buClr>
                <a:schemeClr val="accent1"/>
              </a:buClr>
              <a:buFont typeface="Arial" panose="020B0604020202020204" pitchFamily="34" charset="0"/>
              <a:buChar char="•"/>
              <a:defRPr>
                <a:solidFill>
                  <a:schemeClr val="tx2"/>
                </a:solidFill>
                <a:latin typeface="Candara" panose="020E0502030303020204" pitchFamily="34" charset="0"/>
                <a:cs typeface="Tahoma" panose="020B0604030504040204" pitchFamily="34" charset="0"/>
              </a:defRPr>
            </a:lvl3pPr>
            <a:lvl4pPr marL="1600200" indent="-228600">
              <a:spcBef>
                <a:spcPts val="600"/>
              </a:spcBef>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4pPr>
            <a:lvl5pPr marL="2057400" indent="-228600">
              <a:spcBef>
                <a:spcPts val="600"/>
              </a:spcBef>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5pPr>
            <a:lvl6pPr marL="25146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6pPr>
            <a:lvl7pPr marL="29718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7pPr>
            <a:lvl8pPr marL="34290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8pPr>
            <a:lvl9pPr marL="38862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9pPr>
          </a:lstStyle>
          <a:p>
            <a:pPr algn="ctr" fontAlgn="base">
              <a:spcBef>
                <a:spcPct val="0"/>
              </a:spcBef>
              <a:spcAft>
                <a:spcPct val="0"/>
              </a:spcAft>
              <a:buClrTx/>
              <a:buNone/>
            </a:pPr>
            <a:r>
              <a:rPr lang="ru-RU" altLang="ru-RU" sz="2400" b="1" dirty="0">
                <a:solidFill>
                  <a:schemeClr val="bg2">
                    <a:lumMod val="10000"/>
                  </a:schemeClr>
                </a:solidFill>
                <a:latin typeface="Arial" panose="020B0604020202020204" pitchFamily="34" charset="0"/>
                <a:cs typeface="Arial" panose="020B0604020202020204" pitchFamily="34" charset="0"/>
              </a:rPr>
              <a:t>Обвиняет дворян в нарушении</a:t>
            </a:r>
          </a:p>
          <a:p>
            <a:pPr algn="ctr" fontAlgn="base">
              <a:spcBef>
                <a:spcPct val="0"/>
              </a:spcBef>
              <a:spcAft>
                <a:spcPct val="0"/>
              </a:spcAft>
              <a:buClrTx/>
              <a:buNone/>
            </a:pPr>
            <a:r>
              <a:rPr lang="ru-RU" altLang="ru-RU" sz="2400" b="1" dirty="0">
                <a:solidFill>
                  <a:schemeClr val="bg2">
                    <a:lumMod val="10000"/>
                  </a:schemeClr>
                </a:solidFill>
                <a:latin typeface="Arial" panose="020B0604020202020204" pitchFamily="34" charset="0"/>
                <a:cs typeface="Arial" panose="020B0604020202020204" pitchFamily="34" charset="0"/>
              </a:rPr>
              <a:t> заповедей христианства</a:t>
            </a:r>
          </a:p>
        </p:txBody>
      </p:sp>
      <p:sp>
        <p:nvSpPr>
          <p:cNvPr id="31753" name="AutoShape 9">
            <a:extLst>
              <a:ext uri="{FF2B5EF4-FFF2-40B4-BE49-F238E27FC236}">
                <a16:creationId xmlns:a16="http://schemas.microsoft.com/office/drawing/2014/main" xmlns="" id="{11DBDFE2-435C-4196-AC2A-F60B314D620D}"/>
              </a:ext>
            </a:extLst>
          </p:cNvPr>
          <p:cNvSpPr>
            <a:spLocks noChangeArrowheads="1"/>
          </p:cNvSpPr>
          <p:nvPr/>
        </p:nvSpPr>
        <p:spPr bwMode="auto">
          <a:xfrm>
            <a:off x="1524000" y="3048000"/>
            <a:ext cx="4419600" cy="1066800"/>
          </a:xfrm>
          <a:prstGeom prst="flowChartAlternateProcess">
            <a:avLst/>
          </a:prstGeom>
          <a:solidFill>
            <a:srgbClr val="92D050"/>
          </a:solidFill>
          <a:ln w="9525">
            <a:solidFill>
              <a:schemeClr val="tx1"/>
            </a:solidFill>
            <a:miter lim="800000"/>
            <a:headEnd/>
            <a:tailEnd/>
          </a:ln>
          <a:effectLst/>
        </p:spPr>
        <p:txBody>
          <a:bodyPr wrap="none" anchor="ctr"/>
          <a:lstStyle>
            <a:lvl1pPr>
              <a:spcBef>
                <a:spcPts val="600"/>
              </a:spcBef>
              <a:buClr>
                <a:schemeClr val="accent1"/>
              </a:buClr>
              <a:buFont typeface="Arial" panose="020B0604020202020204" pitchFamily="34" charset="0"/>
              <a:buChar char="•"/>
              <a:defRPr sz="2200">
                <a:solidFill>
                  <a:schemeClr val="tx2"/>
                </a:solidFill>
                <a:latin typeface="Candara" panose="020E0502030303020204" pitchFamily="34" charset="0"/>
                <a:cs typeface="Tahoma" panose="020B0604030504040204" pitchFamily="34" charset="0"/>
              </a:defRPr>
            </a:lvl1pPr>
            <a:lvl2pPr marL="742950" indent="-285750">
              <a:spcBef>
                <a:spcPts val="600"/>
              </a:spcBef>
              <a:buClr>
                <a:schemeClr val="accent1"/>
              </a:buClr>
              <a:buFont typeface="Arial" panose="020B0604020202020204" pitchFamily="34" charset="0"/>
              <a:buChar char="•"/>
              <a:defRPr sz="2000">
                <a:solidFill>
                  <a:schemeClr val="tx2"/>
                </a:solidFill>
                <a:latin typeface="Candara" panose="020E0502030303020204" pitchFamily="34" charset="0"/>
                <a:cs typeface="Tahoma" panose="020B0604030504040204" pitchFamily="34" charset="0"/>
              </a:defRPr>
            </a:lvl2pPr>
            <a:lvl3pPr marL="1143000" indent="-228600">
              <a:spcBef>
                <a:spcPts val="600"/>
              </a:spcBef>
              <a:buClr>
                <a:schemeClr val="accent1"/>
              </a:buClr>
              <a:buFont typeface="Arial" panose="020B0604020202020204" pitchFamily="34" charset="0"/>
              <a:buChar char="•"/>
              <a:defRPr>
                <a:solidFill>
                  <a:schemeClr val="tx2"/>
                </a:solidFill>
                <a:latin typeface="Candara" panose="020E0502030303020204" pitchFamily="34" charset="0"/>
                <a:cs typeface="Tahoma" panose="020B0604030504040204" pitchFamily="34" charset="0"/>
              </a:defRPr>
            </a:lvl3pPr>
            <a:lvl4pPr marL="1600200" indent="-228600">
              <a:spcBef>
                <a:spcPts val="600"/>
              </a:spcBef>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4pPr>
            <a:lvl5pPr marL="2057400" indent="-228600">
              <a:spcBef>
                <a:spcPts val="600"/>
              </a:spcBef>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5pPr>
            <a:lvl6pPr marL="25146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6pPr>
            <a:lvl7pPr marL="29718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7pPr>
            <a:lvl8pPr marL="34290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8pPr>
            <a:lvl9pPr marL="38862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9pPr>
          </a:lstStyle>
          <a:p>
            <a:pPr algn="ctr" fontAlgn="base">
              <a:spcBef>
                <a:spcPct val="0"/>
              </a:spcBef>
              <a:spcAft>
                <a:spcPct val="0"/>
              </a:spcAft>
              <a:buClrTx/>
              <a:buNone/>
            </a:pPr>
            <a:r>
              <a:rPr lang="ru-RU" altLang="ru-RU" sz="2400" b="1" dirty="0">
                <a:solidFill>
                  <a:schemeClr val="bg2">
                    <a:lumMod val="10000"/>
                  </a:schemeClr>
                </a:solidFill>
                <a:latin typeface="Arial" panose="020B0604020202020204" pitchFamily="34" charset="0"/>
                <a:cs typeface="Arial" panose="020B0604020202020204" pitchFamily="34" charset="0"/>
              </a:rPr>
              <a:t>Освобождает от налогов </a:t>
            </a:r>
          </a:p>
          <a:p>
            <a:pPr algn="ctr" fontAlgn="base">
              <a:spcBef>
                <a:spcPct val="0"/>
              </a:spcBef>
              <a:spcAft>
                <a:spcPct val="0"/>
              </a:spcAft>
              <a:buClrTx/>
              <a:buNone/>
            </a:pPr>
            <a:r>
              <a:rPr lang="ru-RU" altLang="ru-RU" sz="2400" b="1" dirty="0">
                <a:solidFill>
                  <a:schemeClr val="bg2">
                    <a:lumMod val="10000"/>
                  </a:schemeClr>
                </a:solidFill>
                <a:latin typeface="Arial" panose="020B0604020202020204" pitchFamily="34" charset="0"/>
                <a:cs typeface="Arial" panose="020B0604020202020204" pitchFamily="34" charset="0"/>
              </a:rPr>
              <a:t>и податей </a:t>
            </a:r>
          </a:p>
        </p:txBody>
      </p:sp>
      <p:sp>
        <p:nvSpPr>
          <p:cNvPr id="31754" name="AutoShape 10">
            <a:extLst>
              <a:ext uri="{FF2B5EF4-FFF2-40B4-BE49-F238E27FC236}">
                <a16:creationId xmlns:a16="http://schemas.microsoft.com/office/drawing/2014/main" xmlns="" id="{670AE40E-0874-4261-96DF-DEC1134207CD}"/>
              </a:ext>
            </a:extLst>
          </p:cNvPr>
          <p:cNvSpPr>
            <a:spLocks noChangeArrowheads="1"/>
          </p:cNvSpPr>
          <p:nvPr/>
        </p:nvSpPr>
        <p:spPr bwMode="auto">
          <a:xfrm>
            <a:off x="1407694" y="1777621"/>
            <a:ext cx="4419600" cy="1066800"/>
          </a:xfrm>
          <a:prstGeom prst="flowChartAlternateProcess">
            <a:avLst/>
          </a:prstGeom>
          <a:solidFill>
            <a:srgbClr val="92D050"/>
          </a:solidFill>
          <a:ln w="9525">
            <a:solidFill>
              <a:schemeClr val="tx1"/>
            </a:solidFill>
            <a:miter lim="800000"/>
            <a:headEnd/>
            <a:tailEnd/>
          </a:ln>
          <a:effectLst/>
        </p:spPr>
        <p:txBody>
          <a:bodyPr wrap="none"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fontAlgn="base">
              <a:spcBef>
                <a:spcPct val="0"/>
              </a:spcBef>
              <a:spcAft>
                <a:spcPct val="0"/>
              </a:spcAft>
            </a:pPr>
            <a:r>
              <a:rPr lang="ru-RU" altLang="ru-RU" sz="2400" b="1" dirty="0">
                <a:solidFill>
                  <a:schemeClr val="bg2">
                    <a:lumMod val="10000"/>
                  </a:schemeClr>
                </a:solidFill>
              </a:rPr>
              <a:t>Дарует вольность и свободу</a:t>
            </a:r>
          </a:p>
        </p:txBody>
      </p:sp>
      <p:sp>
        <p:nvSpPr>
          <p:cNvPr id="31755" name="AutoShape 11">
            <a:extLst>
              <a:ext uri="{FF2B5EF4-FFF2-40B4-BE49-F238E27FC236}">
                <a16:creationId xmlns:a16="http://schemas.microsoft.com/office/drawing/2014/main" xmlns="" id="{352626F5-8910-46DA-8D8F-529F4BB43A44}"/>
              </a:ext>
            </a:extLst>
          </p:cNvPr>
          <p:cNvSpPr>
            <a:spLocks noChangeArrowheads="1"/>
          </p:cNvSpPr>
          <p:nvPr/>
        </p:nvSpPr>
        <p:spPr bwMode="auto">
          <a:xfrm>
            <a:off x="6296527" y="4475080"/>
            <a:ext cx="4716379" cy="1066800"/>
          </a:xfrm>
          <a:prstGeom prst="flowChartAlternateProcess">
            <a:avLst/>
          </a:prstGeom>
          <a:solidFill>
            <a:srgbClr val="B2DE82"/>
          </a:solidFill>
          <a:ln w="9525">
            <a:solidFill>
              <a:schemeClr val="tx1"/>
            </a:solidFill>
            <a:miter lim="800000"/>
            <a:headEnd/>
            <a:tailEnd/>
          </a:ln>
          <a:effectLst/>
        </p:spPr>
        <p:txBody>
          <a:bodyPr wrap="none" anchor="ctr"/>
          <a:lstStyle>
            <a:lvl1pPr>
              <a:spcBef>
                <a:spcPts val="600"/>
              </a:spcBef>
              <a:buClr>
                <a:schemeClr val="accent1"/>
              </a:buClr>
              <a:buFont typeface="Arial" panose="020B0604020202020204" pitchFamily="34" charset="0"/>
              <a:buChar char="•"/>
              <a:defRPr sz="2200">
                <a:solidFill>
                  <a:schemeClr val="tx2"/>
                </a:solidFill>
                <a:latin typeface="Candara" panose="020E0502030303020204" pitchFamily="34" charset="0"/>
                <a:cs typeface="Tahoma" panose="020B0604030504040204" pitchFamily="34" charset="0"/>
              </a:defRPr>
            </a:lvl1pPr>
            <a:lvl2pPr marL="742950" indent="-285750">
              <a:spcBef>
                <a:spcPts val="600"/>
              </a:spcBef>
              <a:buClr>
                <a:schemeClr val="accent1"/>
              </a:buClr>
              <a:buFont typeface="Arial" panose="020B0604020202020204" pitchFamily="34" charset="0"/>
              <a:buChar char="•"/>
              <a:defRPr sz="2000">
                <a:solidFill>
                  <a:schemeClr val="tx2"/>
                </a:solidFill>
                <a:latin typeface="Candara" panose="020E0502030303020204" pitchFamily="34" charset="0"/>
                <a:cs typeface="Tahoma" panose="020B0604030504040204" pitchFamily="34" charset="0"/>
              </a:defRPr>
            </a:lvl2pPr>
            <a:lvl3pPr marL="1143000" indent="-228600">
              <a:spcBef>
                <a:spcPts val="600"/>
              </a:spcBef>
              <a:buClr>
                <a:schemeClr val="accent1"/>
              </a:buClr>
              <a:buFont typeface="Arial" panose="020B0604020202020204" pitchFamily="34" charset="0"/>
              <a:buChar char="•"/>
              <a:defRPr>
                <a:solidFill>
                  <a:schemeClr val="tx2"/>
                </a:solidFill>
                <a:latin typeface="Candara" panose="020E0502030303020204" pitchFamily="34" charset="0"/>
                <a:cs typeface="Tahoma" panose="020B0604030504040204" pitchFamily="34" charset="0"/>
              </a:defRPr>
            </a:lvl3pPr>
            <a:lvl4pPr marL="1600200" indent="-228600">
              <a:spcBef>
                <a:spcPts val="600"/>
              </a:spcBef>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4pPr>
            <a:lvl5pPr marL="2057400" indent="-228600">
              <a:spcBef>
                <a:spcPts val="600"/>
              </a:spcBef>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5pPr>
            <a:lvl6pPr marL="25146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6pPr>
            <a:lvl7pPr marL="29718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7pPr>
            <a:lvl8pPr marL="34290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8pPr>
            <a:lvl9pPr marL="38862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9pPr>
          </a:lstStyle>
          <a:p>
            <a:pPr algn="ctr" fontAlgn="base">
              <a:spcBef>
                <a:spcPct val="0"/>
              </a:spcBef>
              <a:spcAft>
                <a:spcPct val="0"/>
              </a:spcAft>
              <a:buClrTx/>
              <a:buNone/>
            </a:pPr>
            <a:endParaRPr lang="ru-RU" altLang="ru-RU" sz="2400" dirty="0">
              <a:solidFill>
                <a:prstClr val="white"/>
              </a:solidFill>
              <a:latin typeface="Arial" panose="020B0604020202020204" pitchFamily="34" charset="0"/>
              <a:cs typeface="Arial" panose="020B0604020202020204" pitchFamily="34" charset="0"/>
            </a:endParaRPr>
          </a:p>
          <a:p>
            <a:pPr algn="ctr" fontAlgn="base">
              <a:spcBef>
                <a:spcPct val="0"/>
              </a:spcBef>
              <a:spcAft>
                <a:spcPct val="0"/>
              </a:spcAft>
              <a:buClrTx/>
              <a:buNone/>
            </a:pPr>
            <a:r>
              <a:rPr lang="ru-RU" altLang="ru-RU" sz="2400" b="1" dirty="0">
                <a:solidFill>
                  <a:schemeClr val="bg2">
                    <a:lumMod val="10000"/>
                  </a:schemeClr>
                </a:solidFill>
                <a:latin typeface="Arial" panose="020B0604020202020204" pitchFamily="34" charset="0"/>
                <a:cs typeface="Arial" panose="020B0604020202020204" pitchFamily="34" charset="0"/>
              </a:rPr>
              <a:t>Но!</a:t>
            </a:r>
          </a:p>
          <a:p>
            <a:pPr algn="ctr" fontAlgn="base">
              <a:spcBef>
                <a:spcPct val="0"/>
              </a:spcBef>
              <a:spcAft>
                <a:spcPct val="0"/>
              </a:spcAft>
              <a:buClrTx/>
              <a:buNone/>
            </a:pPr>
            <a:r>
              <a:rPr lang="ru-RU" altLang="ru-RU" sz="2400" b="1" dirty="0">
                <a:solidFill>
                  <a:schemeClr val="bg2">
                    <a:lumMod val="10000"/>
                  </a:schemeClr>
                </a:solidFill>
                <a:latin typeface="Arial" panose="020B0604020202020204" pitchFamily="34" charset="0"/>
                <a:cs typeface="Arial" panose="020B0604020202020204" pitchFamily="34" charset="0"/>
              </a:rPr>
              <a:t>Разжигает произвол </a:t>
            </a:r>
          </a:p>
          <a:p>
            <a:pPr algn="ctr" fontAlgn="base">
              <a:spcBef>
                <a:spcPct val="0"/>
              </a:spcBef>
              <a:spcAft>
                <a:spcPct val="0"/>
              </a:spcAft>
              <a:buClrTx/>
              <a:buNone/>
            </a:pPr>
            <a:r>
              <a:rPr lang="ru-RU" altLang="ru-RU" sz="2400" b="1" dirty="0">
                <a:solidFill>
                  <a:schemeClr val="bg2">
                    <a:lumMod val="10000"/>
                  </a:schemeClr>
                </a:solidFill>
                <a:latin typeface="Arial" panose="020B0604020202020204" pitchFamily="34" charset="0"/>
                <a:cs typeface="Arial" panose="020B0604020202020204" pitchFamily="34" charset="0"/>
              </a:rPr>
              <a:t>и насилие</a:t>
            </a:r>
          </a:p>
          <a:p>
            <a:pPr algn="ctr" fontAlgn="base">
              <a:spcBef>
                <a:spcPct val="0"/>
              </a:spcBef>
              <a:spcAft>
                <a:spcPct val="0"/>
              </a:spcAft>
              <a:buClrTx/>
              <a:buNone/>
            </a:pPr>
            <a:endParaRPr lang="ru-RU" altLang="ru-RU" sz="2400" dirty="0">
              <a:solidFill>
                <a:prstClr val="white"/>
              </a:solidFill>
              <a:latin typeface="Arial" panose="020B0604020202020204" pitchFamily="34" charset="0"/>
              <a:cs typeface="Arial" panose="020B0604020202020204" pitchFamily="34" charset="0"/>
            </a:endParaRPr>
          </a:p>
        </p:txBody>
      </p:sp>
      <p:sp>
        <p:nvSpPr>
          <p:cNvPr id="31757" name="AutoShape 13">
            <a:extLst>
              <a:ext uri="{FF2B5EF4-FFF2-40B4-BE49-F238E27FC236}">
                <a16:creationId xmlns:a16="http://schemas.microsoft.com/office/drawing/2014/main" xmlns="" id="{3DCF705E-6DF3-4237-BFFA-D66A6BAAF4C1}"/>
              </a:ext>
            </a:extLst>
          </p:cNvPr>
          <p:cNvSpPr>
            <a:spLocks noChangeArrowheads="1"/>
          </p:cNvSpPr>
          <p:nvPr/>
        </p:nvSpPr>
        <p:spPr bwMode="auto">
          <a:xfrm>
            <a:off x="6243639" y="3048000"/>
            <a:ext cx="4419600" cy="1066800"/>
          </a:xfrm>
          <a:prstGeom prst="flowChartAlternateProcess">
            <a:avLst/>
          </a:prstGeom>
          <a:solidFill>
            <a:srgbClr val="B2DE82"/>
          </a:solidFill>
          <a:ln w="9525">
            <a:solidFill>
              <a:schemeClr val="tx1"/>
            </a:solidFill>
            <a:miter lim="800000"/>
            <a:headEnd/>
            <a:tailEnd/>
          </a:ln>
          <a:effectLst/>
        </p:spPr>
        <p:txBody>
          <a:bodyPr wrap="none" anchor="ctr"/>
          <a:lstStyle>
            <a:lvl1pPr>
              <a:spcBef>
                <a:spcPts val="600"/>
              </a:spcBef>
              <a:buClr>
                <a:schemeClr val="accent1"/>
              </a:buClr>
              <a:buFont typeface="Arial" panose="020B0604020202020204" pitchFamily="34" charset="0"/>
              <a:buChar char="•"/>
              <a:defRPr sz="2200">
                <a:solidFill>
                  <a:schemeClr val="tx2"/>
                </a:solidFill>
                <a:latin typeface="Candara" panose="020E0502030303020204" pitchFamily="34" charset="0"/>
                <a:cs typeface="Tahoma" panose="020B0604030504040204" pitchFamily="34" charset="0"/>
              </a:defRPr>
            </a:lvl1pPr>
            <a:lvl2pPr marL="742950" indent="-285750">
              <a:spcBef>
                <a:spcPts val="600"/>
              </a:spcBef>
              <a:buClr>
                <a:schemeClr val="accent1"/>
              </a:buClr>
              <a:buFont typeface="Arial" panose="020B0604020202020204" pitchFamily="34" charset="0"/>
              <a:buChar char="•"/>
              <a:defRPr sz="2000">
                <a:solidFill>
                  <a:schemeClr val="tx2"/>
                </a:solidFill>
                <a:latin typeface="Candara" panose="020E0502030303020204" pitchFamily="34" charset="0"/>
                <a:cs typeface="Tahoma" panose="020B0604030504040204" pitchFamily="34" charset="0"/>
              </a:defRPr>
            </a:lvl2pPr>
            <a:lvl3pPr marL="1143000" indent="-228600">
              <a:spcBef>
                <a:spcPts val="600"/>
              </a:spcBef>
              <a:buClr>
                <a:schemeClr val="accent1"/>
              </a:buClr>
              <a:buFont typeface="Arial" panose="020B0604020202020204" pitchFamily="34" charset="0"/>
              <a:buChar char="•"/>
              <a:defRPr>
                <a:solidFill>
                  <a:schemeClr val="tx2"/>
                </a:solidFill>
                <a:latin typeface="Candara" panose="020E0502030303020204" pitchFamily="34" charset="0"/>
                <a:cs typeface="Tahoma" panose="020B0604030504040204" pitchFamily="34" charset="0"/>
              </a:defRPr>
            </a:lvl3pPr>
            <a:lvl4pPr marL="1600200" indent="-228600">
              <a:spcBef>
                <a:spcPts val="600"/>
              </a:spcBef>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4pPr>
            <a:lvl5pPr marL="2057400" indent="-228600">
              <a:spcBef>
                <a:spcPts val="600"/>
              </a:spcBef>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5pPr>
            <a:lvl6pPr marL="25146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6pPr>
            <a:lvl7pPr marL="29718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7pPr>
            <a:lvl8pPr marL="34290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8pPr>
            <a:lvl9pPr marL="38862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9pPr>
          </a:lstStyle>
          <a:p>
            <a:pPr algn="ctr" fontAlgn="base">
              <a:spcBef>
                <a:spcPct val="0"/>
              </a:spcBef>
              <a:spcAft>
                <a:spcPct val="0"/>
              </a:spcAft>
              <a:buClrTx/>
              <a:buNone/>
            </a:pPr>
            <a:r>
              <a:rPr lang="ru-RU" altLang="ru-RU" sz="2400" b="1" dirty="0">
                <a:solidFill>
                  <a:schemeClr val="bg2">
                    <a:lumMod val="10000"/>
                  </a:schemeClr>
                </a:solidFill>
                <a:latin typeface="Arial" panose="020B0604020202020204" pitchFamily="34" charset="0"/>
                <a:cs typeface="Arial" panose="020B0604020202020204" pitchFamily="34" charset="0"/>
              </a:rPr>
              <a:t>Но!</a:t>
            </a:r>
          </a:p>
          <a:p>
            <a:pPr algn="ctr" fontAlgn="base">
              <a:spcBef>
                <a:spcPct val="0"/>
              </a:spcBef>
              <a:spcAft>
                <a:spcPct val="0"/>
              </a:spcAft>
              <a:buClrTx/>
              <a:buNone/>
            </a:pPr>
            <a:r>
              <a:rPr lang="ru-RU" altLang="ru-RU" sz="2400" b="1" dirty="0">
                <a:solidFill>
                  <a:schemeClr val="bg2">
                    <a:lumMod val="10000"/>
                  </a:schemeClr>
                </a:solidFill>
                <a:latin typeface="Arial" panose="020B0604020202020204" pitchFamily="34" charset="0"/>
                <a:cs typeface="Arial" panose="020B0604020202020204" pitchFamily="34" charset="0"/>
              </a:rPr>
              <a:t> Казна?</a:t>
            </a:r>
          </a:p>
        </p:txBody>
      </p:sp>
      <p:sp>
        <p:nvSpPr>
          <p:cNvPr id="3" name="Заголовок 2">
            <a:extLst>
              <a:ext uri="{FF2B5EF4-FFF2-40B4-BE49-F238E27FC236}">
                <a16:creationId xmlns:a16="http://schemas.microsoft.com/office/drawing/2014/main" xmlns="" id="{1CDD364A-E5A3-4F06-A3A9-E21F38DD279B}"/>
              </a:ext>
            </a:extLst>
          </p:cNvPr>
          <p:cNvSpPr>
            <a:spLocks noGrp="1"/>
          </p:cNvSpPr>
          <p:nvPr>
            <p:ph type="title"/>
          </p:nvPr>
        </p:nvSpPr>
        <p:spPr>
          <a:xfrm>
            <a:off x="802824" y="0"/>
            <a:ext cx="8690143" cy="930442"/>
          </a:xfrm>
        </p:spPr>
        <p:txBody>
          <a:bodyPr>
            <a:normAutofit fontScale="90000"/>
          </a:bodyPr>
          <a:lstStyle/>
          <a:p>
            <a:pPr algn="ctr" eaLnBrk="1" fontAlgn="auto" hangingPunct="1">
              <a:spcAft>
                <a:spcPts val="0"/>
              </a:spcAft>
              <a:defRPr/>
            </a:pPr>
            <a:r>
              <a:rPr lang="ru-RU" dirty="0"/>
              <a:t/>
            </a:r>
            <a:br>
              <a:rPr lang="ru-RU" dirty="0"/>
            </a:br>
            <a:r>
              <a:rPr lang="ru-RU" dirty="0"/>
              <a:t/>
            </a:r>
            <a:br>
              <a:rPr lang="ru-RU" dirty="0"/>
            </a:br>
            <a:r>
              <a:rPr lang="ru-RU" dirty="0"/>
              <a:t/>
            </a:r>
            <a:br>
              <a:rPr lang="ru-RU" dirty="0"/>
            </a:br>
            <a:r>
              <a:rPr lang="ru-RU" dirty="0"/>
              <a:t/>
            </a:r>
            <a:br>
              <a:rPr lang="ru-RU" dirty="0"/>
            </a:br>
            <a:r>
              <a:rPr lang="ru-RU" dirty="0">
                <a:solidFill>
                  <a:schemeClr val="bg2">
                    <a:lumMod val="10000"/>
                  </a:schemeClr>
                </a:solidFill>
                <a:latin typeface="Arial" panose="020B0604020202020204" pitchFamily="34" charset="0"/>
                <a:cs typeface="Arial" panose="020B0604020202020204" pitchFamily="34" charset="0"/>
              </a:rPr>
              <a:t>Противоречия «</a:t>
            </a:r>
            <a:r>
              <a:rPr lang="ru-RU" dirty="0" smtClean="0">
                <a:solidFill>
                  <a:schemeClr val="bg2">
                    <a:lumMod val="10000"/>
                  </a:schemeClr>
                </a:solidFill>
                <a:latin typeface="Arial" panose="020B0604020202020204" pitchFamily="34" charset="0"/>
                <a:cs typeface="Arial" panose="020B0604020202020204" pitchFamily="34" charset="0"/>
              </a:rPr>
              <a:t>Манифеста» </a:t>
            </a:r>
            <a:r>
              <a:rPr lang="ru-RU" dirty="0">
                <a:solidFill>
                  <a:schemeClr val="bg2">
                    <a:lumMod val="10000"/>
                  </a:schemeClr>
                </a:solidFill>
                <a:latin typeface="Arial" panose="020B0604020202020204" pitchFamily="34" charset="0"/>
                <a:cs typeface="Arial" panose="020B0604020202020204" pitchFamily="34" charset="0"/>
              </a:rPr>
              <a:t>Е. Пугачева</a:t>
            </a:r>
            <a:r>
              <a:rPr lang="ru-RU" dirty="0"/>
              <a:t/>
            </a:r>
            <a:br>
              <a:rPr lang="ru-RU" dirty="0"/>
            </a:br>
            <a:endParaRPr lang="ru-RU" dirty="0"/>
          </a:p>
        </p:txBody>
      </p:sp>
      <p:sp>
        <p:nvSpPr>
          <p:cNvPr id="14" name="AutoShape 13">
            <a:extLst>
              <a:ext uri="{FF2B5EF4-FFF2-40B4-BE49-F238E27FC236}">
                <a16:creationId xmlns:a16="http://schemas.microsoft.com/office/drawing/2014/main" xmlns="" id="{6C406F12-4565-4080-861E-2458031DBE25}"/>
              </a:ext>
            </a:extLst>
          </p:cNvPr>
          <p:cNvSpPr>
            <a:spLocks noChangeArrowheads="1"/>
          </p:cNvSpPr>
          <p:nvPr/>
        </p:nvSpPr>
        <p:spPr bwMode="auto">
          <a:xfrm>
            <a:off x="6248400" y="1676400"/>
            <a:ext cx="4419600" cy="1066800"/>
          </a:xfrm>
          <a:prstGeom prst="flowChartAlternateProcess">
            <a:avLst/>
          </a:prstGeom>
          <a:solidFill>
            <a:srgbClr val="B2DE82"/>
          </a:solidFill>
          <a:ln w="9525">
            <a:solidFill>
              <a:schemeClr val="tx1"/>
            </a:solidFill>
            <a:miter lim="800000"/>
            <a:headEnd/>
            <a:tailEnd/>
          </a:ln>
          <a:effectLst/>
        </p:spPr>
        <p:txBody>
          <a:bodyPr wrap="none" anchor="ctr"/>
          <a:lstStyle>
            <a:lvl1pPr>
              <a:spcBef>
                <a:spcPts val="600"/>
              </a:spcBef>
              <a:buClr>
                <a:schemeClr val="accent1"/>
              </a:buClr>
              <a:buFont typeface="Arial" panose="020B0604020202020204" pitchFamily="34" charset="0"/>
              <a:buChar char="•"/>
              <a:defRPr sz="2200">
                <a:solidFill>
                  <a:schemeClr val="tx2"/>
                </a:solidFill>
                <a:latin typeface="Candara" panose="020E0502030303020204" pitchFamily="34" charset="0"/>
                <a:cs typeface="Tahoma" panose="020B0604030504040204" pitchFamily="34" charset="0"/>
              </a:defRPr>
            </a:lvl1pPr>
            <a:lvl2pPr marL="742950" indent="-285750">
              <a:spcBef>
                <a:spcPts val="600"/>
              </a:spcBef>
              <a:buClr>
                <a:schemeClr val="accent1"/>
              </a:buClr>
              <a:buFont typeface="Arial" panose="020B0604020202020204" pitchFamily="34" charset="0"/>
              <a:buChar char="•"/>
              <a:defRPr sz="2000">
                <a:solidFill>
                  <a:schemeClr val="tx2"/>
                </a:solidFill>
                <a:latin typeface="Candara" panose="020E0502030303020204" pitchFamily="34" charset="0"/>
                <a:cs typeface="Tahoma" panose="020B0604030504040204" pitchFamily="34" charset="0"/>
              </a:defRPr>
            </a:lvl2pPr>
            <a:lvl3pPr marL="1143000" indent="-228600">
              <a:spcBef>
                <a:spcPts val="600"/>
              </a:spcBef>
              <a:buClr>
                <a:schemeClr val="accent1"/>
              </a:buClr>
              <a:buFont typeface="Arial" panose="020B0604020202020204" pitchFamily="34" charset="0"/>
              <a:buChar char="•"/>
              <a:defRPr>
                <a:solidFill>
                  <a:schemeClr val="tx2"/>
                </a:solidFill>
                <a:latin typeface="Candara" panose="020E0502030303020204" pitchFamily="34" charset="0"/>
                <a:cs typeface="Tahoma" panose="020B0604030504040204" pitchFamily="34" charset="0"/>
              </a:defRPr>
            </a:lvl3pPr>
            <a:lvl4pPr marL="1600200" indent="-228600">
              <a:spcBef>
                <a:spcPts val="600"/>
              </a:spcBef>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4pPr>
            <a:lvl5pPr marL="2057400" indent="-228600">
              <a:spcBef>
                <a:spcPts val="600"/>
              </a:spcBef>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5pPr>
            <a:lvl6pPr marL="25146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6pPr>
            <a:lvl7pPr marL="29718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7pPr>
            <a:lvl8pPr marL="34290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8pPr>
            <a:lvl9pPr marL="38862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9pPr>
          </a:lstStyle>
          <a:p>
            <a:pPr algn="ctr" fontAlgn="base">
              <a:spcBef>
                <a:spcPct val="0"/>
              </a:spcBef>
              <a:spcAft>
                <a:spcPct val="0"/>
              </a:spcAft>
              <a:buClrTx/>
              <a:buNone/>
            </a:pPr>
            <a:r>
              <a:rPr lang="ru-RU" altLang="ru-RU" sz="2400" dirty="0">
                <a:solidFill>
                  <a:prstClr val="white"/>
                </a:solidFill>
                <a:latin typeface="Arial" panose="020B0604020202020204" pitchFamily="34" charset="0"/>
                <a:cs typeface="Arial" panose="020B0604020202020204" pitchFamily="34" charset="0"/>
              </a:rPr>
              <a:t>            </a:t>
            </a:r>
            <a:r>
              <a:rPr lang="ru-RU" altLang="ru-RU" sz="2400" dirty="0">
                <a:solidFill>
                  <a:schemeClr val="bg2">
                    <a:lumMod val="10000"/>
                  </a:schemeClr>
                </a:solidFill>
                <a:latin typeface="Arial" panose="020B0604020202020204" pitchFamily="34" charset="0"/>
                <a:cs typeface="Arial" panose="020B0604020202020204" pitchFamily="34" charset="0"/>
              </a:rPr>
              <a:t>      </a:t>
            </a:r>
            <a:r>
              <a:rPr lang="ru-RU" altLang="ru-RU" sz="2400" b="1" dirty="0">
                <a:solidFill>
                  <a:schemeClr val="bg2">
                    <a:lumMod val="10000"/>
                  </a:schemeClr>
                </a:solidFill>
                <a:latin typeface="Arial" panose="020B0604020202020204" pitchFamily="34" charset="0"/>
                <a:cs typeface="Arial" panose="020B0604020202020204" pitchFamily="34" charset="0"/>
              </a:rPr>
              <a:t>Но!                   </a:t>
            </a:r>
          </a:p>
          <a:p>
            <a:pPr algn="ctr" fontAlgn="base">
              <a:spcBef>
                <a:spcPct val="0"/>
              </a:spcBef>
              <a:spcAft>
                <a:spcPct val="0"/>
              </a:spcAft>
              <a:buClrTx/>
              <a:buNone/>
            </a:pPr>
            <a:r>
              <a:rPr lang="ru-RU" altLang="ru-RU" sz="2400" b="1" dirty="0">
                <a:solidFill>
                  <a:schemeClr val="bg2">
                    <a:lumMod val="10000"/>
                  </a:schemeClr>
                </a:solidFill>
                <a:latin typeface="Arial" panose="020B0604020202020204" pitchFamily="34" charset="0"/>
                <a:cs typeface="Arial" panose="020B0604020202020204" pitchFamily="34" charset="0"/>
              </a:rPr>
              <a:t>                                    «Быть рабами нашей короне»                                    </a:t>
            </a:r>
          </a:p>
          <a:p>
            <a:pPr algn="ctr" fontAlgn="base">
              <a:spcBef>
                <a:spcPct val="0"/>
              </a:spcBef>
              <a:spcAft>
                <a:spcPct val="0"/>
              </a:spcAft>
              <a:buClrTx/>
              <a:buNone/>
            </a:pPr>
            <a:r>
              <a:rPr lang="ru-RU" altLang="ru-RU" sz="2400" b="1" dirty="0">
                <a:solidFill>
                  <a:schemeClr val="bg2">
                    <a:lumMod val="10000"/>
                  </a:schemeClr>
                </a:solidFill>
                <a:latin typeface="Arial" panose="020B0604020202020204" pitchFamily="34" charset="0"/>
                <a:cs typeface="Arial" panose="020B0604020202020204" pitchFamily="34" charset="0"/>
              </a:rPr>
              <a:t>  (всё равно рабы)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1754"/>
                                        </p:tgtEl>
                                        <p:attrNameLst>
                                          <p:attrName>style.visibility</p:attrName>
                                        </p:attrNameLst>
                                      </p:cBhvr>
                                      <p:to>
                                        <p:strVal val="visible"/>
                                      </p:to>
                                    </p:set>
                                    <p:animEffect transition="in" filter="wipe(left)">
                                      <p:cBhvr>
                                        <p:cTn id="7" dur="500"/>
                                        <p:tgtEl>
                                          <p:spTgt spid="3175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500"/>
                                        <p:tgtEl>
                                          <p:spTgt spid="1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1753"/>
                                        </p:tgtEl>
                                        <p:attrNameLst>
                                          <p:attrName>style.visibility</p:attrName>
                                        </p:attrNameLst>
                                      </p:cBhvr>
                                      <p:to>
                                        <p:strVal val="visible"/>
                                      </p:to>
                                    </p:set>
                                    <p:animEffect transition="in" filter="wipe(left)">
                                      <p:cBhvr>
                                        <p:cTn id="17" dur="500"/>
                                        <p:tgtEl>
                                          <p:spTgt spid="3175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31757"/>
                                        </p:tgtEl>
                                        <p:attrNameLst>
                                          <p:attrName>style.visibility</p:attrName>
                                        </p:attrNameLst>
                                      </p:cBhvr>
                                      <p:to>
                                        <p:strVal val="visible"/>
                                      </p:to>
                                    </p:set>
                                    <p:animEffect transition="in" filter="wipe(right)">
                                      <p:cBhvr>
                                        <p:cTn id="22" dur="500"/>
                                        <p:tgtEl>
                                          <p:spTgt spid="31757"/>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1750"/>
                                        </p:tgtEl>
                                        <p:attrNameLst>
                                          <p:attrName>style.visibility</p:attrName>
                                        </p:attrNameLst>
                                      </p:cBhvr>
                                      <p:to>
                                        <p:strVal val="visible"/>
                                      </p:to>
                                    </p:set>
                                    <p:animEffect transition="in" filter="wipe(left)">
                                      <p:cBhvr>
                                        <p:cTn id="27" dur="500"/>
                                        <p:tgtEl>
                                          <p:spTgt spid="31750"/>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2" presetClass="entr" presetSubtype="2" fill="hold" grpId="0" nodeType="clickEffect">
                                  <p:stCondLst>
                                    <p:cond delay="0"/>
                                  </p:stCondLst>
                                  <p:childTnLst>
                                    <p:set>
                                      <p:cBhvr>
                                        <p:cTn id="31" dur="1" fill="hold">
                                          <p:stCondLst>
                                            <p:cond delay="0"/>
                                          </p:stCondLst>
                                        </p:cTn>
                                        <p:tgtEl>
                                          <p:spTgt spid="31755"/>
                                        </p:tgtEl>
                                        <p:attrNameLst>
                                          <p:attrName>style.visibility</p:attrName>
                                        </p:attrNameLst>
                                      </p:cBhvr>
                                      <p:to>
                                        <p:strVal val="visible"/>
                                      </p:to>
                                    </p:set>
                                    <p:animEffect transition="in" filter="wipe(right)">
                                      <p:cBhvr>
                                        <p:cTn id="32" dur="500"/>
                                        <p:tgtEl>
                                          <p:spTgt spid="317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0" grpId="0" animBg="1"/>
      <p:bldP spid="31753" grpId="0" animBg="1"/>
      <p:bldP spid="31754" grpId="0" animBg="1"/>
      <p:bldP spid="31755" grpId="0" animBg="1"/>
      <p:bldP spid="31757"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9F206F1-0D54-4082-A21D-CB9EFE256E5F}"/>
              </a:ext>
            </a:extLst>
          </p:cNvPr>
          <p:cNvSpPr>
            <a:spLocks noGrp="1"/>
          </p:cNvSpPr>
          <p:nvPr>
            <p:ph type="title"/>
          </p:nvPr>
        </p:nvSpPr>
        <p:spPr>
          <a:xfrm>
            <a:off x="929308" y="280724"/>
            <a:ext cx="10397197" cy="654148"/>
          </a:xfrm>
        </p:spPr>
        <p:txBody>
          <a:bodyPr>
            <a:normAutofit fontScale="90000"/>
          </a:bodyPr>
          <a:lstStyle/>
          <a:p>
            <a:pPr algn="ctr"/>
            <a:r>
              <a:rPr lang="ru-RU" dirty="0">
                <a:latin typeface="Arial" panose="020B0604020202020204" pitchFamily="34" charset="0"/>
                <a:cs typeface="Arial" panose="020B0604020202020204" pitchFamily="34" charset="0"/>
              </a:rPr>
              <a:t>Этапы крестьянской войны</a:t>
            </a:r>
          </a:p>
        </p:txBody>
      </p:sp>
      <p:graphicFrame>
        <p:nvGraphicFramePr>
          <p:cNvPr id="5" name="Таблица 5">
            <a:extLst>
              <a:ext uri="{FF2B5EF4-FFF2-40B4-BE49-F238E27FC236}">
                <a16:creationId xmlns:a16="http://schemas.microsoft.com/office/drawing/2014/main" xmlns="" id="{8292DD45-B6BE-4095-AAB5-F068854D74AF}"/>
              </a:ext>
            </a:extLst>
          </p:cNvPr>
          <p:cNvGraphicFramePr>
            <a:graphicFrameLocks noGrp="1"/>
          </p:cNvGraphicFramePr>
          <p:nvPr>
            <p:ph sz="half" idx="1"/>
            <p:extLst>
              <p:ext uri="{D42A27DB-BD31-4B8C-83A1-F6EECF244321}">
                <p14:modId xmlns:p14="http://schemas.microsoft.com/office/powerpoint/2010/main" val="1126971438"/>
              </p:ext>
            </p:extLst>
          </p:nvPr>
        </p:nvGraphicFramePr>
        <p:xfrm>
          <a:off x="390957" y="812041"/>
          <a:ext cx="11318821" cy="5882185"/>
        </p:xfrm>
        <a:graphic>
          <a:graphicData uri="http://schemas.openxmlformats.org/drawingml/2006/table">
            <a:tbl>
              <a:tblPr firstRow="1" bandRow="1">
                <a:tableStyleId>{93296810-A885-4BE3-A3E7-6D5BEEA58F35}</a:tableStyleId>
              </a:tblPr>
              <a:tblGrid>
                <a:gridCol w="1096681">
                  <a:extLst>
                    <a:ext uri="{9D8B030D-6E8A-4147-A177-3AD203B41FA5}">
                      <a16:colId xmlns:a16="http://schemas.microsoft.com/office/drawing/2014/main" xmlns="" val="374658896"/>
                    </a:ext>
                  </a:extLst>
                </a:gridCol>
                <a:gridCol w="2678606">
                  <a:extLst>
                    <a:ext uri="{9D8B030D-6E8A-4147-A177-3AD203B41FA5}">
                      <a16:colId xmlns:a16="http://schemas.microsoft.com/office/drawing/2014/main" xmlns="" val="916612618"/>
                    </a:ext>
                  </a:extLst>
                </a:gridCol>
                <a:gridCol w="7543534">
                  <a:extLst>
                    <a:ext uri="{9D8B030D-6E8A-4147-A177-3AD203B41FA5}">
                      <a16:colId xmlns:a16="http://schemas.microsoft.com/office/drawing/2014/main" xmlns="" val="2502891089"/>
                    </a:ext>
                  </a:extLst>
                </a:gridCol>
              </a:tblGrid>
              <a:tr h="882328">
                <a:tc>
                  <a:txBody>
                    <a:bodyPr/>
                    <a:lstStyle/>
                    <a:p>
                      <a:r>
                        <a:rPr lang="ru-RU" sz="2400" dirty="0"/>
                        <a:t>Этапы</a:t>
                      </a:r>
                    </a:p>
                  </a:txBody>
                  <a:tcPr/>
                </a:tc>
                <a:tc>
                  <a:txBody>
                    <a:bodyPr/>
                    <a:lstStyle/>
                    <a:p>
                      <a:r>
                        <a:rPr lang="ru-RU" sz="2400" dirty="0"/>
                        <a:t>Временные рамки</a:t>
                      </a:r>
                    </a:p>
                  </a:txBody>
                  <a:tcPr/>
                </a:tc>
                <a:tc>
                  <a:txBody>
                    <a:bodyPr/>
                    <a:lstStyle/>
                    <a:p>
                      <a:r>
                        <a:rPr lang="ru-RU" sz="2400" dirty="0"/>
                        <a:t>Основные</a:t>
                      </a:r>
                    </a:p>
                  </a:txBody>
                  <a:tcPr/>
                </a:tc>
                <a:extLst>
                  <a:ext uri="{0D108BD9-81ED-4DB2-BD59-A6C34878D82A}">
                    <a16:rowId xmlns:a16="http://schemas.microsoft.com/office/drawing/2014/main" xmlns="" val="2102087157"/>
                  </a:ext>
                </a:extLst>
              </a:tr>
              <a:tr h="1274473">
                <a:tc>
                  <a:txBody>
                    <a:bodyPr/>
                    <a:lstStyle/>
                    <a:p>
                      <a:endParaRPr lang="ru-RU" sz="2400" dirty="0"/>
                    </a:p>
                    <a:p>
                      <a:r>
                        <a:rPr lang="ru-RU" sz="2400" dirty="0"/>
                        <a:t>  </a:t>
                      </a:r>
                      <a:r>
                        <a:rPr lang="en-US" sz="2400" dirty="0"/>
                        <a:t>I</a:t>
                      </a:r>
                      <a:endParaRPr lang="ru-RU" sz="2400" dirty="0"/>
                    </a:p>
                  </a:txBody>
                  <a:tcPr/>
                </a:tc>
                <a:tc>
                  <a:txBody>
                    <a:bodyPr/>
                    <a:lstStyle/>
                    <a:p>
                      <a:r>
                        <a:rPr lang="ru-RU" sz="2400" dirty="0">
                          <a:effectLst/>
                        </a:rPr>
                        <a:t>Сентябрь 1773 г. - март 1774 г. </a:t>
                      </a:r>
                      <a:endParaRPr lang="ru-RU" sz="2400" dirty="0"/>
                    </a:p>
                  </a:txBody>
                  <a:tcPr/>
                </a:tc>
                <a:tc>
                  <a:txBody>
                    <a:bodyPr/>
                    <a:lstStyle/>
                    <a:p>
                      <a:r>
                        <a:rPr lang="ru-RU" sz="2400" dirty="0">
                          <a:effectLst/>
                        </a:rPr>
                        <a:t>Неудачная 6-месячная осада Оренбурга Пугачевым и поражение от правительственных войск под Татищевой крепостью</a:t>
                      </a:r>
                      <a:endParaRPr lang="ru-RU" sz="2400" dirty="0"/>
                    </a:p>
                  </a:txBody>
                  <a:tcPr/>
                </a:tc>
                <a:extLst>
                  <a:ext uri="{0D108BD9-81ED-4DB2-BD59-A6C34878D82A}">
                    <a16:rowId xmlns:a16="http://schemas.microsoft.com/office/drawing/2014/main" xmlns="" val="1811594352"/>
                  </a:ext>
                </a:extLst>
              </a:tr>
              <a:tr h="1666619">
                <a:tc>
                  <a:txBody>
                    <a:bodyPr/>
                    <a:lstStyle/>
                    <a:p>
                      <a:endParaRPr lang="en-US" sz="2400" dirty="0"/>
                    </a:p>
                    <a:p>
                      <a:r>
                        <a:rPr lang="en-US" sz="2400" dirty="0"/>
                        <a:t>  II</a:t>
                      </a:r>
                    </a:p>
                    <a:p>
                      <a:endParaRPr lang="ru-RU" sz="2400" dirty="0"/>
                    </a:p>
                  </a:txBody>
                  <a:tcPr/>
                </a:tc>
                <a:tc>
                  <a:txBody>
                    <a:bodyPr/>
                    <a:lstStyle/>
                    <a:p>
                      <a:r>
                        <a:rPr lang="ru-RU" sz="2400" dirty="0">
                          <a:effectLst/>
                        </a:rPr>
                        <a:t>Апрель - июль 1774 г. </a:t>
                      </a:r>
                      <a:endParaRPr lang="ru-RU" sz="2400" dirty="0"/>
                    </a:p>
                  </a:txBody>
                  <a:tcPr/>
                </a:tc>
                <a:tc>
                  <a:txBody>
                    <a:bodyPr/>
                    <a:lstStyle/>
                    <a:p>
                      <a:r>
                        <a:rPr lang="ru-RU" sz="2400" dirty="0">
                          <a:effectLst/>
                        </a:rPr>
                        <a:t>Движение войск Пугачева от Оренбурга через Урал и Прикамье до Казани. Взятие Казани восставшими, а затем поражение от войск И. И. Михельсона.</a:t>
                      </a:r>
                      <a:endParaRPr lang="ru-RU" sz="2400" dirty="0"/>
                    </a:p>
                  </a:txBody>
                  <a:tcPr/>
                </a:tc>
                <a:extLst>
                  <a:ext uri="{0D108BD9-81ED-4DB2-BD59-A6C34878D82A}">
                    <a16:rowId xmlns:a16="http://schemas.microsoft.com/office/drawing/2014/main" xmlns="" val="4270340962"/>
                  </a:ext>
                </a:extLst>
              </a:tr>
              <a:tr h="2058765">
                <a:tc>
                  <a:txBody>
                    <a:bodyPr/>
                    <a:lstStyle/>
                    <a:p>
                      <a:endParaRPr lang="en-US" sz="2400" dirty="0"/>
                    </a:p>
                    <a:p>
                      <a:endParaRPr lang="en-US" sz="2400" dirty="0"/>
                    </a:p>
                    <a:p>
                      <a:r>
                        <a:rPr lang="en-US" sz="2400" dirty="0"/>
                        <a:t> III</a:t>
                      </a:r>
                      <a:endParaRPr lang="ru-RU" sz="2400" dirty="0"/>
                    </a:p>
                  </a:txBody>
                  <a:tcPr/>
                </a:tc>
                <a:tc>
                  <a:txBody>
                    <a:bodyPr/>
                    <a:lstStyle/>
                    <a:p>
                      <a:r>
                        <a:rPr lang="ru-RU" sz="2400" dirty="0">
                          <a:effectLst/>
                        </a:rPr>
                        <a:t>Июль 1774 г. -январь 1775 г. </a:t>
                      </a:r>
                      <a:endParaRPr lang="ru-RU" sz="2400" dirty="0"/>
                    </a:p>
                  </a:txBody>
                  <a:tcPr/>
                </a:tc>
                <a:tc>
                  <a:txBody>
                    <a:bodyPr/>
                    <a:lstStyle/>
                    <a:p>
                      <a:r>
                        <a:rPr lang="ru-RU" sz="2400" dirty="0" smtClean="0">
                          <a:effectLst/>
                        </a:rPr>
                        <a:t>Движение </a:t>
                      </a:r>
                      <a:r>
                        <a:rPr lang="ru-RU" sz="2400" dirty="0">
                          <a:effectLst/>
                        </a:rPr>
                        <a:t>Пугачева от Казани на юг; Неудачная осада Царицына; Решающее поражение восставших у Сальникова завода; </a:t>
                      </a:r>
                      <a:r>
                        <a:rPr lang="ru-RU" sz="2400" b="1" dirty="0">
                          <a:effectLst/>
                        </a:rPr>
                        <a:t>казнь Пугачева в </a:t>
                      </a:r>
                      <a:r>
                        <a:rPr lang="ru-RU" sz="2400" b="1" dirty="0" smtClean="0">
                          <a:effectLst/>
                        </a:rPr>
                        <a:t>Москве 10 января 1775</a:t>
                      </a:r>
                      <a:r>
                        <a:rPr lang="ru-RU" sz="2400" b="1" baseline="0" dirty="0" smtClean="0">
                          <a:effectLst/>
                        </a:rPr>
                        <a:t> г.</a:t>
                      </a:r>
                      <a:r>
                        <a:rPr lang="ru-RU" sz="2400" b="1" dirty="0" smtClean="0">
                          <a:effectLst/>
                        </a:rPr>
                        <a:t>.</a:t>
                      </a:r>
                      <a:endParaRPr lang="ru-RU" sz="2400" b="1" dirty="0"/>
                    </a:p>
                  </a:txBody>
                  <a:tcPr/>
                </a:tc>
                <a:extLst>
                  <a:ext uri="{0D108BD9-81ED-4DB2-BD59-A6C34878D82A}">
                    <a16:rowId xmlns:a16="http://schemas.microsoft.com/office/drawing/2014/main" xmlns="" val="1030452275"/>
                  </a:ext>
                </a:extLst>
              </a:tr>
            </a:tbl>
          </a:graphicData>
        </a:graphic>
      </p:graphicFrame>
    </p:spTree>
    <p:extLst>
      <p:ext uri="{BB962C8B-B14F-4D97-AF65-F5344CB8AC3E}">
        <p14:creationId xmlns:p14="http://schemas.microsoft.com/office/powerpoint/2010/main" val="13316534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0" y="188641"/>
            <a:ext cx="12192000" cy="646331"/>
          </a:xfrm>
          <a:prstGeom prst="rect">
            <a:avLst/>
          </a:prstGeom>
        </p:spPr>
        <p:txBody>
          <a:bodyPr wrap="square">
            <a:spAutoFit/>
          </a:bodyPr>
          <a:lstStyle/>
          <a:p>
            <a:pPr algn="ctr">
              <a:spcAft>
                <a:spcPts val="1200"/>
              </a:spcAft>
              <a:defRPr/>
            </a:pPr>
            <a:r>
              <a:rPr lang="ru-RU" sz="3600" b="1" dirty="0" smtClean="0">
                <a:solidFill>
                  <a:schemeClr val="accent2">
                    <a:lumMod val="75000"/>
                  </a:schemeClr>
                </a:solidFill>
                <a:effectLst>
                  <a:outerShdw blurRad="38100" dist="38100" dir="2700000" algn="tl">
                    <a:srgbClr val="000000">
                      <a:alpha val="43137"/>
                    </a:srgbClr>
                  </a:outerShdw>
                </a:effectLst>
              </a:rPr>
              <a:t>РЕГУЛЯРНАЯ АРМИЯ </a:t>
            </a:r>
            <a:r>
              <a:rPr lang="ru-RU" sz="3600" b="1" smtClean="0">
                <a:solidFill>
                  <a:schemeClr val="accent2">
                    <a:lumMod val="75000"/>
                  </a:schemeClr>
                </a:solidFill>
                <a:effectLst>
                  <a:outerShdw blurRad="38100" dist="38100" dir="2700000" algn="tl">
                    <a:srgbClr val="000000">
                      <a:alpha val="43137"/>
                    </a:srgbClr>
                  </a:outerShdw>
                </a:effectLst>
              </a:rPr>
              <a:t>ПРОТИВ ПУГАЧЕВА</a:t>
            </a:r>
            <a:endParaRPr lang="ru-RU" sz="3600" b="1" dirty="0" smtClean="0">
              <a:solidFill>
                <a:schemeClr val="accent2">
                  <a:lumMod val="75000"/>
                </a:schemeClr>
              </a:solidFill>
              <a:effectLst>
                <a:outerShdw blurRad="38100" dist="38100" dir="2700000" algn="tl">
                  <a:srgbClr val="000000">
                    <a:alpha val="43137"/>
                  </a:srgbClr>
                </a:outerShdw>
              </a:effectLst>
            </a:endParaRPr>
          </a:p>
        </p:txBody>
      </p:sp>
      <p:pic>
        <p:nvPicPr>
          <p:cNvPr id="6" name="Picture 4" descr="http://upload.wikimedia.org/wikipedia/commons/thumb/5/54/Grigory_Serdyukov_01.jpg/800px-Grigory_Serdyukov_0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19669" y="1337884"/>
            <a:ext cx="2721573" cy="2594851"/>
          </a:xfrm>
          <a:prstGeom prst="rect">
            <a:avLst/>
          </a:prstGeom>
          <a:ln>
            <a:noFill/>
          </a:ln>
          <a:effectLst>
            <a:outerShdw blurRad="292100" dist="139700" dir="2700000" algn="tl" rotWithShape="0">
              <a:srgbClr val="333333">
                <a:alpha val="65000"/>
              </a:srgbClr>
            </a:outerShdw>
          </a:effectLst>
        </p:spPr>
      </p:pic>
      <p:sp>
        <p:nvSpPr>
          <p:cNvPr id="7" name="Скругленный прямоугольник 6"/>
          <p:cNvSpPr/>
          <p:nvPr/>
        </p:nvSpPr>
        <p:spPr>
          <a:xfrm>
            <a:off x="143339" y="4005064"/>
            <a:ext cx="2688299" cy="576064"/>
          </a:xfrm>
          <a:prstGeom prst="roundRect">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t>А.И.Бибиков</a:t>
            </a:r>
            <a:r>
              <a:rPr lang="ru-RU" sz="1400" b="1" dirty="0" smtClean="0"/>
              <a:t>.</a:t>
            </a:r>
          </a:p>
        </p:txBody>
      </p:sp>
      <p:pic>
        <p:nvPicPr>
          <p:cNvPr id="54274" name="Picture 2" descr="http://upload.wikimedia.org/wikipedia/commons/thumb/2/20/RokotovBibikovAlexand_Ilich.jpg/800px-RokotovBibikovAlexand_Ilich.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 y="1235602"/>
            <a:ext cx="2831637" cy="2697133"/>
          </a:xfrm>
          <a:prstGeom prst="rect">
            <a:avLst/>
          </a:prstGeom>
          <a:ln>
            <a:noFill/>
          </a:ln>
          <a:effectLst>
            <a:outerShdw blurRad="292100" dist="139700" dir="2700000" algn="tl" rotWithShape="0">
              <a:srgbClr val="333333">
                <a:alpha val="65000"/>
              </a:srgbClr>
            </a:outerShdw>
          </a:effectLst>
        </p:spPr>
      </p:pic>
      <p:pic>
        <p:nvPicPr>
          <p:cNvPr id="10" name="Picture 2" descr="http://900igr.net/datai/istorija/Viktorina-po-gerojam/0026-014-Polkovodtsy.jpg"/>
          <p:cNvPicPr>
            <a:picLocks noChangeAspect="1" noChangeArrowheads="1"/>
          </p:cNvPicPr>
          <p:nvPr/>
        </p:nvPicPr>
        <p:blipFill>
          <a:blip r:embed="rId5" cstate="screen">
            <a:lum bright="2000" contrast="24000"/>
            <a:extLst>
              <a:ext uri="{28A0092B-C50C-407E-A947-70E740481C1C}">
                <a14:useLocalDpi xmlns:a14="http://schemas.microsoft.com/office/drawing/2010/main"/>
              </a:ext>
            </a:extLst>
          </a:blip>
          <a:srcRect/>
          <a:stretch>
            <a:fillRect/>
          </a:stretch>
        </p:blipFill>
        <p:spPr bwMode="auto">
          <a:xfrm>
            <a:off x="9238965" y="1286166"/>
            <a:ext cx="2713686" cy="2646570"/>
          </a:xfrm>
          <a:prstGeom prst="rect">
            <a:avLst/>
          </a:prstGeom>
          <a:ln>
            <a:noFill/>
          </a:ln>
          <a:effectLst>
            <a:outerShdw blurRad="292100" dist="139700" dir="2700000" algn="tl" rotWithShape="0">
              <a:srgbClr val="333333">
                <a:alpha val="65000"/>
              </a:srgbClr>
            </a:outerShdw>
          </a:effectLst>
        </p:spPr>
      </p:pic>
      <p:pic>
        <p:nvPicPr>
          <p:cNvPr id="12" name="Picture 2" descr="http://upload.wikimedia.org/wikipedia/commons/7/7e/Mihelson_Ivan_Ivanovich.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192011" y="1337884"/>
            <a:ext cx="2681645" cy="2594852"/>
          </a:xfrm>
          <a:prstGeom prst="rect">
            <a:avLst/>
          </a:prstGeom>
          <a:noFill/>
        </p:spPr>
      </p:pic>
      <p:sp>
        <p:nvSpPr>
          <p:cNvPr id="13" name="Скругленный прямоугольник 12"/>
          <p:cNvSpPr/>
          <p:nvPr/>
        </p:nvSpPr>
        <p:spPr>
          <a:xfrm>
            <a:off x="3311691" y="4005064"/>
            <a:ext cx="2688299" cy="576064"/>
          </a:xfrm>
          <a:prstGeom prst="roundRect">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t>П.И.Панин</a:t>
            </a:r>
            <a:r>
              <a:rPr lang="ru-RU" sz="1400" b="1" dirty="0" smtClean="0"/>
              <a:t>.</a:t>
            </a:r>
          </a:p>
        </p:txBody>
      </p:sp>
      <p:sp>
        <p:nvSpPr>
          <p:cNvPr id="14" name="Скругленный прямоугольник 13"/>
          <p:cNvSpPr/>
          <p:nvPr/>
        </p:nvSpPr>
        <p:spPr>
          <a:xfrm>
            <a:off x="6384032" y="4005064"/>
            <a:ext cx="2688299" cy="576064"/>
          </a:xfrm>
          <a:prstGeom prst="roundRect">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err="1" smtClean="0"/>
              <a:t>И.И.Михельсон</a:t>
            </a:r>
            <a:r>
              <a:rPr lang="ru-RU" b="1" dirty="0" smtClean="0"/>
              <a:t>.</a:t>
            </a:r>
            <a:endParaRPr lang="ru-RU" sz="1400" b="1" dirty="0" smtClean="0"/>
          </a:p>
        </p:txBody>
      </p:sp>
      <p:sp>
        <p:nvSpPr>
          <p:cNvPr id="15" name="Скругленный прямоугольник 14"/>
          <p:cNvSpPr/>
          <p:nvPr/>
        </p:nvSpPr>
        <p:spPr>
          <a:xfrm>
            <a:off x="9360363" y="4005064"/>
            <a:ext cx="2688299" cy="576064"/>
          </a:xfrm>
          <a:prstGeom prst="roundRect">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t>А.В.Суворов.</a:t>
            </a:r>
            <a:endParaRPr lang="ru-RU" sz="1400" b="1" dirty="0" smtClean="0"/>
          </a:p>
        </p:txBody>
      </p:sp>
      <p:sp>
        <p:nvSpPr>
          <p:cNvPr id="16" name="Прямоугольник 15"/>
          <p:cNvSpPr/>
          <p:nvPr/>
        </p:nvSpPr>
        <p:spPr>
          <a:xfrm>
            <a:off x="143339" y="4797153"/>
            <a:ext cx="11809312" cy="1554272"/>
          </a:xfrm>
          <a:prstGeom prst="rect">
            <a:avLst/>
          </a:prstGeom>
        </p:spPr>
        <p:txBody>
          <a:bodyPr wrap="square">
            <a:spAutoFit/>
          </a:bodyPr>
          <a:lstStyle/>
          <a:p>
            <a:pPr algn="just">
              <a:spcAft>
                <a:spcPts val="600"/>
              </a:spcAft>
            </a:pPr>
            <a:r>
              <a:rPr lang="ru-RU" b="1" dirty="0" smtClean="0"/>
              <a:t>Екатерина II направила против Пугачёва сильную карательную армию во главе с генералом П.И.Паниным, что свидетельствовало о том, что правительство относилось к восстанию с большой серьёзностью. Сражаться с регулярными войсками крестьянская армия не смогла. </a:t>
            </a:r>
          </a:p>
          <a:p>
            <a:pPr algn="just">
              <a:spcAft>
                <a:spcPts val="600"/>
              </a:spcAft>
            </a:pPr>
            <a:r>
              <a:rPr lang="ru-RU" b="1" dirty="0" smtClean="0"/>
              <a:t>12 сентября 1774 года яицкие казаки выдали властям Пугачёва. Суворов отвёз пленного в Симбирск. Далее Пугачева в железной клетке отправили в Москву.</a:t>
            </a:r>
            <a:endParaRPr lang="ru-RU" sz="2000" b="1" dirty="0"/>
          </a:p>
        </p:txBody>
      </p:sp>
    </p:spTree>
    <p:extLst>
      <p:ext uri="{BB962C8B-B14F-4D97-AF65-F5344CB8AC3E}">
        <p14:creationId xmlns:p14="http://schemas.microsoft.com/office/powerpoint/2010/main" val="314728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5"/>
          <p:cNvPicPr>
            <a:picLocks noChangeAspect="1" noChangeArrowheads="1"/>
          </p:cNvPicPr>
          <p:nvPr/>
        </p:nvPicPr>
        <p:blipFill>
          <a:blip r:embed="rId2" cstate="print"/>
          <a:srcRect/>
          <a:stretch>
            <a:fillRect/>
          </a:stretch>
        </p:blipFill>
        <p:spPr bwMode="auto">
          <a:xfrm>
            <a:off x="239350" y="1324268"/>
            <a:ext cx="8725970" cy="4769028"/>
          </a:xfrm>
          <a:prstGeom prst="rect">
            <a:avLst/>
          </a:prstGeom>
          <a:ln>
            <a:noFill/>
          </a:ln>
          <a:effectLst>
            <a:outerShdw blurRad="292100" dist="139700" dir="2700000" algn="tl" rotWithShape="0">
              <a:srgbClr val="333333">
                <a:alpha val="65000"/>
              </a:srgbClr>
            </a:outerShdw>
          </a:effectLst>
        </p:spPr>
      </p:pic>
      <p:sp>
        <p:nvSpPr>
          <p:cNvPr id="5" name="Скругленный прямоугольник 4"/>
          <p:cNvSpPr/>
          <p:nvPr/>
        </p:nvSpPr>
        <p:spPr>
          <a:xfrm>
            <a:off x="4175786" y="6093296"/>
            <a:ext cx="7872875" cy="648072"/>
          </a:xfrm>
          <a:prstGeom prst="roundRect">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t>Виселицы на Волге .</a:t>
            </a:r>
          </a:p>
          <a:p>
            <a:pPr algn="ctr"/>
            <a:r>
              <a:rPr lang="ru-RU" sz="1400" b="1" dirty="0" smtClean="0"/>
              <a:t>Иллюстрация </a:t>
            </a:r>
            <a:r>
              <a:rPr lang="ru-RU" sz="1400" b="1" dirty="0" err="1" smtClean="0"/>
              <a:t>Н.Н.Каразина</a:t>
            </a:r>
            <a:r>
              <a:rPr lang="ru-RU" sz="1400" b="1" dirty="0" smtClean="0"/>
              <a:t>  к «Капитанской дочке» А. С. Пушкина.</a:t>
            </a:r>
          </a:p>
        </p:txBody>
      </p:sp>
      <p:sp>
        <p:nvSpPr>
          <p:cNvPr id="6" name="Скругленный прямоугольник 5"/>
          <p:cNvSpPr/>
          <p:nvPr/>
        </p:nvSpPr>
        <p:spPr>
          <a:xfrm>
            <a:off x="6672064" y="188640"/>
            <a:ext cx="5280587" cy="1728192"/>
          </a:xfrm>
          <a:prstGeom prst="roundRect">
            <a:avLst/>
          </a:prstGeom>
          <a:solidFill>
            <a:schemeClr val="bg1"/>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ru-RU" b="1" kern="0" dirty="0" smtClean="0">
                <a:solidFill>
                  <a:schemeClr val="tx1"/>
                </a:solidFill>
              </a:rPr>
              <a:t>По Волге в течение нескольких недель плыли плоты </a:t>
            </a:r>
          </a:p>
          <a:p>
            <a:pPr>
              <a:defRPr/>
            </a:pPr>
            <a:r>
              <a:rPr lang="ru-RU" b="1" kern="0" dirty="0" smtClean="0">
                <a:solidFill>
                  <a:schemeClr val="tx1"/>
                </a:solidFill>
              </a:rPr>
              <a:t>с виселицами. </a:t>
            </a:r>
          </a:p>
          <a:p>
            <a:pPr>
              <a:defRPr/>
            </a:pPr>
            <a:r>
              <a:rPr lang="ru-RU" b="1" kern="0" dirty="0" smtClean="0">
                <a:solidFill>
                  <a:schemeClr val="tx1"/>
                </a:solidFill>
              </a:rPr>
              <a:t>Без суда и следствия были казнены тысячи участников выступления.</a:t>
            </a:r>
            <a:endParaRPr lang="ru-RU" sz="2400" b="1" kern="0" dirty="0">
              <a:solidFill>
                <a:schemeClr val="tx1"/>
              </a:solidFill>
              <a:effectLst>
                <a:outerShdw blurRad="38100" dist="38100" dir="2700000" algn="tl">
                  <a:srgbClr val="000000"/>
                </a:outerShdw>
              </a:effectLst>
            </a:endParaRPr>
          </a:p>
        </p:txBody>
      </p:sp>
      <p:sp>
        <p:nvSpPr>
          <p:cNvPr id="7" name="Rectangle 4"/>
          <p:cNvSpPr txBox="1">
            <a:spLocks noChangeArrowheads="1"/>
          </p:cNvSpPr>
          <p:nvPr/>
        </p:nvSpPr>
        <p:spPr>
          <a:xfrm>
            <a:off x="239350" y="115889"/>
            <a:ext cx="6240693" cy="714375"/>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2800" b="1" i="0" u="none" strike="noStrike" kern="1200" cap="none" spc="0" normalizeH="0" baseline="0" noProof="0" smtClean="0">
                <a:ln>
                  <a:noFill/>
                </a:ln>
                <a:solidFill>
                  <a:schemeClr val="accent2">
                    <a:lumMod val="75000"/>
                  </a:schemeClr>
                </a:solidFill>
                <a:effectLst>
                  <a:outerShdw blurRad="38100" dist="38100" dir="2700000" algn="tl">
                    <a:srgbClr val="000000">
                      <a:alpha val="43137"/>
                    </a:srgbClr>
                  </a:outerShdw>
                </a:effectLst>
                <a:uLnTx/>
                <a:uFillTx/>
                <a:latin typeface="+mj-lt"/>
                <a:ea typeface="+mj-ea"/>
                <a:cs typeface="+mj-cs"/>
              </a:rPr>
              <a:t>РАСПРАВА С ВОССТАВШИМИ </a:t>
            </a:r>
            <a:endParaRPr kumimoji="0" lang="ru-RU" sz="2800" b="1" i="0" u="none" strike="noStrike" kern="1200" cap="none" spc="0" normalizeH="0" baseline="0" noProof="0" dirty="0" smtClean="0">
              <a:ln>
                <a:noFill/>
              </a:ln>
              <a:solidFill>
                <a:schemeClr val="accent2">
                  <a:lumMod val="75000"/>
                </a:schemeClr>
              </a:solidFill>
              <a:effectLst>
                <a:outerShdw blurRad="38100" dist="38100" dir="2700000" algn="tl">
                  <a:srgbClr val="000000">
                    <a:alpha val="43137"/>
                  </a:srgbClr>
                </a:outerShdw>
              </a:effectLst>
              <a:uLnTx/>
              <a:uFillTx/>
              <a:latin typeface="+mj-lt"/>
              <a:ea typeface="+mj-ea"/>
              <a:cs typeface="+mj-cs"/>
            </a:endParaRPr>
          </a:p>
        </p:txBody>
      </p:sp>
    </p:spTree>
    <p:extLst>
      <p:ext uri="{BB962C8B-B14F-4D97-AF65-F5344CB8AC3E}">
        <p14:creationId xmlns:p14="http://schemas.microsoft.com/office/powerpoint/2010/main" val="38071158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4"/>
          <p:cNvSpPr>
            <a:spLocks noGrp="1" noChangeArrowheads="1"/>
          </p:cNvSpPr>
          <p:nvPr>
            <p:ph type="title" idx="4294967295"/>
          </p:nvPr>
        </p:nvSpPr>
        <p:spPr>
          <a:xfrm>
            <a:off x="239350" y="115889"/>
            <a:ext cx="6240693" cy="714375"/>
          </a:xfrm>
        </p:spPr>
        <p:txBody>
          <a:bodyPr>
            <a:normAutofit/>
          </a:bodyPr>
          <a:lstStyle/>
          <a:p>
            <a:pPr eaLnBrk="1" hangingPunct="1"/>
            <a:r>
              <a:rPr lang="ru-RU" sz="2800" b="1" dirty="0" smtClean="0">
                <a:effectLst>
                  <a:outerShdw blurRad="38100" dist="38100" dir="2700000" algn="tl">
                    <a:srgbClr val="000000">
                      <a:alpha val="43137"/>
                    </a:srgbClr>
                  </a:outerShdw>
                </a:effectLst>
              </a:rPr>
              <a:t>РАСПРАВА С ВОССТАВШИМИ </a:t>
            </a:r>
          </a:p>
        </p:txBody>
      </p:sp>
      <p:pic>
        <p:nvPicPr>
          <p:cNvPr id="11" name="Picture 4"/>
          <p:cNvPicPr>
            <a:picLocks noChangeAspect="1" noChangeArrowheads="1"/>
          </p:cNvPicPr>
          <p:nvPr/>
        </p:nvPicPr>
        <p:blipFill>
          <a:blip r:embed="rId3" cstate="print"/>
          <a:srcRect/>
          <a:stretch>
            <a:fillRect/>
          </a:stretch>
        </p:blipFill>
        <p:spPr bwMode="auto">
          <a:xfrm>
            <a:off x="1006878" y="1508608"/>
            <a:ext cx="7993106" cy="4496407"/>
          </a:xfrm>
          <a:prstGeom prst="rect">
            <a:avLst/>
          </a:prstGeom>
          <a:ln>
            <a:noFill/>
          </a:ln>
          <a:effectLst>
            <a:outerShdw blurRad="292100" dist="139700" dir="2700000" algn="tl" rotWithShape="0">
              <a:srgbClr val="333333">
                <a:alpha val="65000"/>
              </a:srgbClr>
            </a:outerShdw>
          </a:effectLst>
        </p:spPr>
      </p:pic>
      <p:sp>
        <p:nvSpPr>
          <p:cNvPr id="12" name="Скругленный прямоугольник 11"/>
          <p:cNvSpPr/>
          <p:nvPr/>
        </p:nvSpPr>
        <p:spPr>
          <a:xfrm>
            <a:off x="6096000" y="5733256"/>
            <a:ext cx="5807968" cy="1008112"/>
          </a:xfrm>
          <a:prstGeom prst="roundRect">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t>Казнь Пугачёва на Болотной площади </a:t>
            </a:r>
          </a:p>
          <a:p>
            <a:pPr algn="ctr"/>
            <a:r>
              <a:rPr lang="ru-RU" b="1" dirty="0" smtClean="0"/>
              <a:t>в Москве 10 января 1775 года. </a:t>
            </a:r>
          </a:p>
          <a:p>
            <a:pPr algn="ctr">
              <a:spcBef>
                <a:spcPts val="600"/>
              </a:spcBef>
            </a:pPr>
            <a:r>
              <a:rPr lang="ru-RU" sz="1400" b="1" dirty="0" smtClean="0"/>
              <a:t>(Рисунок очевидца казни А. Т. </a:t>
            </a:r>
            <a:r>
              <a:rPr lang="ru-RU" sz="1400" b="1" dirty="0" err="1" smtClean="0"/>
              <a:t>Болотова</a:t>
            </a:r>
            <a:r>
              <a:rPr lang="ru-RU" sz="1400" b="1" dirty="0" smtClean="0"/>
              <a:t>).</a:t>
            </a:r>
          </a:p>
        </p:txBody>
      </p:sp>
      <p:sp>
        <p:nvSpPr>
          <p:cNvPr id="13" name="Скругленный прямоугольник 12"/>
          <p:cNvSpPr/>
          <p:nvPr/>
        </p:nvSpPr>
        <p:spPr>
          <a:xfrm>
            <a:off x="6672064" y="188640"/>
            <a:ext cx="5280587" cy="2088232"/>
          </a:xfrm>
          <a:prstGeom prst="roundRect">
            <a:avLst/>
          </a:prstGeom>
          <a:solidFill>
            <a:schemeClr val="bg1"/>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ru-RU" b="1" kern="0" dirty="0" smtClean="0">
                <a:solidFill>
                  <a:schemeClr val="tx1"/>
                </a:solidFill>
              </a:rPr>
              <a:t>Суд приговорил Е.И.Пугачева </a:t>
            </a:r>
          </a:p>
          <a:p>
            <a:pPr>
              <a:defRPr/>
            </a:pPr>
            <a:r>
              <a:rPr lang="ru-RU" b="1" kern="0" dirty="0" smtClean="0">
                <a:solidFill>
                  <a:schemeClr val="tx1"/>
                </a:solidFill>
              </a:rPr>
              <a:t>к четвертованию. </a:t>
            </a:r>
          </a:p>
          <a:p>
            <a:pPr>
              <a:defRPr/>
            </a:pPr>
            <a:r>
              <a:rPr lang="ru-RU" b="1" kern="0" dirty="0" smtClean="0">
                <a:solidFill>
                  <a:schemeClr val="tx1"/>
                </a:solidFill>
              </a:rPr>
              <a:t>Но по приказу императрицы во время казни палач «промахнулся» </a:t>
            </a:r>
          </a:p>
          <a:p>
            <a:pPr>
              <a:defRPr/>
            </a:pPr>
            <a:r>
              <a:rPr lang="ru-RU" b="1" kern="0" dirty="0" smtClean="0">
                <a:solidFill>
                  <a:schemeClr val="tx1"/>
                </a:solidFill>
              </a:rPr>
              <a:t>и отрубил Пугачёву сначала голову. Вместе с ним казнили </a:t>
            </a:r>
          </a:p>
          <a:p>
            <a:pPr>
              <a:defRPr/>
            </a:pPr>
            <a:r>
              <a:rPr lang="ru-RU" b="1" kern="0" dirty="0" smtClean="0">
                <a:solidFill>
                  <a:schemeClr val="tx1"/>
                </a:solidFill>
              </a:rPr>
              <a:t>пятерых его сподвижников.</a:t>
            </a:r>
            <a:endParaRPr lang="ru-RU" sz="2400" b="1" kern="0" dirty="0">
              <a:solidFill>
                <a:schemeClr val="tx1"/>
              </a:solidFill>
              <a:effectLst>
                <a:outerShdw blurRad="38100" dist="38100" dir="2700000" algn="tl">
                  <a:srgbClr val="000000"/>
                </a:outerShdw>
              </a:effectLst>
            </a:endParaRPr>
          </a:p>
        </p:txBody>
      </p:sp>
    </p:spTree>
    <p:extLst>
      <p:ext uri="{BB962C8B-B14F-4D97-AF65-F5344CB8AC3E}">
        <p14:creationId xmlns:p14="http://schemas.microsoft.com/office/powerpoint/2010/main" val="630644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AutoShape 2"/>
          <p:cNvSpPr>
            <a:spLocks noGrp="1" noChangeArrowheads="1"/>
          </p:cNvSpPr>
          <p:nvPr>
            <p:ph type="title"/>
          </p:nvPr>
        </p:nvSpPr>
        <p:spPr>
          <a:xfrm>
            <a:off x="746352" y="116632"/>
            <a:ext cx="10566400" cy="1143000"/>
          </a:xfrm>
        </p:spPr>
        <p:txBody>
          <a:bodyPr/>
          <a:lstStyle/>
          <a:p>
            <a:pPr algn="ctr"/>
            <a:r>
              <a:rPr lang="ru-RU" altLang="ru-RU" b="1" dirty="0">
                <a:latin typeface="Arial" panose="020B0604020202020204" pitchFamily="34" charset="0"/>
                <a:cs typeface="Arial" panose="020B0604020202020204" pitchFamily="34" charset="0"/>
              </a:rPr>
              <a:t>Последствия восстания:</a:t>
            </a:r>
          </a:p>
        </p:txBody>
      </p:sp>
      <p:sp>
        <p:nvSpPr>
          <p:cNvPr id="332803" name="Rectangle 3"/>
          <p:cNvSpPr>
            <a:spLocks noGrp="1" noChangeArrowheads="1"/>
          </p:cNvSpPr>
          <p:nvPr>
            <p:ph sz="quarter" idx="1"/>
          </p:nvPr>
        </p:nvSpPr>
        <p:spPr>
          <a:xfrm>
            <a:off x="76891" y="1473959"/>
            <a:ext cx="11905323" cy="4655306"/>
          </a:xfrm>
        </p:spPr>
        <p:txBody>
          <a:bodyPr>
            <a:normAutofit/>
          </a:bodyPr>
          <a:lstStyle/>
          <a:p>
            <a:pPr algn="just"/>
            <a:r>
              <a:rPr lang="ru-RU" altLang="ru-RU" sz="3600" dirty="0" smtClean="0"/>
              <a:t>проведены </a:t>
            </a:r>
            <a:r>
              <a:rPr lang="ru-RU" altLang="ru-RU" sz="3600" dirty="0"/>
              <a:t>реформы по укреплению системы местного управления;</a:t>
            </a:r>
          </a:p>
          <a:p>
            <a:pPr algn="just"/>
            <a:r>
              <a:rPr lang="ru-RU" altLang="ru-RU" sz="3600" dirty="0"/>
              <a:t>сплотило высшие сословия с властью;</a:t>
            </a:r>
          </a:p>
          <a:p>
            <a:pPr algn="just"/>
            <a:r>
              <a:rPr lang="ru-RU" altLang="ru-RU" sz="3600" dirty="0" smtClean="0"/>
              <a:t>отодвинуло попытки </a:t>
            </a:r>
            <a:r>
              <a:rPr lang="ru-RU" altLang="ru-RU" sz="3600" dirty="0"/>
              <a:t>облегчить участь крестьянства; </a:t>
            </a:r>
            <a:endParaRPr lang="ru-RU" altLang="ru-RU" sz="3600" dirty="0" smtClean="0"/>
          </a:p>
          <a:p>
            <a:pPr algn="just"/>
            <a:r>
              <a:rPr lang="ru-RU" altLang="ru-RU" sz="3600" dirty="0" smtClean="0"/>
              <a:t>принесло </a:t>
            </a:r>
            <a:r>
              <a:rPr lang="ru-RU" altLang="ru-RU" sz="3600" dirty="0"/>
              <a:t>России неисчислимый материальный урон</a:t>
            </a:r>
            <a:r>
              <a:rPr lang="ru-RU" altLang="ru-RU" sz="3600" dirty="0" smtClean="0"/>
              <a:t>;</a:t>
            </a:r>
          </a:p>
          <a:p>
            <a:pPr algn="just"/>
            <a:r>
              <a:rPr lang="ru-RU" altLang="ru-RU" sz="3600" dirty="0" smtClean="0"/>
              <a:t>увеличение </a:t>
            </a:r>
            <a:r>
              <a:rPr lang="ru-RU" altLang="ru-RU" sz="3600" dirty="0"/>
              <a:t>зарплат работным </a:t>
            </a:r>
            <a:r>
              <a:rPr lang="ru-RU" altLang="ru-RU" sz="3600" dirty="0" smtClean="0"/>
              <a:t>людям на некоторых заводах.</a:t>
            </a:r>
            <a:endParaRPr lang="ru-RU" altLang="ru-RU" sz="3600" dirty="0"/>
          </a:p>
          <a:p>
            <a:pPr algn="just"/>
            <a:endParaRPr lang="ru-RU" altLang="ru-RU" sz="2400" dirty="0"/>
          </a:p>
          <a:p>
            <a:pPr algn="just"/>
            <a:endParaRPr lang="ru-RU" altLang="ru-RU" sz="2400" dirty="0"/>
          </a:p>
        </p:txBody>
      </p:sp>
    </p:spTree>
    <p:extLst>
      <p:ext uri="{BB962C8B-B14F-4D97-AF65-F5344CB8AC3E}">
        <p14:creationId xmlns:p14="http://schemas.microsoft.com/office/powerpoint/2010/main" val="295500446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5" name="AutoShape 7"/>
          <p:cNvSpPr>
            <a:spLocks noGrp="1" noChangeArrowheads="1"/>
          </p:cNvSpPr>
          <p:nvPr>
            <p:ph type="title"/>
          </p:nvPr>
        </p:nvSpPr>
        <p:spPr>
          <a:xfrm>
            <a:off x="623392" y="90488"/>
            <a:ext cx="10972800" cy="1143000"/>
          </a:xfrm>
        </p:spPr>
        <p:txBody>
          <a:bodyPr/>
          <a:lstStyle/>
          <a:p>
            <a:pPr algn="ctr"/>
            <a:r>
              <a:rPr lang="ru-RU" altLang="ru-RU" sz="2400" b="1" i="1" dirty="0"/>
              <a:t>Екатерина </a:t>
            </a:r>
            <a:r>
              <a:rPr lang="en-US" altLang="ru-RU" sz="2400" b="1" i="1" dirty="0"/>
              <a:t>II </a:t>
            </a:r>
            <a:r>
              <a:rPr lang="ru-RU" altLang="ru-RU" sz="2400" b="1" i="1" dirty="0"/>
              <a:t>издала указы о переименовании мест, связанных с Пугачевским движением</a:t>
            </a:r>
          </a:p>
        </p:txBody>
      </p:sp>
      <p:sp>
        <p:nvSpPr>
          <p:cNvPr id="278536" name="Rectangle 8"/>
          <p:cNvSpPr>
            <a:spLocks noGrp="1" noChangeArrowheads="1"/>
          </p:cNvSpPr>
          <p:nvPr>
            <p:ph type="body" sz="half" idx="1"/>
          </p:nvPr>
        </p:nvSpPr>
        <p:spPr>
          <a:xfrm>
            <a:off x="239351" y="1535112"/>
            <a:ext cx="5830869" cy="2362201"/>
          </a:xfrm>
        </p:spPr>
        <p:txBody>
          <a:bodyPr>
            <a:normAutofit fontScale="77500" lnSpcReduction="20000"/>
          </a:bodyPr>
          <a:lstStyle/>
          <a:p>
            <a:pPr algn="just"/>
            <a:r>
              <a:rPr lang="ru-RU" altLang="ru-RU" sz="3500" dirty="0"/>
              <a:t>станица </a:t>
            </a:r>
            <a:r>
              <a:rPr lang="ru-RU" altLang="ru-RU" sz="3500" dirty="0" err="1"/>
              <a:t>Зимовейская</a:t>
            </a:r>
            <a:r>
              <a:rPr lang="ru-RU" altLang="ru-RU" sz="3500" dirty="0"/>
              <a:t>, где родился Пугачёв, переименована в Потёмкинскую; </a:t>
            </a:r>
          </a:p>
          <a:p>
            <a:pPr algn="just"/>
            <a:r>
              <a:rPr lang="ru-RU" altLang="ru-RU" sz="3500" dirty="0"/>
              <a:t>дом, где родился Пугачёв, велено сжечь; </a:t>
            </a:r>
          </a:p>
          <a:p>
            <a:endParaRPr lang="ru-RU" altLang="ru-RU" sz="2400" dirty="0"/>
          </a:p>
        </p:txBody>
      </p:sp>
      <p:sp>
        <p:nvSpPr>
          <p:cNvPr id="278537" name="Rectangle 9"/>
          <p:cNvSpPr>
            <a:spLocks noGrp="1" noChangeArrowheads="1"/>
          </p:cNvSpPr>
          <p:nvPr>
            <p:ph type="body" sz="half" idx="2"/>
          </p:nvPr>
        </p:nvSpPr>
        <p:spPr>
          <a:xfrm>
            <a:off x="239351" y="3893184"/>
            <a:ext cx="9408584" cy="1511300"/>
          </a:xfrm>
        </p:spPr>
        <p:txBody>
          <a:bodyPr>
            <a:normAutofit fontScale="92500" lnSpcReduction="10000"/>
          </a:bodyPr>
          <a:lstStyle/>
          <a:p>
            <a:pPr algn="just"/>
            <a:r>
              <a:rPr lang="ru-RU" altLang="ru-RU" sz="3200" dirty="0"/>
              <a:t>река Яик переименована в Урал; </a:t>
            </a:r>
          </a:p>
          <a:p>
            <a:pPr algn="just"/>
            <a:r>
              <a:rPr lang="ru-RU" altLang="ru-RU" sz="3200" dirty="0"/>
              <a:t>Яицкое войско — в Уральское казачье войско; </a:t>
            </a:r>
          </a:p>
          <a:p>
            <a:pPr algn="just"/>
            <a:r>
              <a:rPr lang="ru-RU" altLang="ru-RU" sz="3200" dirty="0"/>
              <a:t>Яицкий городок — в Уральск. </a:t>
            </a:r>
          </a:p>
          <a:p>
            <a:endParaRPr lang="ru-RU" altLang="ru-RU" sz="2400" dirty="0"/>
          </a:p>
        </p:txBody>
      </p:sp>
      <p:pic>
        <p:nvPicPr>
          <p:cNvPr id="278538" name="Picture 10" descr="Екатерина"/>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800177" y="1801504"/>
            <a:ext cx="3126178" cy="2142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150368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xmlns="" id="{37A691CD-2C39-427B-996D-A72E8DC2FA76}"/>
              </a:ext>
            </a:extLst>
          </p:cNvPr>
          <p:cNvSpPr/>
          <p:nvPr/>
        </p:nvSpPr>
        <p:spPr>
          <a:xfrm>
            <a:off x="464235" y="1477108"/>
            <a:ext cx="11310424" cy="3046988"/>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4800" b="0" i="0" u="none" strike="noStrike" kern="1200" cap="none" spc="0" normalizeH="0" baseline="0" noProof="0" dirty="0">
                <a:ln>
                  <a:noFill/>
                </a:ln>
                <a:solidFill>
                  <a:prstClr val="black"/>
                </a:solidFill>
                <a:effectLst/>
                <a:uLnTx/>
                <a:uFillTx/>
                <a:latin typeface="Calibri" panose="020F0502020204030204"/>
                <a:ea typeface="+mn-ea"/>
                <a:cs typeface="+mn-cs"/>
              </a:rPr>
              <a:t>Не приведи бог видеть русский бунт — бессмысленный и беспощадный.</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4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ru-RU" sz="4800" b="0" i="0" u="none" strike="noStrike" kern="1200" cap="none" spc="0" normalizeH="0" baseline="0" noProof="0" dirty="0" err="1">
                <a:ln>
                  <a:noFill/>
                </a:ln>
                <a:solidFill>
                  <a:prstClr val="black"/>
                </a:solidFill>
                <a:effectLst/>
                <a:uLnTx/>
                <a:uFillTx/>
                <a:latin typeface="Calibri" panose="020F0502020204030204"/>
                <a:ea typeface="+mn-ea"/>
                <a:cs typeface="+mn-cs"/>
              </a:rPr>
              <a:t>А.С.Пушкин</a:t>
            </a:r>
            <a:endParaRPr kumimoji="0" lang="ru-RU" sz="4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6733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16B75220-E0FA-49AC-BD4D-A0EA6902885E}"/>
              </a:ext>
            </a:extLst>
          </p:cNvPr>
          <p:cNvSpPr/>
          <p:nvPr/>
        </p:nvSpPr>
        <p:spPr>
          <a:xfrm>
            <a:off x="281353" y="661183"/>
            <a:ext cx="11437035" cy="5509200"/>
          </a:xfrm>
          <a:prstGeom prst="rect">
            <a:avLst/>
          </a:prstGeom>
        </p:spPr>
        <p:txBody>
          <a:bodyPr wrap="square">
            <a:spAutoFit/>
          </a:bodyPr>
          <a:lstStyle/>
          <a:p>
            <a:pPr fontAlgn="base"/>
            <a:r>
              <a:rPr lang="ru-RU" sz="3200" dirty="0"/>
              <a:t>Причины восстания:</a:t>
            </a:r>
          </a:p>
          <a:p>
            <a:pPr fontAlgn="base"/>
            <a:r>
              <a:rPr lang="ru-RU" sz="3200" dirty="0"/>
              <a:t> </a:t>
            </a:r>
          </a:p>
          <a:p>
            <a:pPr fontAlgn="base"/>
            <a:r>
              <a:rPr lang="ru-RU" sz="3200" dirty="0"/>
              <a:t>1.Усиление власти и произвола помещиков над крестьянами. </a:t>
            </a:r>
          </a:p>
          <a:p>
            <a:pPr fontAlgn="base"/>
            <a:endParaRPr lang="ru-RU" sz="3200" dirty="0"/>
          </a:p>
          <a:p>
            <a:pPr fontAlgn="base"/>
            <a:r>
              <a:rPr lang="ru-RU" sz="3200" dirty="0"/>
              <a:t>2.Ликвидация казачьего самоуправления на </a:t>
            </a:r>
            <a:r>
              <a:rPr lang="ru-RU" sz="3200" dirty="0" smtClean="0"/>
              <a:t>Дону</a:t>
            </a:r>
            <a:r>
              <a:rPr lang="ru-RU" sz="3200" dirty="0"/>
              <a:t>. </a:t>
            </a:r>
          </a:p>
          <a:p>
            <a:pPr fontAlgn="base"/>
            <a:endParaRPr lang="ru-RU" sz="3200" dirty="0"/>
          </a:p>
          <a:p>
            <a:pPr fontAlgn="base"/>
            <a:r>
              <a:rPr lang="ru-RU" sz="3200" dirty="0"/>
              <a:t>3.Ухудшение положения нерусских народов Поволжья и Приуралья. </a:t>
            </a:r>
          </a:p>
          <a:p>
            <a:pPr fontAlgn="base"/>
            <a:endParaRPr lang="ru-RU" sz="3200" dirty="0"/>
          </a:p>
          <a:p>
            <a:pPr fontAlgn="base"/>
            <a:r>
              <a:rPr lang="ru-RU" sz="3200" dirty="0"/>
              <a:t>4. Тяжелое положение работных людей на мануфактурах. </a:t>
            </a:r>
          </a:p>
        </p:txBody>
      </p:sp>
    </p:spTree>
    <p:extLst>
      <p:ext uri="{BB962C8B-B14F-4D97-AF65-F5344CB8AC3E}">
        <p14:creationId xmlns:p14="http://schemas.microsoft.com/office/powerpoint/2010/main" val="8875380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7" name="Picture 7"/>
          <p:cNvPicPr>
            <a:picLocks noChangeAspect="1" noChangeArrowheads="1"/>
          </p:cNvPicPr>
          <p:nvPr/>
        </p:nvPicPr>
        <p:blipFill>
          <a:blip r:embed="rId3" cstate="print"/>
          <a:srcRect/>
          <a:stretch>
            <a:fillRect/>
          </a:stretch>
        </p:blipFill>
        <p:spPr bwMode="auto">
          <a:xfrm>
            <a:off x="9526136" y="1575318"/>
            <a:ext cx="2415151" cy="3041425"/>
          </a:xfrm>
          <a:prstGeom prst="rect">
            <a:avLst/>
          </a:prstGeom>
          <a:ln>
            <a:noFill/>
          </a:ln>
          <a:effectLst>
            <a:outerShdw blurRad="292100" dist="139700" dir="2700000" algn="tl" rotWithShape="0">
              <a:srgbClr val="333333">
                <a:alpha val="65000"/>
              </a:srgbClr>
            </a:outerShdw>
          </a:effectLst>
        </p:spPr>
      </p:pic>
      <p:sp>
        <p:nvSpPr>
          <p:cNvPr id="3" name="TextBox 2"/>
          <p:cNvSpPr txBox="1"/>
          <p:nvPr/>
        </p:nvSpPr>
        <p:spPr>
          <a:xfrm>
            <a:off x="858468" y="544326"/>
            <a:ext cx="10753195" cy="584775"/>
          </a:xfrm>
          <a:prstGeom prst="rect">
            <a:avLst/>
          </a:prstGeom>
          <a:noFill/>
        </p:spPr>
        <p:txBody>
          <a:bodyPr wrap="square" rtlCol="0">
            <a:spAutoFit/>
          </a:bodyPr>
          <a:lstStyle/>
          <a:p>
            <a:pPr algn="ctr"/>
            <a:r>
              <a:rPr lang="ru-RU" sz="3200" b="1" dirty="0" smtClean="0">
                <a:solidFill>
                  <a:schemeClr val="accent2">
                    <a:lumMod val="75000"/>
                  </a:schemeClr>
                </a:solidFill>
                <a:effectLst>
                  <a:outerShdw blurRad="38100" dist="38100" dir="2700000" algn="tl">
                    <a:srgbClr val="000000">
                      <a:alpha val="43137"/>
                    </a:srgbClr>
                  </a:outerShdw>
                </a:effectLst>
              </a:rPr>
              <a:t>СОЦИАЛЬНЫЙ СОСТАВ ВОССТАВШИХ</a:t>
            </a:r>
            <a:endParaRPr lang="ru-RU" sz="3200" b="1" dirty="0">
              <a:solidFill>
                <a:schemeClr val="accent2">
                  <a:lumMod val="75000"/>
                </a:schemeClr>
              </a:solidFill>
              <a:effectLst>
                <a:outerShdw blurRad="38100" dist="38100" dir="2700000" algn="tl">
                  <a:srgbClr val="000000">
                    <a:alpha val="43137"/>
                  </a:srgbClr>
                </a:outerShdw>
              </a:effectLst>
            </a:endParaRPr>
          </a:p>
        </p:txBody>
      </p:sp>
      <p:pic>
        <p:nvPicPr>
          <p:cNvPr id="30722" name="Picture 2"/>
          <p:cNvPicPr>
            <a:picLocks noChangeAspect="1" noChangeArrowheads="1"/>
          </p:cNvPicPr>
          <p:nvPr/>
        </p:nvPicPr>
        <p:blipFill>
          <a:blip r:embed="rId4" cstate="print"/>
          <a:srcRect/>
          <a:stretch>
            <a:fillRect/>
          </a:stretch>
        </p:blipFill>
        <p:spPr bwMode="auto">
          <a:xfrm>
            <a:off x="530167" y="1575318"/>
            <a:ext cx="2597363" cy="2969418"/>
          </a:xfrm>
          <a:prstGeom prst="rect">
            <a:avLst/>
          </a:prstGeom>
          <a:ln>
            <a:noFill/>
          </a:ln>
          <a:effectLst>
            <a:outerShdw blurRad="292100" dist="139700" dir="2700000" algn="tl" rotWithShape="0">
              <a:srgbClr val="333333">
                <a:alpha val="65000"/>
              </a:srgbClr>
            </a:outerShdw>
          </a:effectLst>
        </p:spPr>
      </p:pic>
      <p:pic>
        <p:nvPicPr>
          <p:cNvPr id="30730" name="Picture 10"/>
          <p:cNvPicPr>
            <a:picLocks noChangeAspect="1" noChangeArrowheads="1"/>
          </p:cNvPicPr>
          <p:nvPr/>
        </p:nvPicPr>
        <p:blipFill>
          <a:blip r:embed="rId5" cstate="print"/>
          <a:srcRect/>
          <a:stretch>
            <a:fillRect/>
          </a:stretch>
        </p:blipFill>
        <p:spPr bwMode="auto">
          <a:xfrm>
            <a:off x="3311692" y="3220872"/>
            <a:ext cx="2345706" cy="3088072"/>
          </a:xfrm>
          <a:prstGeom prst="rect">
            <a:avLst/>
          </a:prstGeom>
          <a:ln>
            <a:noFill/>
          </a:ln>
          <a:effectLst>
            <a:outerShdw blurRad="292100" dist="139700" dir="2700000" algn="tl" rotWithShape="0">
              <a:srgbClr val="333333">
                <a:alpha val="65000"/>
              </a:srgbClr>
            </a:outerShdw>
          </a:effectLst>
        </p:spPr>
      </p:pic>
      <p:pic>
        <p:nvPicPr>
          <p:cNvPr id="30731" name="Picture 11"/>
          <p:cNvPicPr>
            <a:picLocks noChangeAspect="1" noChangeArrowheads="1"/>
          </p:cNvPicPr>
          <p:nvPr/>
        </p:nvPicPr>
        <p:blipFill>
          <a:blip r:embed="rId6" cstate="print"/>
          <a:srcRect/>
          <a:stretch>
            <a:fillRect/>
          </a:stretch>
        </p:blipFill>
        <p:spPr bwMode="auto">
          <a:xfrm>
            <a:off x="7219666" y="3429164"/>
            <a:ext cx="1948676" cy="2879779"/>
          </a:xfrm>
          <a:prstGeom prst="rect">
            <a:avLst/>
          </a:prstGeom>
          <a:ln>
            <a:noFill/>
          </a:ln>
          <a:effectLst>
            <a:outerShdw blurRad="292100" dist="139700" dir="2700000" algn="tl" rotWithShape="0">
              <a:srgbClr val="333333">
                <a:alpha val="65000"/>
              </a:srgbClr>
            </a:outerShdw>
          </a:effectLst>
        </p:spPr>
      </p:pic>
      <p:sp>
        <p:nvSpPr>
          <p:cNvPr id="17" name="Скругленный прямоугольник 16"/>
          <p:cNvSpPr/>
          <p:nvPr/>
        </p:nvSpPr>
        <p:spPr>
          <a:xfrm>
            <a:off x="9360363" y="4509120"/>
            <a:ext cx="2400267" cy="864096"/>
          </a:xfrm>
          <a:prstGeom prst="roundRect">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t>НАРОДЫ ПОВОЛЖЬЯ</a:t>
            </a:r>
          </a:p>
        </p:txBody>
      </p:sp>
      <p:sp>
        <p:nvSpPr>
          <p:cNvPr id="18" name="Скругленный прямоугольник 17"/>
          <p:cNvSpPr/>
          <p:nvPr/>
        </p:nvSpPr>
        <p:spPr>
          <a:xfrm>
            <a:off x="623392" y="4437112"/>
            <a:ext cx="2400267" cy="864096"/>
          </a:xfrm>
          <a:prstGeom prst="roundRect">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t>КАЗАКИ</a:t>
            </a:r>
          </a:p>
        </p:txBody>
      </p:sp>
      <p:sp>
        <p:nvSpPr>
          <p:cNvPr id="19" name="Скругленный прямоугольник 18"/>
          <p:cNvSpPr/>
          <p:nvPr/>
        </p:nvSpPr>
        <p:spPr>
          <a:xfrm>
            <a:off x="1295467" y="5733256"/>
            <a:ext cx="2688299" cy="864096"/>
          </a:xfrm>
          <a:prstGeom prst="roundRect">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t>КРЕСТЬЯНЕ</a:t>
            </a:r>
          </a:p>
        </p:txBody>
      </p:sp>
      <p:sp>
        <p:nvSpPr>
          <p:cNvPr id="20" name="Скругленный прямоугольник 19"/>
          <p:cNvSpPr/>
          <p:nvPr/>
        </p:nvSpPr>
        <p:spPr>
          <a:xfrm>
            <a:off x="8784299" y="5805264"/>
            <a:ext cx="2400267" cy="864096"/>
          </a:xfrm>
          <a:prstGeom prst="roundRect">
            <a:avLst/>
          </a:prstGeom>
          <a:solidFill>
            <a:schemeClr val="accent2">
              <a:lumMod val="75000"/>
            </a:scheme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b="1" dirty="0" smtClean="0"/>
              <a:t>РАБОТНЫЕ ЛЮДИ</a:t>
            </a:r>
          </a:p>
        </p:txBody>
      </p:sp>
    </p:spTree>
    <p:extLst>
      <p:ext uri="{BB962C8B-B14F-4D97-AF65-F5344CB8AC3E}">
        <p14:creationId xmlns:p14="http://schemas.microsoft.com/office/powerpoint/2010/main" val="1950393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Содержимое 1">
            <a:extLst>
              <a:ext uri="{FF2B5EF4-FFF2-40B4-BE49-F238E27FC236}">
                <a16:creationId xmlns:a16="http://schemas.microsoft.com/office/drawing/2014/main" xmlns="" id="{C5212011-3920-47FF-BA70-FB2B55101FFB}"/>
              </a:ext>
            </a:extLst>
          </p:cNvPr>
          <p:cNvSpPr>
            <a:spLocks noGrp="1"/>
          </p:cNvSpPr>
          <p:nvPr>
            <p:ph idx="1"/>
          </p:nvPr>
        </p:nvSpPr>
        <p:spPr>
          <a:xfrm>
            <a:off x="529390" y="3819529"/>
            <a:ext cx="11261559" cy="2781299"/>
          </a:xfrm>
        </p:spPr>
        <p:txBody>
          <a:bodyPr/>
          <a:lstStyle/>
          <a:p>
            <a:pPr marL="0" indent="719138"/>
            <a:endParaRPr lang="ru-RU" altLang="ru-RU" dirty="0">
              <a:solidFill>
                <a:schemeClr val="tx2"/>
              </a:solidFill>
            </a:endParaRPr>
          </a:p>
        </p:txBody>
      </p:sp>
      <p:pic>
        <p:nvPicPr>
          <p:cNvPr id="72707" name="Picture 2" descr="http://izdania.unatlib.ru/pucek/data/pict/7.jpg">
            <a:extLst>
              <a:ext uri="{FF2B5EF4-FFF2-40B4-BE49-F238E27FC236}">
                <a16:creationId xmlns:a16="http://schemas.microsoft.com/office/drawing/2014/main" xmlns="" id="{00E94DE2-F7AC-4FA6-A99B-C32EBA7FEF1D}"/>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55926" y="2836489"/>
            <a:ext cx="3628265" cy="283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Содержимое 1">
            <a:extLst>
              <a:ext uri="{FF2B5EF4-FFF2-40B4-BE49-F238E27FC236}">
                <a16:creationId xmlns:a16="http://schemas.microsoft.com/office/drawing/2014/main" xmlns="" id="{C3BEB03D-66CF-43A6-AE1C-537DC04FB073}"/>
              </a:ext>
            </a:extLst>
          </p:cNvPr>
          <p:cNvSpPr txBox="1">
            <a:spLocks/>
          </p:cNvSpPr>
          <p:nvPr/>
        </p:nvSpPr>
        <p:spPr>
          <a:xfrm>
            <a:off x="529390" y="882318"/>
            <a:ext cx="11295180" cy="3126123"/>
          </a:xfrm>
          <a:prstGeom prst="rect">
            <a:avLst/>
          </a:prstGeom>
        </p:spPr>
        <p:txBody>
          <a:bodyPr>
            <a:normAutofit/>
          </a:bodyPr>
          <a:lstStyle/>
          <a:p>
            <a:pPr indent="720000" algn="just">
              <a:spcBef>
                <a:spcPts val="600"/>
              </a:spcBef>
              <a:buClr>
                <a:srgbClr val="F3A447"/>
              </a:buClr>
              <a:buSzPct val="85000"/>
              <a:defRPr/>
            </a:pPr>
            <a:r>
              <a:rPr lang="ru-RU" sz="3600" dirty="0" smtClean="0">
                <a:solidFill>
                  <a:schemeClr val="bg2">
                    <a:lumMod val="10000"/>
                  </a:schemeClr>
                </a:solidFill>
                <a:latin typeface="Calibri" panose="020F0502020204030204" pitchFamily="34" charset="0"/>
                <a:cs typeface="Arial" panose="020B0604020202020204" pitchFamily="34" charset="0"/>
              </a:rPr>
              <a:t>Емельян  </a:t>
            </a:r>
            <a:r>
              <a:rPr lang="ru-RU" sz="3600" dirty="0">
                <a:solidFill>
                  <a:schemeClr val="bg2">
                    <a:lumMod val="10000"/>
                  </a:schemeClr>
                </a:solidFill>
                <a:latin typeface="Calibri" panose="020F0502020204030204" pitchFamily="34" charset="0"/>
                <a:cs typeface="Arial" panose="020B0604020202020204" pitchFamily="34" charset="0"/>
              </a:rPr>
              <a:t>Иванович Пугачев был Донским казаком, который участвовал в Семилетней (1756-1763), а затем и в Русско-Турецкой (1768-1774) воинах до1771 года.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F74A11E7-F770-4BEE-896E-63416D718FEC}"/>
              </a:ext>
            </a:extLst>
          </p:cNvPr>
          <p:cNvSpPr/>
          <p:nvPr/>
        </p:nvSpPr>
        <p:spPr>
          <a:xfrm>
            <a:off x="253219" y="147422"/>
            <a:ext cx="11549576" cy="7109639"/>
          </a:xfrm>
          <a:prstGeom prst="rect">
            <a:avLst/>
          </a:prstGeom>
        </p:spPr>
        <p:txBody>
          <a:bodyPr wrap="square">
            <a:spAutoFit/>
          </a:bodyPr>
          <a:lstStyle/>
          <a:p>
            <a:pPr lvl="0" algn="ctr" eaLnBrk="0" fontAlgn="base" hangingPunct="0">
              <a:spcBef>
                <a:spcPct val="0"/>
              </a:spcBef>
              <a:spcAft>
                <a:spcPct val="0"/>
              </a:spcAft>
              <a:defRPr/>
            </a:pPr>
            <a:r>
              <a:rPr lang="ru-RU" sz="2800" b="1" u="sng" dirty="0">
                <a:latin typeface="Arial" panose="020B0604020202020204" pitchFamily="34" charset="0"/>
                <a:cs typeface="Arial" panose="020B0604020202020204" pitchFamily="34" charset="0"/>
              </a:rPr>
              <a:t>«Прелестные грамоты» Е.И. Пугачёва.</a:t>
            </a:r>
          </a:p>
          <a:p>
            <a:pPr lvl="0" algn="just" eaLnBrk="0" fontAlgn="base" hangingPunct="0">
              <a:spcBef>
                <a:spcPct val="0"/>
              </a:spcBef>
              <a:spcAft>
                <a:spcPct val="0"/>
              </a:spcAft>
              <a:defRPr/>
            </a:pPr>
            <a:r>
              <a:rPr lang="ru-RU" sz="2400" b="1" dirty="0">
                <a:latin typeface="Arial" panose="020B0604020202020204" pitchFamily="34" charset="0"/>
                <a:cs typeface="Arial" panose="020B0604020202020204" pitchFamily="34" charset="0"/>
              </a:rPr>
              <a:t>Манифест Пугачева Е.И. </a:t>
            </a:r>
          </a:p>
          <a:p>
            <a:pPr lvl="0" algn="just" eaLnBrk="0" fontAlgn="base" hangingPunct="0">
              <a:spcBef>
                <a:spcPct val="0"/>
              </a:spcBef>
              <a:spcAft>
                <a:spcPct val="0"/>
              </a:spcAft>
              <a:defRPr/>
            </a:pPr>
            <a:r>
              <a:rPr lang="ru-RU" sz="2400" b="1" dirty="0">
                <a:latin typeface="Arial" panose="020B0604020202020204" pitchFamily="34" charset="0"/>
                <a:cs typeface="Arial" panose="020B0604020202020204" pitchFamily="34" charset="0"/>
              </a:rPr>
              <a:t> сентябрь 1773 г</a:t>
            </a:r>
            <a:r>
              <a:rPr lang="ru-RU" sz="2400" b="1" dirty="0" smtClean="0">
                <a:latin typeface="Arial" panose="020B0604020202020204" pitchFamily="34" charset="0"/>
                <a:cs typeface="Arial" panose="020B0604020202020204" pitchFamily="34" charset="0"/>
              </a:rPr>
              <a:t>.</a:t>
            </a:r>
            <a:endParaRPr lang="ru-RU" sz="2400" dirty="0">
              <a:latin typeface="Arial" panose="020B0604020202020204" pitchFamily="34" charset="0"/>
              <a:ea typeface="Times New Roman" panose="02020603050405020304" pitchFamily="18" charset="0"/>
              <a:cs typeface="Arial" panose="020B0604020202020204" pitchFamily="34" charset="0"/>
            </a:endParaRPr>
          </a:p>
          <a:p>
            <a:pPr algn="just"/>
            <a:r>
              <a:rPr lang="ru-RU" sz="2400" dirty="0">
                <a:latin typeface="Arial" panose="020B0604020202020204" pitchFamily="34" charset="0"/>
                <a:ea typeface="Times New Roman" panose="02020603050405020304" pitchFamily="18" charset="0"/>
                <a:cs typeface="Arial" panose="020B0604020202020204" pitchFamily="34" charset="0"/>
              </a:rPr>
              <a:t>	</a:t>
            </a:r>
            <a:r>
              <a:rPr lang="ru-RU" sz="2400" dirty="0">
                <a:latin typeface="Arial" panose="020B0604020202020204" pitchFamily="34" charset="0"/>
                <a:cs typeface="Arial" panose="020B0604020202020204" pitchFamily="34" charset="0"/>
              </a:rPr>
              <a:t>Во </a:t>
            </a:r>
            <a:r>
              <a:rPr lang="ru-RU" sz="2400" dirty="0" err="1">
                <a:latin typeface="Arial" panose="020B0604020202020204" pitchFamily="34" charset="0"/>
                <a:cs typeface="Arial" panose="020B0604020202020204" pitchFamily="34" charset="0"/>
              </a:rPr>
              <a:t>имянном</a:t>
            </a:r>
            <a:r>
              <a:rPr lang="ru-RU" sz="2400" dirty="0">
                <a:latin typeface="Arial" panose="020B0604020202020204" pitchFamily="34" charset="0"/>
                <a:cs typeface="Arial" panose="020B0604020202020204" pitchFamily="34" charset="0"/>
              </a:rPr>
              <a:t> моем указе изображено Яицкому войску: как вы, </a:t>
            </a:r>
            <a:r>
              <a:rPr lang="ru-RU" sz="2400" dirty="0" err="1">
                <a:latin typeface="Arial" panose="020B0604020202020204" pitchFamily="34" charset="0"/>
                <a:cs typeface="Arial" panose="020B0604020202020204" pitchFamily="34" charset="0"/>
              </a:rPr>
              <a:t>други</a:t>
            </a:r>
            <a:r>
              <a:rPr lang="ru-RU" sz="2400" dirty="0">
                <a:latin typeface="Arial" panose="020B0604020202020204" pitchFamily="34" charset="0"/>
                <a:cs typeface="Arial" panose="020B0604020202020204" pitchFamily="34" charset="0"/>
              </a:rPr>
              <a:t> мои, </a:t>
            </a:r>
            <a:r>
              <a:rPr lang="ru-RU" sz="2400" dirty="0" err="1">
                <a:latin typeface="Arial" panose="020B0604020202020204" pitchFamily="34" charset="0"/>
                <a:cs typeface="Arial" panose="020B0604020202020204" pitchFamily="34" charset="0"/>
              </a:rPr>
              <a:t>прежным</a:t>
            </a:r>
            <a:r>
              <a:rPr lang="ru-RU" sz="2400" dirty="0">
                <a:latin typeface="Arial" panose="020B0604020202020204" pitchFamily="34" charset="0"/>
                <a:cs typeface="Arial" panose="020B0604020202020204" pitchFamily="34" charset="0"/>
              </a:rPr>
              <a:t> царям служили до капли своей до крови, </a:t>
            </a:r>
            <a:r>
              <a:rPr lang="ru-RU" sz="2400" dirty="0" err="1">
                <a:latin typeface="Arial" panose="020B0604020202020204" pitchFamily="34" charset="0"/>
                <a:cs typeface="Arial" panose="020B0604020202020204" pitchFamily="34" charset="0"/>
              </a:rPr>
              <a:t>дяды</a:t>
            </a:r>
            <a:r>
              <a:rPr lang="ru-RU" sz="2400" dirty="0">
                <a:latin typeface="Arial" panose="020B0604020202020204" pitchFamily="34" charset="0"/>
                <a:cs typeface="Arial" panose="020B0604020202020204" pitchFamily="34" charset="0"/>
              </a:rPr>
              <a:t> и отцы </a:t>
            </a:r>
            <a:r>
              <a:rPr lang="ru-RU" sz="2400" dirty="0" err="1">
                <a:latin typeface="Arial" panose="020B0604020202020204" pitchFamily="34" charset="0"/>
                <a:cs typeface="Arial" panose="020B0604020202020204" pitchFamily="34" charset="0"/>
              </a:rPr>
              <a:t>вашы</a:t>
            </a:r>
            <a:r>
              <a:rPr lang="ru-RU" sz="2400" dirty="0">
                <a:latin typeface="Arial" panose="020B0604020202020204" pitchFamily="34" charset="0"/>
                <a:cs typeface="Arial" panose="020B0604020202020204" pitchFamily="34" charset="0"/>
              </a:rPr>
              <a:t>, так и вы </a:t>
            </a:r>
            <a:r>
              <a:rPr lang="ru-RU" sz="2400" dirty="0" err="1">
                <a:latin typeface="Arial" panose="020B0604020202020204" pitchFamily="34" charset="0"/>
                <a:cs typeface="Arial" panose="020B0604020202020204" pitchFamily="34" charset="0"/>
              </a:rPr>
              <a:t>послужити</a:t>
            </a:r>
            <a:r>
              <a:rPr lang="ru-RU" sz="2400" dirty="0">
                <a:latin typeface="Arial" panose="020B0604020202020204" pitchFamily="34" charset="0"/>
                <a:cs typeface="Arial" panose="020B0604020202020204" pitchFamily="34" charset="0"/>
              </a:rPr>
              <a:t> за свое отечество мне, великому государю </a:t>
            </a:r>
            <a:r>
              <a:rPr lang="ru-RU" sz="2400" dirty="0" err="1">
                <a:latin typeface="Arial" panose="020B0604020202020204" pitchFamily="34" charset="0"/>
                <a:cs typeface="Arial" panose="020B0604020202020204" pitchFamily="34" charset="0"/>
              </a:rPr>
              <a:t>амператору</a:t>
            </a:r>
            <a:r>
              <a:rPr lang="ru-RU" sz="2400" dirty="0">
                <a:latin typeface="Arial" panose="020B0604020202020204" pitchFamily="34" charset="0"/>
                <a:cs typeface="Arial" panose="020B0604020202020204" pitchFamily="34" charset="0"/>
              </a:rPr>
              <a:t> Петру </a:t>
            </a:r>
            <a:r>
              <a:rPr lang="ru-RU" sz="2400" dirty="0" err="1">
                <a:latin typeface="Arial" panose="020B0604020202020204" pitchFamily="34" charset="0"/>
                <a:cs typeface="Arial" panose="020B0604020202020204" pitchFamily="34" charset="0"/>
              </a:rPr>
              <a:t>Федаравичу</a:t>
            </a:r>
            <a:r>
              <a:rPr lang="ru-RU" sz="2400" dirty="0">
                <a:latin typeface="Arial" panose="020B0604020202020204" pitchFamily="34" charset="0"/>
                <a:cs typeface="Arial" panose="020B0604020202020204" pitchFamily="34" charset="0"/>
              </a:rPr>
              <a:t>. Когда вы </a:t>
            </a:r>
            <a:r>
              <a:rPr lang="ru-RU" sz="2400" dirty="0" err="1">
                <a:latin typeface="Arial" panose="020B0604020202020204" pitchFamily="34" charset="0"/>
                <a:cs typeface="Arial" panose="020B0604020202020204" pitchFamily="34" charset="0"/>
              </a:rPr>
              <a:t>устоити</a:t>
            </a:r>
            <a:r>
              <a:rPr lang="ru-RU" sz="2400" dirty="0">
                <a:latin typeface="Arial" panose="020B0604020202020204" pitchFamily="34" charset="0"/>
                <a:cs typeface="Arial" panose="020B0604020202020204" pitchFamily="34" charset="0"/>
              </a:rPr>
              <a:t> за свое отечество, и ни истечет ваша слава казачья от ныне и до веку и у детей ваших. </a:t>
            </a:r>
            <a:r>
              <a:rPr lang="ru-RU" sz="2400" dirty="0" err="1">
                <a:latin typeface="Arial" panose="020B0604020202020204" pitchFamily="34" charset="0"/>
                <a:cs typeface="Arial" panose="020B0604020202020204" pitchFamily="34" charset="0"/>
              </a:rPr>
              <a:t>Будити</a:t>
            </a:r>
            <a:r>
              <a:rPr lang="ru-RU" sz="2400" dirty="0">
                <a:latin typeface="Arial" panose="020B0604020202020204" pitchFamily="34" charset="0"/>
                <a:cs typeface="Arial" panose="020B0604020202020204" pitchFamily="34" charset="0"/>
              </a:rPr>
              <a:t> мною, великим государем, жалованы: казаки и калмыки и татары, башкиры. И которые мне, государю императорскому величеству Петру Фе[до]</a:t>
            </a:r>
            <a:r>
              <a:rPr lang="ru-RU" sz="2400" dirty="0" err="1">
                <a:latin typeface="Arial" panose="020B0604020202020204" pitchFamily="34" charset="0"/>
                <a:cs typeface="Arial" panose="020B0604020202020204" pitchFamily="34" charset="0"/>
              </a:rPr>
              <a:t>равичу</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винныя</a:t>
            </a:r>
            <a:r>
              <a:rPr lang="ru-RU" sz="2400" dirty="0">
                <a:latin typeface="Arial" panose="020B0604020202020204" pitchFamily="34" charset="0"/>
                <a:cs typeface="Arial" panose="020B0604020202020204" pitchFamily="34" charset="0"/>
              </a:rPr>
              <a:t> были, и я, государь Петр </a:t>
            </a:r>
            <a:r>
              <a:rPr lang="ru-RU" sz="2400" dirty="0" err="1">
                <a:latin typeface="Arial" panose="020B0604020202020204" pitchFamily="34" charset="0"/>
                <a:cs typeface="Arial" panose="020B0604020202020204" pitchFamily="34" charset="0"/>
              </a:rPr>
              <a:t>Федарович</a:t>
            </a:r>
            <a:r>
              <a:rPr lang="ru-RU" sz="2400" dirty="0">
                <a:latin typeface="Arial" panose="020B0604020202020204" pitchFamily="34" charset="0"/>
                <a:cs typeface="Arial" panose="020B0604020202020204" pitchFamily="34" charset="0"/>
              </a:rPr>
              <a:t>, во всех винах прощаю и </a:t>
            </a:r>
            <a:r>
              <a:rPr lang="ru-RU" sz="2400" dirty="0" err="1">
                <a:latin typeface="Arial" panose="020B0604020202020204" pitchFamily="34" charset="0"/>
                <a:cs typeface="Arial" panose="020B0604020202020204" pitchFamily="34" charset="0"/>
              </a:rPr>
              <a:t>жаловаю</a:t>
            </a:r>
            <a:r>
              <a:rPr lang="ru-RU" sz="2400" dirty="0">
                <a:latin typeface="Arial" panose="020B0604020202020204" pitchFamily="34" charset="0"/>
                <a:cs typeface="Arial" panose="020B0604020202020204" pitchFamily="34" charset="0"/>
              </a:rPr>
              <a:t> я вас: </a:t>
            </a:r>
            <a:r>
              <a:rPr lang="ru-RU" sz="2400" dirty="0" err="1">
                <a:latin typeface="Arial" panose="020B0604020202020204" pitchFamily="34" charset="0"/>
                <a:cs typeface="Arial" panose="020B0604020202020204" pitchFamily="34" charset="0"/>
              </a:rPr>
              <a:t>рякою</a:t>
            </a:r>
            <a:r>
              <a:rPr lang="ru-RU" sz="2400" dirty="0">
                <a:latin typeface="Arial" panose="020B0604020202020204" pitchFamily="34" charset="0"/>
                <a:cs typeface="Arial" panose="020B0604020202020204" pitchFamily="34" charset="0"/>
              </a:rPr>
              <a:t> с </a:t>
            </a:r>
            <a:r>
              <a:rPr lang="ru-RU" sz="2400" dirty="0" err="1">
                <a:latin typeface="Arial" panose="020B0604020202020204" pitchFamily="34" charset="0"/>
                <a:cs typeface="Arial" panose="020B0604020202020204" pitchFamily="34" charset="0"/>
              </a:rPr>
              <a:t>вершын</a:t>
            </a:r>
            <a:r>
              <a:rPr lang="ru-RU" sz="2400" dirty="0">
                <a:latin typeface="Arial" panose="020B0604020202020204" pitchFamily="34" charset="0"/>
                <a:cs typeface="Arial" panose="020B0604020202020204" pitchFamily="34" charset="0"/>
              </a:rPr>
              <a:t> и до </a:t>
            </a:r>
            <a:r>
              <a:rPr lang="ru-RU" sz="2400" dirty="0" err="1">
                <a:latin typeface="Arial" panose="020B0604020202020204" pitchFamily="34" charset="0"/>
                <a:cs typeface="Arial" panose="020B0604020202020204" pitchFamily="34" charset="0"/>
              </a:rPr>
              <a:t>усья</a:t>
            </a:r>
            <a:r>
              <a:rPr lang="ru-RU" sz="2400" dirty="0">
                <a:latin typeface="Arial" panose="020B0604020202020204" pitchFamily="34" charset="0"/>
                <a:cs typeface="Arial" panose="020B0604020202020204" pitchFamily="34" charset="0"/>
              </a:rPr>
              <a:t> и землею, и травами, и денежным жалованьям, и </a:t>
            </a:r>
            <a:r>
              <a:rPr lang="ru-RU" sz="2400" dirty="0" err="1">
                <a:latin typeface="Arial" panose="020B0604020202020204" pitchFamily="34" charset="0"/>
                <a:cs typeface="Arial" panose="020B0604020202020204" pitchFamily="34" charset="0"/>
              </a:rPr>
              <a:t>свиньцом</a:t>
            </a:r>
            <a:r>
              <a:rPr lang="ru-RU" sz="2400" dirty="0">
                <a:latin typeface="Arial" panose="020B0604020202020204" pitchFamily="34" charset="0"/>
                <a:cs typeface="Arial" panose="020B0604020202020204" pitchFamily="34" charset="0"/>
              </a:rPr>
              <a:t>, и </a:t>
            </a:r>
            <a:r>
              <a:rPr lang="ru-RU" sz="2400" dirty="0" err="1">
                <a:latin typeface="Arial" panose="020B0604020202020204" pitchFamily="34" charset="0"/>
                <a:cs typeface="Arial" panose="020B0604020202020204" pitchFamily="34" charset="0"/>
              </a:rPr>
              <a:t>порахам</a:t>
            </a:r>
            <a:r>
              <a:rPr lang="ru-RU" sz="2400" dirty="0">
                <a:latin typeface="Arial" panose="020B0604020202020204" pitchFamily="34" charset="0"/>
                <a:cs typeface="Arial" panose="020B0604020202020204" pitchFamily="34" charset="0"/>
              </a:rPr>
              <a:t>, и </a:t>
            </a:r>
            <a:r>
              <a:rPr lang="ru-RU" sz="2400" dirty="0" err="1">
                <a:latin typeface="Arial" panose="020B0604020202020204" pitchFamily="34" charset="0"/>
                <a:cs typeface="Arial" panose="020B0604020202020204" pitchFamily="34" charset="0"/>
              </a:rPr>
              <a:t>хлебныим</a:t>
            </a:r>
            <a:r>
              <a:rPr lang="ru-RU" sz="2400" dirty="0">
                <a:latin typeface="Arial" panose="020B0604020202020204" pitchFamily="34" charset="0"/>
                <a:cs typeface="Arial" panose="020B0604020202020204" pitchFamily="34" charset="0"/>
              </a:rPr>
              <a:t> </a:t>
            </a:r>
            <a:r>
              <a:rPr lang="ru-RU" sz="2400" dirty="0" err="1">
                <a:latin typeface="Arial" panose="020B0604020202020204" pitchFamily="34" charset="0"/>
                <a:cs typeface="Arial" panose="020B0604020202020204" pitchFamily="34" charset="0"/>
              </a:rPr>
              <a:t>правиянтам</a:t>
            </a:r>
            <a:r>
              <a:rPr lang="ru-RU" sz="2400" dirty="0">
                <a:latin typeface="Arial" panose="020B0604020202020204" pitchFamily="34" charset="0"/>
                <a:cs typeface="Arial" panose="020B0604020202020204" pitchFamily="34" charset="0"/>
              </a:rPr>
              <a:t>.</a:t>
            </a:r>
          </a:p>
          <a:p>
            <a:pPr algn="just"/>
            <a:r>
              <a:rPr lang="ru-RU" sz="2400" dirty="0">
                <a:latin typeface="Arial" panose="020B0604020202020204" pitchFamily="34" charset="0"/>
                <a:cs typeface="Arial" panose="020B0604020202020204" pitchFamily="34" charset="0"/>
              </a:rPr>
              <a:t>Я, великий государь </a:t>
            </a:r>
            <a:r>
              <a:rPr lang="ru-RU" sz="2400" dirty="0" err="1">
                <a:latin typeface="Arial" panose="020B0604020202020204" pitchFamily="34" charset="0"/>
                <a:cs typeface="Arial" panose="020B0604020202020204" pitchFamily="34" charset="0"/>
              </a:rPr>
              <a:t>амператор</a:t>
            </a:r>
            <a:r>
              <a:rPr lang="ru-RU" sz="2400" dirty="0">
                <a:latin typeface="Arial" panose="020B0604020202020204" pitchFamily="34" charset="0"/>
                <a:cs typeface="Arial" panose="020B0604020202020204" pitchFamily="34" charset="0"/>
              </a:rPr>
              <a:t>, жалую вас, Петр </a:t>
            </a:r>
            <a:r>
              <a:rPr lang="ru-RU" sz="2400" dirty="0" err="1">
                <a:latin typeface="Arial" panose="020B0604020202020204" pitchFamily="34" charset="0"/>
                <a:cs typeface="Arial" panose="020B0604020202020204" pitchFamily="34" charset="0"/>
              </a:rPr>
              <a:t>Федаравич</a:t>
            </a:r>
            <a:r>
              <a:rPr lang="ru-RU" sz="2400" dirty="0">
                <a:latin typeface="Arial" panose="020B0604020202020204" pitchFamily="34" charset="0"/>
                <a:cs typeface="Arial" panose="020B0604020202020204" pitchFamily="34" charset="0"/>
              </a:rPr>
              <a:t>.</a:t>
            </a:r>
          </a:p>
          <a:p>
            <a:pPr algn="just"/>
            <a:endParaRPr lang="ru-RU" sz="2400" dirty="0">
              <a:latin typeface="Arial" panose="020B0604020202020204" pitchFamily="34" charset="0"/>
              <a:cs typeface="Arial" panose="020B0604020202020204" pitchFamily="34" charset="0"/>
            </a:endParaRPr>
          </a:p>
          <a:p>
            <a:pPr lvl="0" eaLnBrk="0" fontAlgn="base" hangingPunct="0">
              <a:spcBef>
                <a:spcPct val="0"/>
              </a:spcBef>
              <a:spcAft>
                <a:spcPct val="0"/>
              </a:spcAft>
              <a:defRPr/>
            </a:pPr>
            <a:r>
              <a:rPr lang="ru-RU" sz="2400" b="1" dirty="0">
                <a:solidFill>
                  <a:srgbClr val="2E2224"/>
                </a:solidFill>
                <a:latin typeface="Arial" panose="020B0604020202020204" pitchFamily="34" charset="0"/>
                <a:cs typeface="Arial" panose="020B0604020202020204" pitchFamily="34" charset="0"/>
              </a:rPr>
              <a:t>Вопросы к документу:</a:t>
            </a:r>
          </a:p>
          <a:p>
            <a:pPr lvl="0" eaLnBrk="0" fontAlgn="base" hangingPunct="0">
              <a:spcBef>
                <a:spcPct val="0"/>
              </a:spcBef>
              <a:spcAft>
                <a:spcPct val="0"/>
              </a:spcAft>
              <a:defRPr/>
            </a:pPr>
            <a:r>
              <a:rPr lang="ru-RU" sz="2400" b="1" dirty="0">
                <a:solidFill>
                  <a:srgbClr val="2E2224"/>
                </a:solidFill>
                <a:latin typeface="Arial" panose="020B0604020202020204" pitchFamily="34" charset="0"/>
                <a:cs typeface="Arial" panose="020B0604020202020204" pitchFamily="34" charset="0"/>
              </a:rPr>
              <a:t>1. </a:t>
            </a:r>
            <a:r>
              <a:rPr lang="ru-RU" sz="2400" dirty="0">
                <a:latin typeface="Arial" panose="020B0604020202020204" pitchFamily="34" charset="0"/>
                <a:cs typeface="Arial" panose="020B0604020202020204" pitchFamily="34" charset="0"/>
              </a:rPr>
              <a:t>К кому обращается Пугачев?</a:t>
            </a:r>
          </a:p>
          <a:p>
            <a:pPr lvl="0" eaLnBrk="0" fontAlgn="base" hangingPunct="0">
              <a:spcBef>
                <a:spcPct val="0"/>
              </a:spcBef>
              <a:spcAft>
                <a:spcPct val="0"/>
              </a:spcAft>
              <a:defRPr/>
            </a:pPr>
            <a:r>
              <a:rPr lang="ru-RU" sz="2400" dirty="0">
                <a:latin typeface="Arial" panose="020B0604020202020204" pitchFamily="34" charset="0"/>
                <a:cs typeface="Arial" panose="020B0604020202020204" pitchFamily="34" charset="0"/>
              </a:rPr>
              <a:t>2. От чьего имени он обращается</a:t>
            </a:r>
            <a:r>
              <a:rPr lang="ru-RU" sz="2400" dirty="0" smtClean="0">
                <a:latin typeface="Arial" panose="020B0604020202020204" pitchFamily="34" charset="0"/>
                <a:cs typeface="Arial" panose="020B0604020202020204" pitchFamily="34" charset="0"/>
              </a:rPr>
              <a:t>?</a:t>
            </a:r>
            <a:endParaRPr lang="ru-RU" sz="2400" dirty="0">
              <a:latin typeface="Arial" panose="020B0604020202020204" pitchFamily="34" charset="0"/>
              <a:ea typeface="Times New Roman" panose="02020603050405020304" pitchFamily="18" charset="0"/>
              <a:cs typeface="Arial" panose="020B0604020202020204" pitchFamily="34" charset="0"/>
            </a:endParaRPr>
          </a:p>
          <a:p>
            <a:pPr algn="just"/>
            <a:endParaRPr lang="ru-RU" sz="2000" dirty="0">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097464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3F1772DA-E451-4502-A73A-2437D0F026BE}"/>
              </a:ext>
            </a:extLst>
          </p:cNvPr>
          <p:cNvSpPr/>
          <p:nvPr/>
        </p:nvSpPr>
        <p:spPr>
          <a:xfrm>
            <a:off x="337625" y="0"/>
            <a:ext cx="11605845" cy="7171194"/>
          </a:xfrm>
          <a:prstGeom prst="rect">
            <a:avLst/>
          </a:prstGeom>
        </p:spPr>
        <p:txBody>
          <a:bodyPr wrap="square">
            <a:spAutoFit/>
          </a:bodyPr>
          <a:lstStyle/>
          <a:p>
            <a:pPr algn="ctr" eaLnBrk="0" fontAlgn="base" hangingPunct="0">
              <a:spcBef>
                <a:spcPct val="0"/>
              </a:spcBef>
              <a:spcAft>
                <a:spcPct val="0"/>
              </a:spcAft>
              <a:defRPr/>
            </a:pPr>
            <a:r>
              <a:rPr lang="ru-RU" sz="2400" b="1" u="sng" dirty="0">
                <a:solidFill>
                  <a:srgbClr val="2E2224"/>
                </a:solidFill>
                <a:latin typeface="Arial" charset="0"/>
                <a:cs typeface="Arial" charset="0"/>
              </a:rPr>
              <a:t>«Прелестные грамоты» Е.И. Пугачёва.</a:t>
            </a:r>
          </a:p>
          <a:p>
            <a:pPr algn="just" eaLnBrk="0" fontAlgn="base" hangingPunct="0">
              <a:spcBef>
                <a:spcPct val="0"/>
              </a:spcBef>
              <a:spcAft>
                <a:spcPct val="0"/>
              </a:spcAft>
              <a:defRPr/>
            </a:pPr>
            <a:r>
              <a:rPr lang="ru-RU" sz="2000" b="1" dirty="0">
                <a:solidFill>
                  <a:srgbClr val="2E2224"/>
                </a:solidFill>
                <a:latin typeface="Arial" charset="0"/>
                <a:cs typeface="Arial" charset="0"/>
              </a:rPr>
              <a:t>Манифест Пугачева Е.И. </a:t>
            </a:r>
          </a:p>
          <a:p>
            <a:pPr algn="just" eaLnBrk="0" fontAlgn="base" hangingPunct="0">
              <a:spcBef>
                <a:spcPct val="0"/>
              </a:spcBef>
              <a:spcAft>
                <a:spcPct val="0"/>
              </a:spcAft>
              <a:defRPr/>
            </a:pPr>
            <a:r>
              <a:rPr lang="ru-RU" sz="1600" b="1" dirty="0">
                <a:solidFill>
                  <a:srgbClr val="2E2224"/>
                </a:solidFill>
                <a:latin typeface="Arial" charset="0"/>
                <a:cs typeface="Arial" charset="0"/>
              </a:rPr>
              <a:t>ВСЕМ ПОДДАННЫМ, декабрь 1773 г.</a:t>
            </a:r>
            <a:endParaRPr lang="ru-RU" b="1" dirty="0">
              <a:solidFill>
                <a:srgbClr val="2E2224"/>
              </a:solidFill>
              <a:latin typeface="Arial" charset="0"/>
              <a:cs typeface="Arial" charset="0"/>
            </a:endParaRPr>
          </a:p>
          <a:p>
            <a:pPr indent="457200" algn="just" eaLnBrk="0" fontAlgn="base" hangingPunct="0">
              <a:spcBef>
                <a:spcPct val="0"/>
              </a:spcBef>
              <a:spcAft>
                <a:spcPct val="0"/>
              </a:spcAft>
              <a:defRPr/>
            </a:pPr>
            <a:r>
              <a:rPr lang="ru-RU" sz="2400" dirty="0">
                <a:solidFill>
                  <a:schemeClr val="bg2">
                    <a:lumMod val="10000"/>
                  </a:schemeClr>
                </a:solidFill>
                <a:latin typeface="Arial" charset="0"/>
                <a:cs typeface="Arial" charset="0"/>
              </a:rPr>
              <a:t>Тех, кто сам видит мое благородное лицо и прекрасный образ или в мыслях и сознании возвеличит меня, близко узнав, искренней душой, языком, делом и горячим сердцем и честию верит мне, таких людей, конечно, я буду жаловать вашими землями, водами, рыбными ловлями, покосами, пашнями, лесом, порохом, деньгами, свинцом, хлебом, солью и прочим. </a:t>
            </a:r>
          </a:p>
          <a:p>
            <a:pPr indent="457200" algn="just" eaLnBrk="0" fontAlgn="base" hangingPunct="0">
              <a:spcBef>
                <a:spcPct val="0"/>
              </a:spcBef>
              <a:spcAft>
                <a:spcPct val="0"/>
              </a:spcAft>
              <a:defRPr/>
            </a:pPr>
            <a:r>
              <a:rPr lang="ru-RU" sz="2400" dirty="0">
                <a:solidFill>
                  <a:schemeClr val="bg2">
                    <a:lumMod val="10000"/>
                  </a:schemeClr>
                </a:solidFill>
                <a:latin typeface="Arial" charset="0"/>
                <a:cs typeface="Arial" charset="0"/>
              </a:rPr>
              <a:t>Кто не повинуется и противится: бояр, генерал, майор, капитан и иные - голову рубить, имение взять. Стойте против них, голову рубите, если есть имущество, привезите </a:t>
            </a:r>
            <a:r>
              <a:rPr lang="ru-RU" sz="2400" dirty="0" smtClean="0">
                <a:solidFill>
                  <a:schemeClr val="bg2">
                    <a:lumMod val="10000"/>
                  </a:schemeClr>
                </a:solidFill>
                <a:latin typeface="Arial" charset="0"/>
                <a:cs typeface="Arial" charset="0"/>
              </a:rPr>
              <a:t>царю. </a:t>
            </a:r>
            <a:r>
              <a:rPr lang="ru-RU" sz="2400" dirty="0">
                <a:solidFill>
                  <a:schemeClr val="bg2">
                    <a:lumMod val="10000"/>
                  </a:schemeClr>
                </a:solidFill>
                <a:latin typeface="Arial" charset="0"/>
                <a:cs typeface="Arial" charset="0"/>
              </a:rPr>
              <a:t>В одно время они вас объедали, лишали моих рабов воли и свободы, сейчас вы их рубите, но если не подчиняются. Кто повинуется, тот не противник — того не трогайте. Кто признает меня, кто нашел прямой путь ко мне, — пусть несет воинскую службу. Противников же казнить буду.    </a:t>
            </a:r>
            <a:r>
              <a:rPr lang="ru-RU" sz="2400" dirty="0" smtClean="0">
                <a:solidFill>
                  <a:schemeClr val="bg2">
                    <a:lumMod val="10000"/>
                  </a:schemeClr>
                </a:solidFill>
                <a:latin typeface="Arial" charset="0"/>
                <a:cs typeface="Arial" charset="0"/>
              </a:rPr>
              <a:t>  </a:t>
            </a:r>
            <a:endParaRPr lang="ru-RU" sz="2400" b="1" dirty="0">
              <a:solidFill>
                <a:schemeClr val="bg2">
                  <a:lumMod val="10000"/>
                </a:schemeClr>
              </a:solidFill>
              <a:latin typeface="Arial" panose="020B0604020202020204" pitchFamily="34" charset="0"/>
              <a:cs typeface="Arial" panose="020B0604020202020204" pitchFamily="34" charset="0"/>
            </a:endParaRPr>
          </a:p>
          <a:p>
            <a:pPr eaLnBrk="0" fontAlgn="base" hangingPunct="0">
              <a:spcBef>
                <a:spcPct val="0"/>
              </a:spcBef>
              <a:spcAft>
                <a:spcPct val="0"/>
              </a:spcAft>
              <a:defRPr/>
            </a:pPr>
            <a:r>
              <a:rPr lang="ru-RU" sz="2400" b="1" dirty="0">
                <a:solidFill>
                  <a:schemeClr val="bg2">
                    <a:lumMod val="10000"/>
                  </a:schemeClr>
                </a:solidFill>
                <a:latin typeface="Arial" panose="020B0604020202020204" pitchFamily="34" charset="0"/>
                <a:cs typeface="Arial" panose="020B0604020202020204" pitchFamily="34" charset="0"/>
              </a:rPr>
              <a:t>Вопросы к документу:</a:t>
            </a:r>
            <a:endParaRPr lang="ru-RU" sz="2400" dirty="0">
              <a:solidFill>
                <a:schemeClr val="bg2">
                  <a:lumMod val="10000"/>
                </a:schemeClr>
              </a:solidFill>
              <a:latin typeface="Arial" panose="020B0604020202020204" pitchFamily="34" charset="0"/>
              <a:cs typeface="Arial" panose="020B0604020202020204" pitchFamily="34" charset="0"/>
            </a:endParaRPr>
          </a:p>
          <a:p>
            <a:pPr eaLnBrk="0" fontAlgn="base" hangingPunct="0">
              <a:spcBef>
                <a:spcPct val="0"/>
              </a:spcBef>
              <a:spcAft>
                <a:spcPct val="0"/>
              </a:spcAft>
              <a:defRPr/>
            </a:pPr>
            <a:r>
              <a:rPr lang="ru-RU" sz="2400" dirty="0">
                <a:solidFill>
                  <a:schemeClr val="bg2">
                    <a:lumMod val="10000"/>
                  </a:schemeClr>
                </a:solidFill>
                <a:latin typeface="Arial" panose="020B0604020202020204" pitchFamily="34" charset="0"/>
                <a:cs typeface="Arial" panose="020B0604020202020204" pitchFamily="34" charset="0"/>
              </a:rPr>
              <a:t>1. Что обещал Пугачев своим сторонникам?</a:t>
            </a:r>
          </a:p>
          <a:p>
            <a:pPr eaLnBrk="0" fontAlgn="base" hangingPunct="0">
              <a:spcBef>
                <a:spcPct val="0"/>
              </a:spcBef>
              <a:spcAft>
                <a:spcPct val="0"/>
              </a:spcAft>
              <a:defRPr/>
            </a:pPr>
            <a:r>
              <a:rPr lang="ru-RU" sz="2400" dirty="0">
                <a:solidFill>
                  <a:schemeClr val="bg2">
                    <a:lumMod val="10000"/>
                  </a:schemeClr>
                </a:solidFill>
                <a:latin typeface="Arial" panose="020B0604020202020204" pitchFamily="34" charset="0"/>
                <a:cs typeface="Arial" panose="020B0604020202020204" pitchFamily="34" charset="0"/>
              </a:rPr>
              <a:t>2. Как предлагает расправиться с непокорными дворянами?</a:t>
            </a:r>
          </a:p>
          <a:p>
            <a:pPr algn="just" eaLnBrk="0" fontAlgn="base" hangingPunct="0">
              <a:spcBef>
                <a:spcPct val="0"/>
              </a:spcBef>
              <a:spcAft>
                <a:spcPct val="0"/>
              </a:spcAft>
              <a:defRPr/>
            </a:pPr>
            <a:endParaRPr lang="ru-RU" sz="2000" dirty="0">
              <a:solidFill>
                <a:srgbClr val="2E2224"/>
              </a:solidFill>
              <a:latin typeface="Arial" charset="0"/>
              <a:cs typeface="Arial" charset="0"/>
            </a:endParaRPr>
          </a:p>
          <a:p>
            <a:pPr algn="just" eaLnBrk="0" fontAlgn="base" hangingPunct="0">
              <a:spcBef>
                <a:spcPct val="0"/>
              </a:spcBef>
              <a:spcAft>
                <a:spcPct val="0"/>
              </a:spcAft>
              <a:defRPr/>
            </a:pPr>
            <a:endParaRPr lang="ru-RU" sz="2000" dirty="0">
              <a:solidFill>
                <a:srgbClr val="2E2224"/>
              </a:solidFill>
              <a:latin typeface="Arial" charset="0"/>
              <a:cs typeface="Arial"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9F206F1-0D54-4082-A21D-CB9EFE256E5F}"/>
              </a:ext>
            </a:extLst>
          </p:cNvPr>
          <p:cNvSpPr>
            <a:spLocks noGrp="1"/>
          </p:cNvSpPr>
          <p:nvPr>
            <p:ph type="title" idx="4294967295"/>
          </p:nvPr>
        </p:nvSpPr>
        <p:spPr>
          <a:xfrm>
            <a:off x="614149" y="317597"/>
            <a:ext cx="10361613" cy="1139825"/>
          </a:xfrm>
        </p:spPr>
        <p:txBody>
          <a:bodyPr>
            <a:normAutofit/>
          </a:bodyPr>
          <a:lstStyle/>
          <a:p>
            <a:pPr algn="ctr"/>
            <a:r>
              <a:rPr lang="ru-RU" sz="4000" dirty="0">
                <a:latin typeface="+mn-lt"/>
              </a:rPr>
              <a:t>Этапы крестьянской войны</a:t>
            </a:r>
          </a:p>
        </p:txBody>
      </p:sp>
      <p:graphicFrame>
        <p:nvGraphicFramePr>
          <p:cNvPr id="5" name="Таблица 5">
            <a:extLst>
              <a:ext uri="{FF2B5EF4-FFF2-40B4-BE49-F238E27FC236}">
                <a16:creationId xmlns:a16="http://schemas.microsoft.com/office/drawing/2014/main" xmlns="" id="{8292DD45-B6BE-4095-AAB5-F068854D74AF}"/>
              </a:ext>
            </a:extLst>
          </p:cNvPr>
          <p:cNvGraphicFramePr>
            <a:graphicFrameLocks noGrp="1"/>
          </p:cNvGraphicFramePr>
          <p:nvPr>
            <p:ph sz="half" idx="4294967295"/>
            <p:extLst>
              <p:ext uri="{D42A27DB-BD31-4B8C-83A1-F6EECF244321}">
                <p14:modId xmlns:p14="http://schemas.microsoft.com/office/powerpoint/2010/main" val="2616286851"/>
              </p:ext>
            </p:extLst>
          </p:nvPr>
        </p:nvGraphicFramePr>
        <p:xfrm>
          <a:off x="0" y="1371599"/>
          <a:ext cx="11696131" cy="4879075"/>
        </p:xfrm>
        <a:graphic>
          <a:graphicData uri="http://schemas.openxmlformats.org/drawingml/2006/table">
            <a:tbl>
              <a:tblPr firstRow="1" bandRow="1">
                <a:tableStyleId>{93296810-A885-4BE3-A3E7-6D5BEEA58F35}</a:tableStyleId>
              </a:tblPr>
              <a:tblGrid>
                <a:gridCol w="1361378">
                  <a:extLst>
                    <a:ext uri="{9D8B030D-6E8A-4147-A177-3AD203B41FA5}">
                      <a16:colId xmlns:a16="http://schemas.microsoft.com/office/drawing/2014/main" xmlns="" val="374658896"/>
                    </a:ext>
                  </a:extLst>
                </a:gridCol>
                <a:gridCol w="2708116">
                  <a:extLst>
                    <a:ext uri="{9D8B030D-6E8A-4147-A177-3AD203B41FA5}">
                      <a16:colId xmlns:a16="http://schemas.microsoft.com/office/drawing/2014/main" xmlns="" val="916612618"/>
                    </a:ext>
                  </a:extLst>
                </a:gridCol>
                <a:gridCol w="7626637">
                  <a:extLst>
                    <a:ext uri="{9D8B030D-6E8A-4147-A177-3AD203B41FA5}">
                      <a16:colId xmlns:a16="http://schemas.microsoft.com/office/drawing/2014/main" xmlns="" val="2502891089"/>
                    </a:ext>
                  </a:extLst>
                </a:gridCol>
              </a:tblGrid>
              <a:tr h="844455">
                <a:tc>
                  <a:txBody>
                    <a:bodyPr/>
                    <a:lstStyle/>
                    <a:p>
                      <a:r>
                        <a:rPr lang="ru-RU" sz="2400" dirty="0"/>
                        <a:t>Этапы</a:t>
                      </a:r>
                    </a:p>
                  </a:txBody>
                  <a:tcPr/>
                </a:tc>
                <a:tc>
                  <a:txBody>
                    <a:bodyPr/>
                    <a:lstStyle/>
                    <a:p>
                      <a:r>
                        <a:rPr lang="ru-RU" sz="2400" dirty="0"/>
                        <a:t>Временные рамки</a:t>
                      </a:r>
                    </a:p>
                  </a:txBody>
                  <a:tcPr/>
                </a:tc>
                <a:tc>
                  <a:txBody>
                    <a:bodyPr/>
                    <a:lstStyle/>
                    <a:p>
                      <a:r>
                        <a:rPr lang="ru-RU" sz="2400" dirty="0"/>
                        <a:t>Основные</a:t>
                      </a:r>
                    </a:p>
                  </a:txBody>
                  <a:tcPr/>
                </a:tc>
                <a:extLst>
                  <a:ext uri="{0D108BD9-81ED-4DB2-BD59-A6C34878D82A}">
                    <a16:rowId xmlns:a16="http://schemas.microsoft.com/office/drawing/2014/main" xmlns="" val="2102087157"/>
                  </a:ext>
                </a:extLst>
              </a:tr>
              <a:tr h="1595082">
                <a:tc>
                  <a:txBody>
                    <a:bodyPr/>
                    <a:lstStyle/>
                    <a:p>
                      <a:endParaRPr lang="ru-RU" sz="2400" dirty="0"/>
                    </a:p>
                    <a:p>
                      <a:r>
                        <a:rPr lang="ru-RU" sz="2400" dirty="0"/>
                        <a:t>  </a:t>
                      </a:r>
                      <a:r>
                        <a:rPr lang="en-US" sz="2400" dirty="0"/>
                        <a:t>I</a:t>
                      </a:r>
                      <a:endParaRPr lang="ru-RU" sz="2400" dirty="0"/>
                    </a:p>
                  </a:txBody>
                  <a:tcPr/>
                </a:tc>
                <a:tc>
                  <a:txBody>
                    <a:bodyPr/>
                    <a:lstStyle/>
                    <a:p>
                      <a:r>
                        <a:rPr lang="ru-RU" sz="2400" dirty="0">
                          <a:effectLst/>
                        </a:rPr>
                        <a:t>Сентябрь 1773 г. - март 1774 г. </a:t>
                      </a:r>
                      <a:endParaRPr lang="ru-RU" sz="2400" dirty="0"/>
                    </a:p>
                  </a:txBody>
                  <a:tcPr/>
                </a:tc>
                <a:tc>
                  <a:txBody>
                    <a:bodyPr/>
                    <a:lstStyle/>
                    <a:p>
                      <a:r>
                        <a:rPr lang="ru-RU" sz="2400" dirty="0">
                          <a:effectLst/>
                        </a:rPr>
                        <a:t>Неудачная 6-месячная осада Оренбурга Пугачевым и поражение от правительственных войск </a:t>
                      </a:r>
                      <a:r>
                        <a:rPr lang="ru-RU" sz="2400" dirty="0" smtClean="0">
                          <a:effectLst/>
                        </a:rPr>
                        <a:t>22 марта 1774 г. (возглавлял </a:t>
                      </a:r>
                      <a:r>
                        <a:rPr lang="ru-RU" sz="2400" dirty="0">
                          <a:effectLst/>
                        </a:rPr>
                        <a:t>генерал </a:t>
                      </a:r>
                      <a:r>
                        <a:rPr lang="ru-RU" sz="2400" dirty="0" err="1">
                          <a:effectLst/>
                        </a:rPr>
                        <a:t>А.И.Бибиков</a:t>
                      </a:r>
                      <a:r>
                        <a:rPr lang="ru-RU" sz="2400" dirty="0">
                          <a:effectLst/>
                        </a:rPr>
                        <a:t>) под Татищевой крепостью</a:t>
                      </a:r>
                      <a:endParaRPr lang="ru-RU" sz="2400" dirty="0"/>
                    </a:p>
                  </a:txBody>
                  <a:tcPr/>
                </a:tc>
                <a:extLst>
                  <a:ext uri="{0D108BD9-81ED-4DB2-BD59-A6C34878D82A}">
                    <a16:rowId xmlns:a16="http://schemas.microsoft.com/office/drawing/2014/main" xmlns="" val="1811594352"/>
                  </a:ext>
                </a:extLst>
              </a:tr>
              <a:tr h="1219769">
                <a:tc>
                  <a:txBody>
                    <a:bodyPr/>
                    <a:lstStyle/>
                    <a:p>
                      <a:endParaRPr lang="en-US" sz="2400" dirty="0"/>
                    </a:p>
                    <a:p>
                      <a:r>
                        <a:rPr lang="en-US" sz="2400" dirty="0"/>
                        <a:t>  II</a:t>
                      </a:r>
                    </a:p>
                    <a:p>
                      <a:endParaRPr lang="ru-RU" sz="2400" dirty="0"/>
                    </a:p>
                  </a:txBody>
                  <a:tcPr/>
                </a:tc>
                <a:tc>
                  <a:txBody>
                    <a:bodyPr/>
                    <a:lstStyle/>
                    <a:p>
                      <a:endParaRPr lang="ru-RU" sz="2400" dirty="0"/>
                    </a:p>
                  </a:txBody>
                  <a:tcPr/>
                </a:tc>
                <a:tc>
                  <a:txBody>
                    <a:bodyPr/>
                    <a:lstStyle/>
                    <a:p>
                      <a:endParaRPr lang="ru-RU" sz="2400" dirty="0"/>
                    </a:p>
                  </a:txBody>
                  <a:tcPr/>
                </a:tc>
                <a:extLst>
                  <a:ext uri="{0D108BD9-81ED-4DB2-BD59-A6C34878D82A}">
                    <a16:rowId xmlns:a16="http://schemas.microsoft.com/office/drawing/2014/main" xmlns="" val="4270340962"/>
                  </a:ext>
                </a:extLst>
              </a:tr>
              <a:tr h="1219769">
                <a:tc>
                  <a:txBody>
                    <a:bodyPr/>
                    <a:lstStyle/>
                    <a:p>
                      <a:endParaRPr lang="en-US" sz="2400" dirty="0"/>
                    </a:p>
                    <a:p>
                      <a:endParaRPr lang="en-US" sz="2400" dirty="0"/>
                    </a:p>
                    <a:p>
                      <a:r>
                        <a:rPr lang="en-US" sz="2400" dirty="0"/>
                        <a:t> III</a:t>
                      </a:r>
                      <a:endParaRPr lang="ru-RU" sz="2400" dirty="0"/>
                    </a:p>
                  </a:txBody>
                  <a:tcPr/>
                </a:tc>
                <a:tc>
                  <a:txBody>
                    <a:bodyPr/>
                    <a:lstStyle/>
                    <a:p>
                      <a:endParaRPr lang="ru-RU" sz="2400" dirty="0"/>
                    </a:p>
                  </a:txBody>
                  <a:tcPr/>
                </a:tc>
                <a:tc>
                  <a:txBody>
                    <a:bodyPr/>
                    <a:lstStyle/>
                    <a:p>
                      <a:endParaRPr lang="ru-RU" sz="2400" dirty="0"/>
                    </a:p>
                  </a:txBody>
                  <a:tcPr/>
                </a:tc>
                <a:extLst>
                  <a:ext uri="{0D108BD9-81ED-4DB2-BD59-A6C34878D82A}">
                    <a16:rowId xmlns:a16="http://schemas.microsoft.com/office/drawing/2014/main" xmlns="" val="1030452275"/>
                  </a:ext>
                </a:extLst>
              </a:tr>
            </a:tbl>
          </a:graphicData>
        </a:graphic>
      </p:graphicFrame>
      <p:sp>
        <p:nvSpPr>
          <p:cNvPr id="7" name="AutoShape 13">
            <a:extLst>
              <a:ext uri="{FF2B5EF4-FFF2-40B4-BE49-F238E27FC236}">
                <a16:creationId xmlns:a16="http://schemas.microsoft.com/office/drawing/2014/main" xmlns="" id="{502492D2-9565-4EA5-9087-290628017CD9}"/>
              </a:ext>
            </a:extLst>
          </p:cNvPr>
          <p:cNvSpPr>
            <a:spLocks noChangeArrowheads="1"/>
          </p:cNvSpPr>
          <p:nvPr/>
        </p:nvSpPr>
        <p:spPr bwMode="auto">
          <a:xfrm>
            <a:off x="2871538" y="3783161"/>
            <a:ext cx="7586620" cy="1835835"/>
          </a:xfrm>
          <a:prstGeom prst="flowChartAlternateProcess">
            <a:avLst/>
          </a:prstGeom>
          <a:solidFill>
            <a:srgbClr val="92D050"/>
          </a:solidFill>
          <a:ln w="9525">
            <a:solidFill>
              <a:srgbClr val="2E2224"/>
            </a:solidFill>
            <a:miter lim="800000"/>
            <a:headEnd/>
            <a:tailEnd/>
          </a:ln>
          <a:effectLst/>
        </p:spPr>
        <p:txBody>
          <a:bodyPr wrap="none" anchor="ctr"/>
          <a:lstStyle>
            <a:lvl1pPr>
              <a:spcBef>
                <a:spcPts val="600"/>
              </a:spcBef>
              <a:buClr>
                <a:schemeClr val="accent1"/>
              </a:buClr>
              <a:buFont typeface="Arial" panose="020B0604020202020204" pitchFamily="34" charset="0"/>
              <a:buChar char="•"/>
              <a:defRPr sz="2200">
                <a:solidFill>
                  <a:schemeClr val="tx2"/>
                </a:solidFill>
                <a:latin typeface="Candara" panose="020E0502030303020204" pitchFamily="34" charset="0"/>
                <a:cs typeface="Tahoma" panose="020B0604030504040204" pitchFamily="34" charset="0"/>
              </a:defRPr>
            </a:lvl1pPr>
            <a:lvl2pPr marL="742950" indent="-285750">
              <a:spcBef>
                <a:spcPts val="600"/>
              </a:spcBef>
              <a:buClr>
                <a:schemeClr val="accent1"/>
              </a:buClr>
              <a:buFont typeface="Arial" panose="020B0604020202020204" pitchFamily="34" charset="0"/>
              <a:buChar char="•"/>
              <a:defRPr sz="2000">
                <a:solidFill>
                  <a:schemeClr val="tx2"/>
                </a:solidFill>
                <a:latin typeface="Candara" panose="020E0502030303020204" pitchFamily="34" charset="0"/>
                <a:cs typeface="Tahoma" panose="020B0604030504040204" pitchFamily="34" charset="0"/>
              </a:defRPr>
            </a:lvl2pPr>
            <a:lvl3pPr marL="1143000" indent="-228600">
              <a:spcBef>
                <a:spcPts val="600"/>
              </a:spcBef>
              <a:buClr>
                <a:schemeClr val="accent1"/>
              </a:buClr>
              <a:buFont typeface="Arial" panose="020B0604020202020204" pitchFamily="34" charset="0"/>
              <a:buChar char="•"/>
              <a:defRPr>
                <a:solidFill>
                  <a:schemeClr val="tx2"/>
                </a:solidFill>
                <a:latin typeface="Candara" panose="020E0502030303020204" pitchFamily="34" charset="0"/>
                <a:cs typeface="Tahoma" panose="020B0604030504040204" pitchFamily="34" charset="0"/>
              </a:defRPr>
            </a:lvl3pPr>
            <a:lvl4pPr marL="1600200" indent="-228600">
              <a:spcBef>
                <a:spcPts val="600"/>
              </a:spcBef>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4pPr>
            <a:lvl5pPr marL="2057400" indent="-228600">
              <a:spcBef>
                <a:spcPts val="600"/>
              </a:spcBef>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5pPr>
            <a:lvl6pPr marL="25146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6pPr>
            <a:lvl7pPr marL="29718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7pPr>
            <a:lvl8pPr marL="34290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8pPr>
            <a:lvl9pPr marL="3886200" indent="-228600" eaLnBrk="0" fontAlgn="base" hangingPunct="0">
              <a:spcBef>
                <a:spcPts val="600"/>
              </a:spcBef>
              <a:spcAft>
                <a:spcPct val="0"/>
              </a:spcAft>
              <a:buClr>
                <a:schemeClr val="accent1"/>
              </a:buClr>
              <a:buFont typeface="Arial" panose="020B0604020202020204" pitchFamily="34" charset="0"/>
              <a:buChar char="•"/>
              <a:defRPr sz="1600">
                <a:solidFill>
                  <a:schemeClr val="tx2"/>
                </a:solidFill>
                <a:latin typeface="Candara" panose="020E0502030303020204" pitchFamily="34" charset="0"/>
                <a:cs typeface="Tahoma" panose="020B0604030504040204" pitchFamily="34" charset="0"/>
              </a:defRPr>
            </a:lvl9pPr>
          </a:lstStyle>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ru-RU" sz="3200" b="1" kern="0" dirty="0" err="1">
                <a:solidFill>
                  <a:srgbClr val="CBD8DD">
                    <a:lumMod val="10000"/>
                  </a:srgbClr>
                </a:solidFill>
                <a:latin typeface="Arial" panose="020B0604020202020204" pitchFamily="34" charset="0"/>
                <a:cs typeface="Arial" panose="020B0604020202020204" pitchFamily="34" charset="0"/>
              </a:rPr>
              <a:t>А.И.Бибиков</a:t>
            </a:r>
            <a:r>
              <a:rPr lang="ru-RU" altLang="ru-RU" sz="3200" b="1" kern="0" dirty="0">
                <a:solidFill>
                  <a:srgbClr val="CBD8DD">
                    <a:lumMod val="10000"/>
                  </a:srgbClr>
                </a:solidFill>
                <a:latin typeface="Arial" panose="020B0604020202020204" pitchFamily="34" charset="0"/>
                <a:cs typeface="Arial" panose="020B0604020202020204" pitchFamily="34" charset="0"/>
              </a:rPr>
              <a:t> писал царице:</a:t>
            </a:r>
          </a:p>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ru-RU" sz="3200" b="1" kern="0" dirty="0">
                <a:solidFill>
                  <a:srgbClr val="CBD8DD">
                    <a:lumMod val="10000"/>
                  </a:srgbClr>
                </a:solidFill>
                <a:latin typeface="Arial" panose="020B0604020202020204" pitchFamily="34" charset="0"/>
                <a:cs typeface="Arial" panose="020B0604020202020204" pitchFamily="34" charset="0"/>
              </a:rPr>
              <a:t> «Не Пугачев важен, важно </a:t>
            </a:r>
          </a:p>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ru-RU" sz="3200" b="1" kern="0" dirty="0">
                <a:solidFill>
                  <a:srgbClr val="CBD8DD">
                    <a:lumMod val="10000"/>
                  </a:srgbClr>
                </a:solidFill>
                <a:latin typeface="Arial" panose="020B0604020202020204" pitchFamily="34" charset="0"/>
                <a:cs typeface="Arial" panose="020B0604020202020204" pitchFamily="34" charset="0"/>
              </a:rPr>
              <a:t>всеобщее негодование»</a:t>
            </a:r>
            <a:endParaRPr kumimoji="0" lang="ru-RU" altLang="ru-RU" sz="3200" b="1" i="0" u="none" strike="noStrike" kern="0" cap="none" spc="0" normalizeH="0" baseline="0" noProof="0" dirty="0">
              <a:ln>
                <a:noFill/>
              </a:ln>
              <a:solidFill>
                <a:srgbClr val="CBD8DD">
                  <a:lumMod val="10000"/>
                </a:srgbClr>
              </a:solidFill>
              <a:effectLst/>
              <a:uLnTx/>
              <a:uFillTx/>
              <a:latin typeface="Arial" panose="020B0604020202020204" pitchFamily="34" charset="0"/>
              <a:cs typeface="Arial" panose="020B0604020202020204" pitchFamily="34" charset="0"/>
            </a:endParaRPr>
          </a:p>
          <a:p>
            <a:pPr marL="0" marR="0" lvl="0" indent="0" algn="ctr"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ru-RU" altLang="ru-RU" sz="2400" b="1" i="0" u="none" strike="noStrike" kern="0" cap="none" spc="0" normalizeH="0" baseline="0" noProof="0" dirty="0">
              <a:ln>
                <a:noFill/>
              </a:ln>
              <a:solidFill>
                <a:srgbClr val="CBD8DD">
                  <a:lumMod val="10000"/>
                </a:srgbClr>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29541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900igr.net/datai/istorija/Pugachjov-Emeljan/0007-006-Krestjanskaja-vojna-1773-1775.jpg"/>
          <p:cNvPicPr>
            <a:picLocks noChangeAspect="1" noChangeArrowheads="1"/>
          </p:cNvPicPr>
          <p:nvPr/>
        </p:nvPicPr>
        <p:blipFill>
          <a:blip r:embed="rId3" cstate="print"/>
          <a:srcRect/>
          <a:stretch>
            <a:fillRect/>
          </a:stretch>
        </p:blipFill>
        <p:spPr bwMode="auto">
          <a:xfrm>
            <a:off x="462000" y="519750"/>
            <a:ext cx="11268000" cy="6338250"/>
          </a:xfrm>
          <a:prstGeom prst="rect">
            <a:avLst/>
          </a:prstGeom>
          <a:ln>
            <a:noFill/>
          </a:ln>
          <a:effectLst>
            <a:outerShdw blurRad="292100" dist="139700" dir="2700000" algn="tl" rotWithShape="0">
              <a:srgbClr val="333333">
                <a:alpha val="65000"/>
              </a:srgbClr>
            </a:outerShdw>
          </a:effectLst>
        </p:spPr>
      </p:pic>
      <p:sp>
        <p:nvSpPr>
          <p:cNvPr id="7" name="4-конечная звезда 6"/>
          <p:cNvSpPr/>
          <p:nvPr/>
        </p:nvSpPr>
        <p:spPr>
          <a:xfrm>
            <a:off x="7619475" y="3573016"/>
            <a:ext cx="960107" cy="792088"/>
          </a:xfrm>
          <a:prstGeom prst="star4">
            <a:avLst/>
          </a:prstGeom>
          <a:solidFill>
            <a:schemeClr val="accent2">
              <a:lumMod val="75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8" name="Прямоугольник 7"/>
          <p:cNvSpPr/>
          <p:nvPr/>
        </p:nvSpPr>
        <p:spPr>
          <a:xfrm>
            <a:off x="0" y="116633"/>
            <a:ext cx="12192000" cy="646331"/>
          </a:xfrm>
          <a:prstGeom prst="rect">
            <a:avLst/>
          </a:prstGeom>
        </p:spPr>
        <p:txBody>
          <a:bodyPr wrap="square">
            <a:spAutoFit/>
          </a:bodyPr>
          <a:lstStyle/>
          <a:p>
            <a:pPr algn="ctr">
              <a:spcAft>
                <a:spcPts val="1200"/>
              </a:spcAft>
              <a:defRPr/>
            </a:pPr>
            <a:r>
              <a:rPr lang="ru-RU" sz="3600" b="1" dirty="0" smtClean="0">
                <a:solidFill>
                  <a:srgbClr val="C00000"/>
                </a:solidFill>
                <a:effectLst>
                  <a:outerShdw blurRad="38100" dist="38100" dir="2700000" algn="tl">
                    <a:srgbClr val="000000">
                      <a:alpha val="43137"/>
                    </a:srgbClr>
                  </a:outerShdw>
                </a:effectLst>
              </a:rPr>
              <a:t>ПЕРВЫЙ ЭТАП ВОЙНЫ</a:t>
            </a:r>
          </a:p>
        </p:txBody>
      </p:sp>
    </p:spTree>
    <p:extLst>
      <p:ext uri="{BB962C8B-B14F-4D97-AF65-F5344CB8AC3E}">
        <p14:creationId xmlns:p14="http://schemas.microsoft.com/office/powerpoint/2010/main" val="215535206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9F206F1-0D54-4082-A21D-CB9EFE256E5F}"/>
              </a:ext>
            </a:extLst>
          </p:cNvPr>
          <p:cNvSpPr>
            <a:spLocks noGrp="1"/>
          </p:cNvSpPr>
          <p:nvPr>
            <p:ph type="title"/>
          </p:nvPr>
        </p:nvSpPr>
        <p:spPr>
          <a:xfrm>
            <a:off x="886266" y="872196"/>
            <a:ext cx="10467535" cy="393896"/>
          </a:xfrm>
        </p:spPr>
        <p:txBody>
          <a:bodyPr>
            <a:normAutofit fontScale="90000"/>
          </a:bodyPr>
          <a:lstStyle/>
          <a:p>
            <a:pPr algn="ctr"/>
            <a:r>
              <a:rPr lang="ru-RU" dirty="0">
                <a:latin typeface="+mn-lt"/>
              </a:rPr>
              <a:t>Этапы крестьянской войны</a:t>
            </a:r>
          </a:p>
        </p:txBody>
      </p:sp>
      <p:graphicFrame>
        <p:nvGraphicFramePr>
          <p:cNvPr id="5" name="Таблица 5">
            <a:extLst>
              <a:ext uri="{FF2B5EF4-FFF2-40B4-BE49-F238E27FC236}">
                <a16:creationId xmlns:a16="http://schemas.microsoft.com/office/drawing/2014/main" xmlns="" id="{8292DD45-B6BE-4095-AAB5-F068854D74AF}"/>
              </a:ext>
            </a:extLst>
          </p:cNvPr>
          <p:cNvGraphicFramePr>
            <a:graphicFrameLocks noGrp="1"/>
          </p:cNvGraphicFramePr>
          <p:nvPr>
            <p:ph sz="half" idx="1"/>
            <p:extLst>
              <p:ext uri="{D42A27DB-BD31-4B8C-83A1-F6EECF244321}">
                <p14:modId xmlns:p14="http://schemas.microsoft.com/office/powerpoint/2010/main" val="65532944"/>
              </p:ext>
            </p:extLst>
          </p:nvPr>
        </p:nvGraphicFramePr>
        <p:xfrm>
          <a:off x="295423" y="1371600"/>
          <a:ext cx="11564480" cy="4938988"/>
        </p:xfrm>
        <a:graphic>
          <a:graphicData uri="http://schemas.openxmlformats.org/drawingml/2006/table">
            <a:tbl>
              <a:tblPr firstRow="1" bandRow="1">
                <a:tableStyleId>{93296810-A885-4BE3-A3E7-6D5BEEA58F35}</a:tableStyleId>
              </a:tblPr>
              <a:tblGrid>
                <a:gridCol w="1346053">
                  <a:extLst>
                    <a:ext uri="{9D8B030D-6E8A-4147-A177-3AD203B41FA5}">
                      <a16:colId xmlns:a16="http://schemas.microsoft.com/office/drawing/2014/main" xmlns="" val="374658896"/>
                    </a:ext>
                  </a:extLst>
                </a:gridCol>
                <a:gridCol w="2677633">
                  <a:extLst>
                    <a:ext uri="{9D8B030D-6E8A-4147-A177-3AD203B41FA5}">
                      <a16:colId xmlns:a16="http://schemas.microsoft.com/office/drawing/2014/main" xmlns="" val="916612618"/>
                    </a:ext>
                  </a:extLst>
                </a:gridCol>
                <a:gridCol w="7540794">
                  <a:extLst>
                    <a:ext uri="{9D8B030D-6E8A-4147-A177-3AD203B41FA5}">
                      <a16:colId xmlns:a16="http://schemas.microsoft.com/office/drawing/2014/main" xmlns="" val="2502891089"/>
                    </a:ext>
                  </a:extLst>
                </a:gridCol>
              </a:tblGrid>
              <a:tr h="854825">
                <a:tc>
                  <a:txBody>
                    <a:bodyPr/>
                    <a:lstStyle/>
                    <a:p>
                      <a:r>
                        <a:rPr lang="ru-RU" sz="2400" dirty="0"/>
                        <a:t>Этапы</a:t>
                      </a:r>
                    </a:p>
                  </a:txBody>
                  <a:tcPr/>
                </a:tc>
                <a:tc>
                  <a:txBody>
                    <a:bodyPr/>
                    <a:lstStyle/>
                    <a:p>
                      <a:r>
                        <a:rPr lang="ru-RU" sz="2400" dirty="0"/>
                        <a:t>Временные рамки</a:t>
                      </a:r>
                    </a:p>
                  </a:txBody>
                  <a:tcPr/>
                </a:tc>
                <a:tc>
                  <a:txBody>
                    <a:bodyPr/>
                    <a:lstStyle/>
                    <a:p>
                      <a:r>
                        <a:rPr lang="ru-RU" sz="2400" dirty="0"/>
                        <a:t>Основные</a:t>
                      </a:r>
                    </a:p>
                  </a:txBody>
                  <a:tcPr/>
                </a:tc>
                <a:extLst>
                  <a:ext uri="{0D108BD9-81ED-4DB2-BD59-A6C34878D82A}">
                    <a16:rowId xmlns:a16="http://schemas.microsoft.com/office/drawing/2014/main" xmlns="" val="2102087157"/>
                  </a:ext>
                </a:extLst>
              </a:tr>
              <a:tr h="1234747">
                <a:tc>
                  <a:txBody>
                    <a:bodyPr/>
                    <a:lstStyle/>
                    <a:p>
                      <a:endParaRPr lang="ru-RU" sz="2400" dirty="0"/>
                    </a:p>
                    <a:p>
                      <a:r>
                        <a:rPr lang="ru-RU" sz="2400" dirty="0"/>
                        <a:t>  </a:t>
                      </a:r>
                      <a:r>
                        <a:rPr lang="en-US" sz="2400" dirty="0"/>
                        <a:t>I</a:t>
                      </a:r>
                      <a:endParaRPr lang="ru-RU" sz="2400" dirty="0"/>
                    </a:p>
                  </a:txBody>
                  <a:tcPr/>
                </a:tc>
                <a:tc>
                  <a:txBody>
                    <a:bodyPr/>
                    <a:lstStyle/>
                    <a:p>
                      <a:r>
                        <a:rPr lang="ru-RU" sz="2400" dirty="0">
                          <a:effectLst/>
                        </a:rPr>
                        <a:t>Сентябрь 1773 г. - март 1774 г. </a:t>
                      </a:r>
                      <a:endParaRPr lang="ru-RU" sz="2400" dirty="0"/>
                    </a:p>
                  </a:txBody>
                  <a:tcPr/>
                </a:tc>
                <a:tc>
                  <a:txBody>
                    <a:bodyPr/>
                    <a:lstStyle/>
                    <a:p>
                      <a:r>
                        <a:rPr lang="ru-RU" sz="2400" dirty="0">
                          <a:effectLst/>
                        </a:rPr>
                        <a:t>Неудачная 6-месячная осада Оренбурга Пугачевым и поражение от правительственных войск под Татищевой крепостью</a:t>
                      </a:r>
                      <a:endParaRPr lang="ru-RU" sz="2400" dirty="0"/>
                    </a:p>
                  </a:txBody>
                  <a:tcPr/>
                </a:tc>
                <a:extLst>
                  <a:ext uri="{0D108BD9-81ED-4DB2-BD59-A6C34878D82A}">
                    <a16:rowId xmlns:a16="http://schemas.microsoft.com/office/drawing/2014/main" xmlns="" val="1811594352"/>
                  </a:ext>
                </a:extLst>
              </a:tr>
              <a:tr h="1614669">
                <a:tc>
                  <a:txBody>
                    <a:bodyPr/>
                    <a:lstStyle/>
                    <a:p>
                      <a:endParaRPr lang="en-US" sz="2400" dirty="0"/>
                    </a:p>
                    <a:p>
                      <a:r>
                        <a:rPr lang="en-US" sz="2400" dirty="0"/>
                        <a:t>  II</a:t>
                      </a:r>
                    </a:p>
                    <a:p>
                      <a:endParaRPr lang="ru-RU" sz="2400" dirty="0"/>
                    </a:p>
                  </a:txBody>
                  <a:tcPr/>
                </a:tc>
                <a:tc>
                  <a:txBody>
                    <a:bodyPr/>
                    <a:lstStyle/>
                    <a:p>
                      <a:r>
                        <a:rPr lang="ru-RU" sz="2400" dirty="0">
                          <a:effectLst/>
                        </a:rPr>
                        <a:t>Апрель - июль 1774 г. </a:t>
                      </a:r>
                      <a:endParaRPr lang="ru-RU" sz="2400" dirty="0"/>
                    </a:p>
                  </a:txBody>
                  <a:tcPr/>
                </a:tc>
                <a:tc>
                  <a:txBody>
                    <a:bodyPr/>
                    <a:lstStyle/>
                    <a:p>
                      <a:r>
                        <a:rPr lang="ru-RU" sz="2400" dirty="0">
                          <a:effectLst/>
                        </a:rPr>
                        <a:t>Движение войск Пугачева от Оренбурга через Урал и Прикамье до Казани. </a:t>
                      </a:r>
                      <a:r>
                        <a:rPr lang="ru-RU" sz="2400" dirty="0" smtClean="0">
                          <a:effectLst/>
                        </a:rPr>
                        <a:t>Взятие</a:t>
                      </a:r>
                      <a:r>
                        <a:rPr lang="ru-RU" sz="2400" baseline="0" dirty="0" smtClean="0">
                          <a:effectLst/>
                        </a:rPr>
                        <a:t> окраины</a:t>
                      </a:r>
                      <a:r>
                        <a:rPr lang="ru-RU" sz="2400" dirty="0" smtClean="0">
                          <a:effectLst/>
                        </a:rPr>
                        <a:t> </a:t>
                      </a:r>
                      <a:r>
                        <a:rPr lang="ru-RU" sz="2400" dirty="0">
                          <a:effectLst/>
                        </a:rPr>
                        <a:t>Казани восставшими, а затем поражение от войск И. И. Михельсона.</a:t>
                      </a:r>
                      <a:endParaRPr lang="ru-RU" sz="2400" dirty="0"/>
                    </a:p>
                  </a:txBody>
                  <a:tcPr/>
                </a:tc>
                <a:extLst>
                  <a:ext uri="{0D108BD9-81ED-4DB2-BD59-A6C34878D82A}">
                    <a16:rowId xmlns:a16="http://schemas.microsoft.com/office/drawing/2014/main" xmlns="" val="4270340962"/>
                  </a:ext>
                </a:extLst>
              </a:tr>
              <a:tr h="1234747">
                <a:tc>
                  <a:txBody>
                    <a:bodyPr/>
                    <a:lstStyle/>
                    <a:p>
                      <a:endParaRPr lang="en-US" sz="2400" dirty="0"/>
                    </a:p>
                    <a:p>
                      <a:endParaRPr lang="en-US" sz="2400" dirty="0"/>
                    </a:p>
                    <a:p>
                      <a:r>
                        <a:rPr lang="en-US" sz="2400" dirty="0"/>
                        <a:t> III</a:t>
                      </a:r>
                      <a:endParaRPr lang="ru-RU" sz="2400" dirty="0"/>
                    </a:p>
                  </a:txBody>
                  <a:tcPr/>
                </a:tc>
                <a:tc>
                  <a:txBody>
                    <a:bodyPr/>
                    <a:lstStyle/>
                    <a:p>
                      <a:endParaRPr lang="ru-RU" sz="2400" dirty="0"/>
                    </a:p>
                  </a:txBody>
                  <a:tcPr/>
                </a:tc>
                <a:tc>
                  <a:txBody>
                    <a:bodyPr/>
                    <a:lstStyle/>
                    <a:p>
                      <a:endParaRPr lang="ru-RU" sz="2400" dirty="0"/>
                    </a:p>
                  </a:txBody>
                  <a:tcPr/>
                </a:tc>
                <a:extLst>
                  <a:ext uri="{0D108BD9-81ED-4DB2-BD59-A6C34878D82A}">
                    <a16:rowId xmlns:a16="http://schemas.microsoft.com/office/drawing/2014/main" xmlns="" val="1030452275"/>
                  </a:ext>
                </a:extLst>
              </a:tr>
            </a:tbl>
          </a:graphicData>
        </a:graphic>
      </p:graphicFrame>
    </p:spTree>
    <p:extLst>
      <p:ext uri="{BB962C8B-B14F-4D97-AF65-F5344CB8AC3E}">
        <p14:creationId xmlns:p14="http://schemas.microsoft.com/office/powerpoint/2010/main" val="3813428951"/>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Ясность">
  <a:themeElements>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Ясно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1_Ясность">
  <a:themeElements>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Классическая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Ясность">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1014</TotalTime>
  <Words>1169</Words>
  <Application>Microsoft Office PowerPoint</Application>
  <PresentationFormat>Произвольный</PresentationFormat>
  <Paragraphs>159</Paragraphs>
  <Slides>18</Slides>
  <Notes>4</Notes>
  <HiddenSlides>0</HiddenSlides>
  <MMClips>0</MMClips>
  <ScaleCrop>false</ScaleCrop>
  <HeadingPairs>
    <vt:vector size="4" baseType="variant">
      <vt:variant>
        <vt:lpstr>Тема</vt:lpstr>
      </vt:variant>
      <vt:variant>
        <vt:i4>3</vt:i4>
      </vt:variant>
      <vt:variant>
        <vt:lpstr>Заголовки слайдов</vt:lpstr>
      </vt:variant>
      <vt:variant>
        <vt:i4>18</vt:i4>
      </vt:variant>
    </vt:vector>
  </HeadingPairs>
  <TitlesOfParts>
    <vt:vector size="21" baseType="lpstr">
      <vt:lpstr>1_Тема Office</vt:lpstr>
      <vt:lpstr>Ясность</vt:lpstr>
      <vt:lpstr>1_Ясность</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Этапы крестьянской войны</vt:lpstr>
      <vt:lpstr>Презентация PowerPoint</vt:lpstr>
      <vt:lpstr>Этапы крестьянской войны</vt:lpstr>
      <vt:lpstr>Презентация PowerPoint</vt:lpstr>
      <vt:lpstr>    Противоречия «Манифеста» Е. Пугачева </vt:lpstr>
      <vt:lpstr>Этапы крестьянской войны</vt:lpstr>
      <vt:lpstr>Презентация PowerPoint</vt:lpstr>
      <vt:lpstr>Презентация PowerPoint</vt:lpstr>
      <vt:lpstr>РАСПРАВА С ВОССТАВШИМИ </vt:lpstr>
      <vt:lpstr>Последствия восстания:</vt:lpstr>
      <vt:lpstr>Екатерина II издала указы о переименовании мест, связанных с Пугачевским движением</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Учитель</dc:creator>
  <cp:lastModifiedBy>User</cp:lastModifiedBy>
  <cp:revision>53</cp:revision>
  <dcterms:created xsi:type="dcterms:W3CDTF">2021-03-30T08:03:50Z</dcterms:created>
  <dcterms:modified xsi:type="dcterms:W3CDTF">2022-12-12T14:16:07Z</dcterms:modified>
</cp:coreProperties>
</file>