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1" r:id="rId3"/>
    <p:sldId id="258" r:id="rId4"/>
    <p:sldId id="259" r:id="rId5"/>
    <p:sldId id="260" r:id="rId6"/>
    <p:sldId id="261" r:id="rId7"/>
    <p:sldId id="270" r:id="rId8"/>
    <p:sldId id="263" r:id="rId9"/>
    <p:sldId id="277" r:id="rId10"/>
    <p:sldId id="278" r:id="rId11"/>
    <p:sldId id="272" r:id="rId12"/>
    <p:sldId id="274" r:id="rId13"/>
    <p:sldId id="279" r:id="rId14"/>
    <p:sldId id="275" r:id="rId15"/>
    <p:sldId id="280" r:id="rId16"/>
    <p:sldId id="265" r:id="rId17"/>
    <p:sldId id="268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6433" autoAdjust="0"/>
  </p:normalViewPr>
  <p:slideViewPr>
    <p:cSldViewPr snapToGrid="0">
      <p:cViewPr>
        <p:scale>
          <a:sx n="78" d="100"/>
          <a:sy n="78" d="100"/>
        </p:scale>
        <p:origin x="-1014" y="1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56346" y="1719616"/>
            <a:ext cx="5486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«</a:t>
            </a:r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День здоровья в детском саду»</a:t>
            </a:r>
            <a:endParaRPr lang="ru-RU" sz="4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29552" y="286603"/>
            <a:ext cx="3701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МБДОУ детский сад «Медвежонок»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156346" y="4859876"/>
            <a:ext cx="60610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Подготовила: </a:t>
            </a:r>
            <a:r>
              <a:rPr lang="ru-RU" dirty="0" err="1" smtClean="0"/>
              <a:t>Бахлыкова</a:t>
            </a:r>
            <a:r>
              <a:rPr lang="ru-RU" dirty="0" smtClean="0"/>
              <a:t> Надежда Сергеевна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971037" y="3289276"/>
            <a:ext cx="41983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г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руппа «Лесная полянка»</a:t>
            </a: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2666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2" y="2536"/>
            <a:ext cx="9139938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86000" y="660904"/>
            <a:ext cx="6318913" cy="1015663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ru-RU" sz="6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188208" y="660904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indent="-342900">
              <a:spcBef>
                <a:spcPct val="20000"/>
              </a:spcBef>
              <a:defRPr/>
            </a:pPr>
            <a:endParaRPr lang="ru-RU" i="1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188208" y="430071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>
                <a:solidFill>
                  <a:srgbClr val="003399"/>
                </a:solidFill>
                <a:latin typeface="Arial" charset="0"/>
                <a:cs typeface="Times New Roman" pitchFamily="18" charset="0"/>
              </a:rPr>
              <a:t>Надо спортом заниматься</a:t>
            </a:r>
            <a:br>
              <a:rPr lang="ru-RU" dirty="0">
                <a:solidFill>
                  <a:srgbClr val="003399"/>
                </a:solidFill>
                <a:latin typeface="Arial" charset="0"/>
                <a:cs typeface="Times New Roman" pitchFamily="18" charset="0"/>
              </a:rPr>
            </a:br>
            <a:r>
              <a:rPr lang="ru-RU" dirty="0">
                <a:solidFill>
                  <a:srgbClr val="003399"/>
                </a:solidFill>
                <a:latin typeface="Arial" charset="0"/>
                <a:cs typeface="Times New Roman" pitchFamily="18" charset="0"/>
              </a:rPr>
              <a:t>И привычку завести</a:t>
            </a:r>
            <a:br>
              <a:rPr lang="ru-RU" dirty="0">
                <a:solidFill>
                  <a:srgbClr val="003399"/>
                </a:solidFill>
                <a:latin typeface="Arial" charset="0"/>
                <a:cs typeface="Times New Roman" pitchFamily="18" charset="0"/>
              </a:rPr>
            </a:br>
            <a:r>
              <a:rPr lang="ru-RU" dirty="0">
                <a:solidFill>
                  <a:srgbClr val="003399"/>
                </a:solidFill>
                <a:latin typeface="Arial" charset="0"/>
                <a:cs typeface="Times New Roman" pitchFamily="18" charset="0"/>
              </a:rPr>
              <a:t>Умываться, не бояться</a:t>
            </a:r>
            <a:br>
              <a:rPr lang="ru-RU" dirty="0">
                <a:solidFill>
                  <a:srgbClr val="003399"/>
                </a:solidFill>
                <a:latin typeface="Arial" charset="0"/>
                <a:cs typeface="Times New Roman" pitchFamily="18" charset="0"/>
              </a:rPr>
            </a:br>
            <a:r>
              <a:rPr lang="ru-RU" dirty="0">
                <a:solidFill>
                  <a:srgbClr val="003399"/>
                </a:solidFill>
                <a:latin typeface="Arial" charset="0"/>
                <a:cs typeface="Times New Roman" pitchFamily="18" charset="0"/>
              </a:rPr>
              <a:t>Физкультурой заниматься</a:t>
            </a:r>
            <a:br>
              <a:rPr lang="ru-RU" dirty="0">
                <a:solidFill>
                  <a:srgbClr val="003399"/>
                </a:solidFill>
                <a:latin typeface="Arial" charset="0"/>
                <a:cs typeface="Times New Roman" pitchFamily="18" charset="0"/>
              </a:rPr>
            </a:br>
            <a:r>
              <a:rPr lang="ru-RU" dirty="0">
                <a:solidFill>
                  <a:srgbClr val="003399"/>
                </a:solidFill>
                <a:latin typeface="Arial" charset="0"/>
                <a:cs typeface="Times New Roman" pitchFamily="18" charset="0"/>
              </a:rPr>
              <a:t>И здоровыми расти!!!</a:t>
            </a:r>
            <a:endParaRPr lang="ru-RU" dirty="0">
              <a:solidFill>
                <a:srgbClr val="003399"/>
              </a:solidFill>
              <a:latin typeface="Arial" charset="0"/>
            </a:endParaRPr>
          </a:p>
        </p:txBody>
      </p:sp>
      <p:pic>
        <p:nvPicPr>
          <p:cNvPr id="8194" name="Picture 2" descr="C:\Users\User1\Desktop\Новая папка (9)\IMG-d8e0cd48b0af2d3464009929e48d3497-V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93492" y="1463040"/>
            <a:ext cx="1619041" cy="3505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User1\Desktop\Новая папка (9)\изображение_viber_2022-03-21_14-02-32-97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04067" y="2072640"/>
            <a:ext cx="2107454" cy="2107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Users\User1\Desktop\Новая папка (9)\изображение_viber_2022-03-21_15-31-51-35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1277" y="1907399"/>
            <a:ext cx="1677859" cy="2237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 descr="C:\Users\User1\Desktop\Новая папка (9)\IMG-fd4893d1cb68b78bba4a5de620f6ea16-V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41347" y="4431958"/>
            <a:ext cx="2265721" cy="2265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999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01966" y="2387084"/>
            <a:ext cx="6318913" cy="1015663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ru-RU" sz="6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61360" y="3626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altLang="ru-RU" dirty="0"/>
              <a:t>«С физкультурой мы дружны, нам болезни не страшны!»</a:t>
            </a:r>
            <a:endParaRPr lang="ru-RU" dirty="0"/>
          </a:p>
        </p:txBody>
      </p:sp>
      <p:pic>
        <p:nvPicPr>
          <p:cNvPr id="4098" name="Picture 2" descr="D:\фото\IMG_20220404_09413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88471" y="1170432"/>
            <a:ext cx="2185560" cy="4858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D:\Viber\IMG-7173f578cd94ab9b6be62860d6802fad-V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67600" y="1170432"/>
            <a:ext cx="3692352" cy="2769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D:\Viber\IMG-961e1f7ebf99f14109e4aca7a37e3b56-V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2240" y="4041648"/>
            <a:ext cx="3031744" cy="2273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462946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897038" y="2033516"/>
            <a:ext cx="6318913" cy="1015663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ru-RU" sz="6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432048" y="244132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003399"/>
                </a:solidFill>
              </a:rPr>
              <a:t>Кто спит в постели сладко?</a:t>
            </a:r>
          </a:p>
          <a:p>
            <a:r>
              <a:rPr lang="ru-RU" dirty="0">
                <a:solidFill>
                  <a:srgbClr val="003399"/>
                </a:solidFill>
              </a:rPr>
              <a:t>Давно пора вставать!</a:t>
            </a:r>
          </a:p>
          <a:p>
            <a:r>
              <a:rPr lang="ru-RU" dirty="0">
                <a:solidFill>
                  <a:srgbClr val="003399"/>
                </a:solidFill>
              </a:rPr>
              <a:t>Спешите закаляться,</a:t>
            </a:r>
          </a:p>
          <a:p>
            <a:r>
              <a:rPr lang="ru-RU" dirty="0">
                <a:solidFill>
                  <a:srgbClr val="003399"/>
                </a:solidFill>
              </a:rPr>
              <a:t>Мы вас не будем ждать!</a:t>
            </a:r>
          </a:p>
        </p:txBody>
      </p:sp>
      <p:pic>
        <p:nvPicPr>
          <p:cNvPr id="5122" name="Picture 2" descr="C:\Users\User1\Desktop\Новая папка (9)\IMG-2dc582fc7ec417a445d0d9d25cffacff-V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65262" y="1665093"/>
            <a:ext cx="3159456" cy="2369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User1\Desktop\Новая папка (9)\IMG-e0c9cc668e171039bf7e1315221f3bc6-V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7006" y="527862"/>
            <a:ext cx="2240376" cy="4026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User1\Desktop\Новая папка (9)\IMG-79dcb062e6024a8b80c161dfeda9a967-V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70096" y="4198992"/>
            <a:ext cx="1847952" cy="2463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5052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897038" y="2033516"/>
            <a:ext cx="6318913" cy="1015663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ru-RU" sz="6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62784" y="707136"/>
            <a:ext cx="600888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</a:rPr>
              <a:t>Гимнастика после сна</a:t>
            </a:r>
            <a:endParaRPr lang="ru-RU" sz="4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9218" name="Picture 2" descr="C:\Users\User1\Desktop\Новая папка (9)\IMG-8c10c066c16e7a9b75eab6e9bbab4373-V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4178" y="1719280"/>
            <a:ext cx="3546396" cy="2659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User1\Desktop\Новая папка (9)\IMG-0474ba6037cfad161973b391ac425163-V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43168" y="1986950"/>
            <a:ext cx="2832608" cy="212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C:\Users\User1\Desktop\Новая папка (9)\IMG-552cb5064fc6fb63ad3d35c2d5a9f7fd-V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73589" y="4523231"/>
            <a:ext cx="2993969" cy="2245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8161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2" y="-124879"/>
            <a:ext cx="9139938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33870" y="2204204"/>
            <a:ext cx="6318913" cy="1015663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ru-RU" sz="6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604445" y="48345"/>
            <a:ext cx="4572000" cy="136652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indent="-342900">
              <a:spcBef>
                <a:spcPct val="20000"/>
              </a:spcBef>
              <a:defRPr/>
            </a:pPr>
            <a:r>
              <a:rPr lang="ru-RU" i="1" dirty="0">
                <a:solidFill>
                  <a:srgbClr val="002060"/>
                </a:solidFill>
              </a:rPr>
              <a:t>На прогулку выходи,</a:t>
            </a:r>
          </a:p>
          <a:p>
            <a:pPr lvl="0" indent="-342900">
              <a:spcBef>
                <a:spcPct val="20000"/>
              </a:spcBef>
              <a:defRPr/>
            </a:pPr>
            <a:r>
              <a:rPr lang="ru-RU" i="1" dirty="0">
                <a:solidFill>
                  <a:srgbClr val="002060"/>
                </a:solidFill>
              </a:rPr>
              <a:t>Свежим воздухом дыши.</a:t>
            </a:r>
          </a:p>
          <a:p>
            <a:pPr lvl="0" indent="-342900">
              <a:spcBef>
                <a:spcPct val="20000"/>
              </a:spcBef>
              <a:defRPr/>
            </a:pPr>
            <a:r>
              <a:rPr lang="ru-RU" i="1" dirty="0">
                <a:solidFill>
                  <a:srgbClr val="002060"/>
                </a:solidFill>
              </a:rPr>
              <a:t>Только помни при уходе:</a:t>
            </a:r>
          </a:p>
          <a:p>
            <a:pPr lvl="0" indent="-342900">
              <a:spcBef>
                <a:spcPct val="20000"/>
              </a:spcBef>
              <a:defRPr/>
            </a:pPr>
            <a:r>
              <a:rPr lang="ru-RU" i="1" dirty="0">
                <a:solidFill>
                  <a:srgbClr val="002060"/>
                </a:solidFill>
              </a:rPr>
              <a:t>Одеваться по погоде!</a:t>
            </a:r>
          </a:p>
        </p:txBody>
      </p:sp>
      <p:pic>
        <p:nvPicPr>
          <p:cNvPr id="6146" name="Picture 2" descr="C:\Users\User1\Desktop\Новая папка (9)\IMG-60b8b6143a24a3dcc6beeaf2ddcfebf4-V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6543" y="1699599"/>
            <a:ext cx="2406783" cy="3209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User1\Desktop\Новая папка (9)\IMG-79d24e59115cf273feb574a4888b21a6-V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49864" y="35053"/>
            <a:ext cx="2388610" cy="3184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User1\Desktop\Новая папка (9)\IMG-a89c88f03feab4b4e0df9584b0f59fa2-V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835148" y="3394197"/>
            <a:ext cx="1979668" cy="2639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Users\User1\Desktop\Новая папка (9)\IMG-1e27d94e0789cd70a08f3f1da3971409-V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42638" y="3304121"/>
            <a:ext cx="2263140" cy="3017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5052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897038" y="2033516"/>
            <a:ext cx="6318913" cy="1015663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ru-RU" sz="60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026" name="Picture 2" descr="C:\Users\User1\Desktop\изображение_viber_2022-04-08_09-18-40-73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1064" y="123132"/>
            <a:ext cx="3511095" cy="2802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1\Desktop\изображение_viber_2022-04-08_09-18-40-68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35995" y="3030272"/>
            <a:ext cx="5161235" cy="3232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16043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Заключительный этап</a:t>
            </a:r>
            <a:endParaRPr kumimoji="0" lang="ru-RU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Собрать детские комментарии, высказывания о Дне </a:t>
            </a:r>
            <a:r>
              <a:rPr kumimoji="0" lang="ru-RU" sz="12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Здоровья</a:t>
            </a: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Оформить выставку детских рисунков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1856096" y="305550"/>
            <a:ext cx="7287904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Результаты: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b="1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Обогащение представления о гигиене тела, о полезных и вредных для здоровья продуктах, о том, как и почему надо вести здоровый образ жизни, о пользе спортивных упражнений и игр, как уберечься от микробов.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Родители принимают участие в развлечениях «В здоровом теле - здоровый дух», создают плакаты по темам.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897038" y="2033516"/>
            <a:ext cx="6318913" cy="286232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solidFill>
                  <a:schemeClr val="accent1">
                    <a:lumMod val="50000"/>
                  </a:schemeClr>
                </a:solidFill>
              </a:rPr>
              <a:t>СПАСИБО </a:t>
            </a:r>
          </a:p>
          <a:p>
            <a:pPr algn="ctr"/>
            <a:r>
              <a:rPr lang="ru-RU" sz="6000" dirty="0" smtClean="0">
                <a:solidFill>
                  <a:schemeClr val="accent1">
                    <a:lumMod val="50000"/>
                  </a:schemeClr>
                </a:solidFill>
              </a:rPr>
              <a:t>ЗА </a:t>
            </a:r>
          </a:p>
          <a:p>
            <a:pPr algn="ctr"/>
            <a:r>
              <a:rPr lang="ru-RU" sz="6000" dirty="0" smtClean="0">
                <a:solidFill>
                  <a:schemeClr val="accent1">
                    <a:lumMod val="50000"/>
                  </a:schemeClr>
                </a:solidFill>
              </a:rPr>
              <a:t>ВНИМАНИЕ</a:t>
            </a:r>
            <a:endParaRPr lang="ru-RU" sz="60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3048"/>
            <a:ext cx="9144000" cy="686104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850164" y="1703153"/>
            <a:ext cx="3183308" cy="570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</a:pPr>
            <a:endParaRPr lang="ru-RU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869742" y="3181784"/>
            <a:ext cx="6974007" cy="52322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User1\Desktop\изображение_viber_2022-04-08_09-19-02-81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3360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3048"/>
            <a:ext cx="9144000" cy="686104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557365" y="559189"/>
            <a:ext cx="126028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Цель:</a:t>
            </a:r>
            <a:endParaRPr lang="ru-RU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50164" y="1703153"/>
            <a:ext cx="3183308" cy="570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</a:pPr>
            <a:endParaRPr lang="ru-RU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869742" y="2535453"/>
            <a:ext cx="6974007" cy="181588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Формирование интереса, эмоционально положительного отношения к здоровому образу жизни, укрепление физического и психического здоровья воспитанников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3666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557365" y="559189"/>
            <a:ext cx="166103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Задачи:</a:t>
            </a:r>
            <a:endParaRPr lang="ru-RU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774209" y="1939551"/>
            <a:ext cx="7369791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Обогащать и углублять представления детей о том, как поддержать, укрепить и сохранить здоровье.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Обогащать представления детей о гигиенической культуре.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Развивать мотивацию к сбережению своего здоровья и здоровья  окружающих людей.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Обогащать двигательный опыт детей.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Заинтересовать родителей в сотрудничестве с ДОУ по сохранению, укреплению здоровья детей.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978051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2060812" y="322711"/>
            <a:ext cx="7083188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Актуальность: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Воспитание ценностного отношения к здоровью – одна из важнейших задач дошкольной ступени образования. Федеральный государственный образовательный стандарт дошкольного образования определяет основные задачи дошкольного образования: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  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Пункт 1.6, подпункт 6. Формирование общей культуры  личности детей, в том числе ценностей здорового образа жизни.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   Пункт 1.6, подпункт 9. Обеспечение психолого-педагогической поддержки семьи и повышения компетентности родителей (законных представителей) в вопросах развития и образования, охраны и укрепления здоровья детей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   Пункт 2.6. Содержание  основной образовательной программы дошкольного образования  должно обеспечивать развитие личности  - физическое развитие – становление ценностей здорового образа жизни, овладение его элементарными нормами и правилами (в питании, двигательном режиме, в закаливании, при формировании полезных привычек и т.д.)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2333766" y="906074"/>
            <a:ext cx="6810233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Начинается день здоровья утренним приёмом детей с пожелания здоровья. Утренняя гимнастика проводится в нетрадиционной форме – зарядка бодрости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 Создать бодрое, радостное настроение, поднять мышечный тонус.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Дети  выполняют  музыкально-ритмический комплекс « Веселая зарядка».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56346" y="1719616"/>
            <a:ext cx="5486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4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29552" y="28660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485530" y="5041596"/>
            <a:ext cx="60610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</p:txBody>
      </p:sp>
      <p:pic>
        <p:nvPicPr>
          <p:cNvPr id="2050" name="Picture 2" descr="D:\фото\IMG_20220404_09202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47316" y="471269"/>
            <a:ext cx="5834159" cy="2624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D:\фото\IMG_20220404_09385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74674" y="3429000"/>
            <a:ext cx="4518734" cy="20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7943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1" y="2194346"/>
            <a:ext cx="432634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 descr="D:\фото\IMG_20220404_09395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11237" y="1645920"/>
            <a:ext cx="6585696" cy="2962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200400" y="280708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i="1" dirty="0"/>
              <a:t>Чтоб здоровье сохранить,</a:t>
            </a:r>
          </a:p>
          <a:p>
            <a:r>
              <a:rPr lang="ru-RU" i="1" dirty="0"/>
              <a:t>Организм свой укрепить,</a:t>
            </a:r>
          </a:p>
          <a:p>
            <a:r>
              <a:rPr lang="ru-RU" i="1" dirty="0"/>
              <a:t>Знает вся моя семья,</a:t>
            </a:r>
          </a:p>
          <a:p>
            <a:r>
              <a:rPr lang="ru-RU" i="1" dirty="0"/>
              <a:t>Должен быть режим у дня. </a:t>
            </a:r>
          </a:p>
        </p:txBody>
      </p:sp>
      <p:pic>
        <p:nvPicPr>
          <p:cNvPr id="7" name="Picture 7" descr="de06_01_0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05669" y="4608344"/>
            <a:ext cx="1561461" cy="1946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2192" y="9644"/>
            <a:ext cx="9139938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33870" y="2204204"/>
            <a:ext cx="6318913" cy="1015663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ru-RU" sz="6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188208" y="660904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indent="-342900">
              <a:spcBef>
                <a:spcPct val="20000"/>
              </a:spcBef>
              <a:defRPr/>
            </a:pPr>
            <a:endParaRPr lang="ru-RU" i="1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009920" y="291572"/>
            <a:ext cx="53781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>
                <a:solidFill>
                  <a:srgbClr val="003399"/>
                </a:solidFill>
              </a:rPr>
              <a:t>Водные процедуры:</a:t>
            </a:r>
            <a:endParaRPr lang="ru-RU" sz="4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188208" y="103023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altLang="ru-RU" b="1" dirty="0">
                <a:solidFill>
                  <a:srgbClr val="003399"/>
                </a:solidFill>
                <a:latin typeface="Georgia" pitchFamily="18" charset="0"/>
              </a:rPr>
              <a:t>Чтобы ни один микроб</a:t>
            </a:r>
          </a:p>
          <a:p>
            <a:r>
              <a:rPr lang="ru-RU" altLang="ru-RU" b="1" dirty="0">
                <a:solidFill>
                  <a:srgbClr val="003399"/>
                </a:solidFill>
                <a:latin typeface="Georgia" pitchFamily="18" charset="0"/>
              </a:rPr>
              <a:t> Не попал случайно в рот, </a:t>
            </a:r>
          </a:p>
          <a:p>
            <a:r>
              <a:rPr lang="ru-RU" altLang="ru-RU" b="1" dirty="0">
                <a:solidFill>
                  <a:srgbClr val="003399"/>
                </a:solidFill>
                <a:latin typeface="Georgia" pitchFamily="18" charset="0"/>
              </a:rPr>
              <a:t> Руки мыть перед едой</a:t>
            </a:r>
          </a:p>
          <a:p>
            <a:r>
              <a:rPr lang="ru-RU" altLang="ru-RU" b="1" dirty="0">
                <a:solidFill>
                  <a:srgbClr val="003399"/>
                </a:solidFill>
                <a:latin typeface="Georgia" pitchFamily="18" charset="0"/>
              </a:rPr>
              <a:t> Нужно мылом и водой.</a:t>
            </a:r>
            <a:endParaRPr lang="ru-RU" dirty="0">
              <a:solidFill>
                <a:srgbClr val="003399"/>
              </a:solidFill>
            </a:endParaRPr>
          </a:p>
        </p:txBody>
      </p:sp>
      <p:pic>
        <p:nvPicPr>
          <p:cNvPr id="7170" name="Picture 2" descr="C:\Users\User1\Desktop\Новая папка (9)\изображение_viber_2022-03-21_15-31-52-82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24969" y="2230565"/>
            <a:ext cx="1978935" cy="2638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User1\Desktop\Новая папка (9)\изображение_viber_2022-03-21_11-39-16-78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85727" y="2204204"/>
            <a:ext cx="1684396" cy="2383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C:\Users\User1\Desktop\Новая папка (9)\изображение_viber_2022-03-21_14-01-20-71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66972" y="2724727"/>
            <a:ext cx="3014472" cy="3014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99945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380</TotalTime>
  <Words>272</Words>
  <Application>Microsoft Office PowerPoint</Application>
  <PresentationFormat>Экран (4:3)</PresentationFormat>
  <Paragraphs>52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Windows User</cp:lastModifiedBy>
  <cp:revision>37</cp:revision>
  <dcterms:created xsi:type="dcterms:W3CDTF">2013-11-19T05:52:05Z</dcterms:created>
  <dcterms:modified xsi:type="dcterms:W3CDTF">2022-12-12T21:30:20Z</dcterms:modified>
</cp:coreProperties>
</file>