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5"/>
  </p:notesMasterIdLst>
  <p:handoutMasterIdLst>
    <p:handoutMasterId r:id="rId16"/>
  </p:handoutMasterIdLst>
  <p:sldIdLst>
    <p:sldId id="404" r:id="rId2"/>
    <p:sldId id="409" r:id="rId3"/>
    <p:sldId id="370" r:id="rId4"/>
    <p:sldId id="410" r:id="rId5"/>
    <p:sldId id="411" r:id="rId6"/>
    <p:sldId id="367" r:id="rId7"/>
    <p:sldId id="373" r:id="rId8"/>
    <p:sldId id="383" r:id="rId9"/>
    <p:sldId id="384" r:id="rId10"/>
    <p:sldId id="372" r:id="rId11"/>
    <p:sldId id="430" r:id="rId12"/>
    <p:sldId id="431" r:id="rId13"/>
    <p:sldId id="43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12DC"/>
    <a:srgbClr val="E20E2C"/>
    <a:srgbClr val="C63328"/>
    <a:srgbClr val="0033CC"/>
    <a:srgbClr val="22C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25" autoAdjust="0"/>
    <p:restoredTop sz="94660"/>
  </p:normalViewPr>
  <p:slideViewPr>
    <p:cSldViewPr>
      <p:cViewPr varScale="1">
        <p:scale>
          <a:sx n="69" d="100"/>
          <a:sy n="69" d="100"/>
        </p:scale>
        <p:origin x="15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B1A350-C89A-4FE1-8FB2-68BEFDB08A0F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89BC33-D52D-4038-9755-755151156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36A7B0-33AF-4012-B4B2-DFBFF5F2F523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B14135-A3B8-4F76-985D-43900322C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5CD9-2993-4583-BBA6-49CFE30EE226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FF937-72A3-4D10-B62C-19DA0318D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0132-F8C1-4A61-ACB1-CA1707ADCCFD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D7DBE-C5D8-4137-A058-295F9D37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E0B25-BFE3-4072-A692-4FCACDEB8971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7A8C8-F90D-4EBD-8842-0F5390C99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F8079-817A-4E75-8064-0F4BDFD5A9B6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962B1-3B7F-44E8-BFBA-19C945439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37157-5322-4423-8ACF-82892A667A59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C84EF-46BD-415E-A398-CC62F96BE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CD82-521F-4888-9E9C-50C91E8A086B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AD083-0098-493C-814F-726410D7E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A0FA0-698A-46EC-9EC6-EBE16857448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DC5E3-D0DF-4C6A-B5A6-D5D91F0EE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A3AC-16B8-4F42-A2E4-B7311E66D3A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762DB-3AA1-4FE9-BE6E-EED87A93E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F497-BBE4-4D78-B9FD-7776A54D701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5A813-7CDF-404D-B591-27EC9859B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67107-2715-4B55-90BF-6804F5DA4E00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42BF6-3971-46AA-85EA-F6A13B63E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243C-51D6-44C5-8341-686146D5CB58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A1F2C-1FE8-4AA0-A8EC-E7340DEE6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2174FF-C925-4E83-8D6B-7DB2D90B3A4B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CE40C2-B394-4A0D-946E-826248DF8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28" r:id="rId9"/>
    <p:sldLayoutId id="2147483819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7245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        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z="4900" smtClean="0">
                <a:solidFill>
                  <a:srgbClr val="FF0000"/>
                </a:solidFill>
              </a:rPr>
              <a:t>              </a:t>
            </a:r>
            <a:r>
              <a:rPr lang="ru-RU" sz="5300" smtClean="0">
                <a:solidFill>
                  <a:srgbClr val="FF0000"/>
                </a:solidFill>
              </a:rPr>
              <a:t/>
            </a:r>
            <a:br>
              <a:rPr lang="ru-RU" sz="5300" smtClean="0">
                <a:solidFill>
                  <a:srgbClr val="FF0000"/>
                </a:solidFill>
              </a:rPr>
            </a:br>
            <a:r>
              <a:rPr lang="ru-RU" sz="4900" smtClean="0">
                <a:solidFill>
                  <a:srgbClr val="FF0000"/>
                </a:solidFill>
              </a:rPr>
              <a:t>                          </a:t>
            </a:r>
            <a:r>
              <a:rPr lang="ru-RU" sz="2400" smtClean="0">
                <a:solidFill>
                  <a:srgbClr val="FF0000"/>
                </a:solidFill>
              </a:rPr>
              <a:t>Воспитатель: Гостюхина Н.В.</a:t>
            </a:r>
          </a:p>
        </p:txBody>
      </p:sp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285750" y="785813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7030A0"/>
                </a:solidFill>
                <a:latin typeface="Constantia" pitchFamily="18" charset="0"/>
              </a:rPr>
              <a:t>«Адаптация ребёнка в детском саду»</a:t>
            </a:r>
            <a:endParaRPr lang="ru-RU" sz="320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15363" name="Picture 2" descr="C:\Users\DNS\Desktop\Фото млад группа 2018\20180905_0924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63" y="1571625"/>
            <a:ext cx="3857625" cy="4357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4"/>
          <p:cNvSpPr>
            <a:spLocks noGrp="1"/>
          </p:cNvSpPr>
          <p:nvPr>
            <p:ph sz="half" idx="1"/>
          </p:nvPr>
        </p:nvSpPr>
        <p:spPr>
          <a:xfrm>
            <a:off x="539750" y="549275"/>
            <a:ext cx="7775575" cy="57292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63328"/>
                </a:solidFill>
              </a:rPr>
              <a:t>Адаптационный  период считается законченным, если ребёнок с аппетитом ест, быстро засыпает и вовремя просыпается в бодром настроении, играет один или со сверстниками.</a:t>
            </a:r>
          </a:p>
        </p:txBody>
      </p:sp>
      <p:pic>
        <p:nvPicPr>
          <p:cNvPr id="24578" name="Picture 2" descr="C:\Users\DNS\Desktop\Фото млад группа 2018\20180904_0745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3143250"/>
            <a:ext cx="4038600" cy="3028950"/>
          </a:xfrm>
        </p:spPr>
      </p:pic>
      <p:pic>
        <p:nvPicPr>
          <p:cNvPr id="24579" name="Picture 2" descr="C:\Users\DNS\Desktop\Фото млад группа 2018\20180904_1224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143250"/>
            <a:ext cx="41433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0033CC"/>
                </a:solidFill>
              </a:rPr>
              <a:t/>
            </a:r>
            <a:br>
              <a:rPr lang="ru-RU" sz="2800" b="1" smtClean="0">
                <a:solidFill>
                  <a:srgbClr val="0033CC"/>
                </a:solidFill>
              </a:rPr>
            </a:br>
            <a:r>
              <a:rPr lang="ru-RU" sz="2800" b="1" smtClean="0">
                <a:solidFill>
                  <a:srgbClr val="0033CC"/>
                </a:solidFill>
              </a:rPr>
              <a:t/>
            </a:r>
            <a:br>
              <a:rPr lang="ru-RU" sz="2800" b="1" smtClean="0">
                <a:solidFill>
                  <a:srgbClr val="0033CC"/>
                </a:solidFill>
              </a:rPr>
            </a:br>
            <a:r>
              <a:rPr lang="ru-RU" sz="2800" b="1" smtClean="0">
                <a:solidFill>
                  <a:srgbClr val="0033CC"/>
                </a:solidFill>
              </a:rPr>
              <a:t/>
            </a:r>
            <a:br>
              <a:rPr lang="ru-RU" sz="2800" b="1" smtClean="0">
                <a:solidFill>
                  <a:srgbClr val="0033CC"/>
                </a:solidFill>
              </a:rPr>
            </a:br>
            <a:r>
              <a:rPr lang="ru-RU" sz="2400" b="1" smtClean="0">
                <a:solidFill>
                  <a:srgbClr val="0033CC"/>
                </a:solidFill>
              </a:rPr>
              <a:t/>
            </a:r>
            <a:br>
              <a:rPr lang="ru-RU" sz="2400" b="1" smtClean="0">
                <a:solidFill>
                  <a:srgbClr val="0033CC"/>
                </a:solidFill>
              </a:rPr>
            </a:br>
            <a:r>
              <a:rPr lang="ru-RU" sz="2400" b="1" smtClean="0">
                <a:solidFill>
                  <a:srgbClr val="0033CC"/>
                </a:solidFill>
              </a:rPr>
              <a:t>Как родители могут помочь своему ребёнку в период адаптации к ДОУ</a:t>
            </a:r>
            <a:r>
              <a:rPr lang="ru-RU" sz="3200" smtClean="0">
                <a:solidFill>
                  <a:srgbClr val="0033CC"/>
                </a:solidFill>
              </a:rPr>
              <a:t/>
            </a:r>
            <a:br>
              <a:rPr lang="ru-RU" sz="3200" smtClean="0">
                <a:solidFill>
                  <a:srgbClr val="0033CC"/>
                </a:solidFill>
              </a:rPr>
            </a:br>
            <a:endParaRPr lang="ru-RU" sz="3200" smtClean="0">
              <a:solidFill>
                <a:srgbClr val="0033CC"/>
              </a:solidFill>
            </a:endParaRPr>
          </a:p>
        </p:txBody>
      </p:sp>
      <p:sp>
        <p:nvSpPr>
          <p:cNvPr id="25602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8218488" cy="4797425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C63328"/>
                </a:solidFill>
              </a:rPr>
              <a:t>По возможности расширять круг общения ребёнка, помочь ему преодолеть страх перед незнакомыми людьми, обращать внимание ребёнка на действия и поведение посторонних людей, высказывать положительное отношение к ним.</a:t>
            </a:r>
          </a:p>
          <a:p>
            <a:pPr eaLnBrk="1" hangingPunct="1"/>
            <a:r>
              <a:rPr lang="ru-RU" sz="2000" smtClean="0">
                <a:solidFill>
                  <a:srgbClr val="C63328"/>
                </a:solidFill>
              </a:rPr>
              <a:t>Учить обращаться к другому человеку, делиться игрушкой, жалеть плачущего.</a:t>
            </a:r>
          </a:p>
          <a:p>
            <a:pPr eaLnBrk="1" hangingPunct="1"/>
            <a:r>
              <a:rPr lang="ru-RU" sz="2000" smtClean="0">
                <a:solidFill>
                  <a:srgbClr val="C63328"/>
                </a:solidFill>
              </a:rPr>
              <a:t> Не высказывать сожаления о том, что приходится отдавать ребёнка в дошкольное учреждение. Некоторые родители видят, ребёнок недостаточно самостоятелен в группе. Они пугаются и перестают водить его в детский сад. Это происходит оттого, что взрослые не готовы оторвать ребёнка от себя.</a:t>
            </a:r>
          </a:p>
          <a:p>
            <a:pPr eaLnBrk="1" hangingPunct="1"/>
            <a:r>
              <a:rPr lang="ru-RU" sz="2000" smtClean="0">
                <a:solidFill>
                  <a:srgbClr val="C63328"/>
                </a:solidFill>
              </a:rPr>
              <a:t> Приучать к самообслуживанию, поощрять попытки самостоятельных действий.</a:t>
            </a:r>
          </a:p>
          <a:p>
            <a:pPr eaLnBrk="1" hangingPunct="1"/>
            <a:endParaRPr lang="ru-RU" sz="2000" smtClean="0">
              <a:solidFill>
                <a:srgbClr val="C6332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785813"/>
            <a:ext cx="8229600" cy="553878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000" b="1" smtClean="0">
                <a:solidFill>
                  <a:srgbClr val="7030A0"/>
                </a:solidFill>
              </a:rPr>
              <a:t>Любой родитель должен помнить, что основная ответственность за успешность адаптации лежит на нем. Постарайтесь быть терпимыми в период адаптации ребенка к ДОУ в любом возрасте, не жалейте времени на эмоционально- личностное общение с ребенком, поощряйте посещение детского сада ребенком. Помните, что детский сад- это первый шаг в общество, импульс к развитию знаний ребенка и поведению в обществе.</a:t>
            </a:r>
            <a:endParaRPr lang="ru-RU" sz="2000" smtClean="0">
              <a:solidFill>
                <a:srgbClr val="7030A0"/>
              </a:solidFill>
            </a:endParaRPr>
          </a:p>
          <a:p>
            <a:pPr eaLnBrk="1" hangingPunct="1"/>
            <a:endParaRPr lang="ru-RU" smtClean="0"/>
          </a:p>
        </p:txBody>
      </p:sp>
      <p:pic>
        <p:nvPicPr>
          <p:cNvPr id="26627" name="Picture 2" descr="C:\Users\DNS\Desktop\Фото млад группа 2018\20180904_1026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357563"/>
            <a:ext cx="4714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Users\DNS\Desktop\Фото млад группа 2018\20180905_0927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286125"/>
            <a:ext cx="2714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017032" cy="235745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72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</a:t>
            </a:r>
            <a:br>
              <a:rPr lang="ru-RU" sz="72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72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ВНИМАНИЕ !</a:t>
            </a:r>
            <a:endParaRPr lang="ru-RU" sz="7200"/>
          </a:p>
        </p:txBody>
      </p:sp>
      <p:pic>
        <p:nvPicPr>
          <p:cNvPr id="27651" name="Picture 6" descr="C:\Documents and Settings\Людмила\Рабочий стол\Хорошо-плохо\малыш с игрушкам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4214813"/>
            <a:ext cx="20891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9" descr="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143375"/>
            <a:ext cx="2044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4071938"/>
            <a:ext cx="13636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 descr="6c607259162c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142875"/>
            <a:ext cx="23336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237288"/>
          </a:xfrm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C63328"/>
                </a:solidFill>
                <a:latin typeface="Arial" charset="0"/>
              </a:rPr>
              <a:t>Адаптация –процесс приспособления организма к новым условиям.</a:t>
            </a:r>
            <a:br>
              <a:rPr lang="ru-RU" sz="3200" smtClean="0">
                <a:solidFill>
                  <a:srgbClr val="C63328"/>
                </a:solidFill>
                <a:latin typeface="Arial" charset="0"/>
              </a:rPr>
            </a:br>
            <a:r>
              <a:rPr lang="ru-RU" sz="2400" smtClean="0">
                <a:solidFill>
                  <a:schemeClr val="accent2"/>
                </a:solidFill>
                <a:latin typeface="Arial" charset="0"/>
              </a:rPr>
              <a:t>Для ребёнка детский сад, несомненно, является новым, ещё неизвестным пространством ,с новым окружением и новыми отношениями. С поступлением ребёнка в дошкольное учреждение в его жизни происходит</a:t>
            </a:r>
            <a:br>
              <a:rPr lang="ru-RU" sz="24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2400" smtClean="0">
                <a:solidFill>
                  <a:schemeClr val="accent1"/>
                </a:solidFill>
                <a:latin typeface="Arial" charset="0"/>
              </a:rPr>
              <a:t>множество изменений</a:t>
            </a:r>
            <a:br>
              <a:rPr lang="ru-RU" sz="2400" smtClean="0">
                <a:solidFill>
                  <a:schemeClr val="accent1"/>
                </a:solidFill>
                <a:latin typeface="Arial" charset="0"/>
              </a:rPr>
            </a:br>
            <a:r>
              <a:rPr lang="ru-RU" sz="2400" smtClean="0">
                <a:solidFill>
                  <a:srgbClr val="2A12DC"/>
                </a:solidFill>
                <a:latin typeface="Arial" charset="0"/>
              </a:rPr>
              <a:t>- </a:t>
            </a: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Отсутствие родителей в течение длительного времени</a:t>
            </a:r>
            <a:br>
              <a:rPr lang="ru-RU" sz="2400" smtClean="0">
                <a:solidFill>
                  <a:srgbClr val="0033CC"/>
                </a:solidFill>
                <a:latin typeface="Arial" charset="0"/>
              </a:rPr>
            </a:b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-Новый режим дня</a:t>
            </a:r>
            <a:br>
              <a:rPr lang="ru-RU" sz="2400" smtClean="0">
                <a:solidFill>
                  <a:srgbClr val="0033CC"/>
                </a:solidFill>
                <a:latin typeface="Arial" charset="0"/>
              </a:rPr>
            </a:b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-Другой стиль общения</a:t>
            </a:r>
            <a:br>
              <a:rPr lang="ru-RU" sz="2400" smtClean="0">
                <a:solidFill>
                  <a:srgbClr val="0033CC"/>
                </a:solidFill>
                <a:latin typeface="Arial" charset="0"/>
              </a:rPr>
            </a:b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-Требования к поведению</a:t>
            </a:r>
            <a:br>
              <a:rPr lang="ru-RU" sz="2400" smtClean="0">
                <a:solidFill>
                  <a:srgbClr val="0033CC"/>
                </a:solidFill>
                <a:latin typeface="Arial" charset="0"/>
              </a:rPr>
            </a:b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-Новое помещение</a:t>
            </a:r>
            <a:br>
              <a:rPr lang="ru-RU" sz="2400" smtClean="0">
                <a:solidFill>
                  <a:srgbClr val="0033CC"/>
                </a:solidFill>
                <a:latin typeface="Arial" charset="0"/>
              </a:rPr>
            </a:br>
            <a:r>
              <a:rPr lang="ru-RU" sz="2400" smtClean="0">
                <a:solidFill>
                  <a:srgbClr val="0033CC"/>
                </a:solidFill>
                <a:latin typeface="Arial" charset="0"/>
              </a:rPr>
              <a:t>-Постоянный контакт со сверстниками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4"/>
          <p:cNvSpPr>
            <a:spLocks noGrp="1"/>
          </p:cNvSpPr>
          <p:nvPr>
            <p:ph sz="half" idx="1"/>
          </p:nvPr>
        </p:nvSpPr>
        <p:spPr>
          <a:xfrm>
            <a:off x="395288" y="765175"/>
            <a:ext cx="8497887" cy="48958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E20E2C"/>
                </a:solidFill>
              </a:rPr>
              <a:t>Адаптация –это постепенный процесс имеющий свою продолжительность у каждого ребёнка.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63328"/>
                </a:solidFill>
              </a:rPr>
              <a:t>Выделяются три степени адаптации: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63328"/>
                </a:solidFill>
              </a:rPr>
              <a:t>Лёгкая адаптация- </a:t>
            </a:r>
            <a:r>
              <a:rPr lang="ru-RU" smtClean="0">
                <a:solidFill>
                  <a:srgbClr val="0033CC"/>
                </a:solidFill>
              </a:rPr>
              <a:t>ребёнок привыкает в течении первых дней ,адекватно ведёт себя в коллективе, болеет не чаще обычного.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63328"/>
                </a:solidFill>
              </a:rPr>
              <a:t>Адаптация средней тяжести – </a:t>
            </a:r>
            <a:r>
              <a:rPr lang="ru-RU" smtClean="0">
                <a:solidFill>
                  <a:srgbClr val="2A12DC"/>
                </a:solidFill>
              </a:rPr>
              <a:t>ребёнок привыкает в течении месяца, может наступить заболевание длительностью 5-7 дней, есть признаки психического стресса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63328"/>
                </a:solidFill>
              </a:rPr>
              <a:t>Тяжёлая адаптация- </a:t>
            </a:r>
            <a:r>
              <a:rPr lang="ru-RU" smtClean="0">
                <a:solidFill>
                  <a:srgbClr val="2A12DC"/>
                </a:solidFill>
              </a:rPr>
              <a:t>длится от 2 до 6 месяцев, ребёнок часто болеет теряет уже имеющиеся навыки, может наступить как физическое, так и психическое истощение организма.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1008062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33CC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0033CC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0033CC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0033CC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0033CC"/>
                </a:solidFill>
              </a:rPr>
              <a:t>Трудности в привыкании к детскому саду</a:t>
            </a:r>
            <a:r>
              <a:rPr lang="ru-RU" sz="460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4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6043613" cy="4433888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C63328"/>
                </a:solidFill>
              </a:rPr>
              <a:t>Нарушения режима дня;</a:t>
            </a:r>
          </a:p>
          <a:p>
            <a:pPr eaLnBrk="1" hangingPunct="1"/>
            <a:r>
              <a:rPr lang="ru-RU" sz="2400" b="1" i="1" smtClean="0">
                <a:solidFill>
                  <a:srgbClr val="C63328"/>
                </a:solidFill>
              </a:rPr>
              <a:t>Отсутствие элементарных навыков самообслуживания;</a:t>
            </a:r>
          </a:p>
          <a:p>
            <a:pPr eaLnBrk="1" hangingPunct="1"/>
            <a:r>
              <a:rPr lang="ru-RU" sz="2400" b="1" i="1" smtClean="0">
                <a:solidFill>
                  <a:srgbClr val="C63328"/>
                </a:solidFill>
              </a:rPr>
              <a:t>Отсутствие правильной речи;</a:t>
            </a:r>
            <a:endParaRPr lang="ru-RU" sz="2400" smtClean="0">
              <a:solidFill>
                <a:srgbClr val="C63328"/>
              </a:solidFill>
            </a:endParaRPr>
          </a:p>
          <a:p>
            <a:pPr eaLnBrk="1" hangingPunct="1"/>
            <a:r>
              <a:rPr lang="ru-RU" sz="2400" b="1" i="1" smtClean="0">
                <a:solidFill>
                  <a:srgbClr val="C63328"/>
                </a:solidFill>
              </a:rPr>
              <a:t>Отсутствие навыков общения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i="1" smtClean="0">
                <a:solidFill>
                  <a:srgbClr val="C63328"/>
                </a:solidFill>
              </a:rPr>
              <a:t> со сверстниками и взрослыми</a:t>
            </a:r>
            <a:endParaRPr lang="ru-RU" sz="2400" smtClean="0">
              <a:solidFill>
                <a:srgbClr val="C63328"/>
              </a:solidFill>
            </a:endParaRPr>
          </a:p>
          <a:p>
            <a:pPr eaLnBrk="1" hangingPunct="1"/>
            <a:endParaRPr lang="ru-RU" sz="3200" smtClean="0">
              <a:solidFill>
                <a:srgbClr val="C63328"/>
              </a:solidFill>
            </a:endParaRPr>
          </a:p>
        </p:txBody>
      </p:sp>
      <p:pic>
        <p:nvPicPr>
          <p:cNvPr id="18435" name="Picture 2" descr="C:\Users\DNS\Desktop\Фото млад группа 2018\20180904_1515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1857375"/>
            <a:ext cx="32861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424862" cy="445135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C63328"/>
                </a:solidFill>
              </a:rPr>
              <a:t>Все изменения обрушиваются на ребёнка одновременно создавая для него стрессовую ситуацию которая без специальной организации может привести  к :</a:t>
            </a:r>
            <a:r>
              <a:rPr lang="ru-RU" sz="3600" smtClean="0">
                <a:solidFill>
                  <a:srgbClr val="C63328"/>
                </a:solidFill>
              </a:rPr>
              <a:t/>
            </a:r>
            <a:br>
              <a:rPr lang="ru-RU" sz="3600" smtClean="0">
                <a:solidFill>
                  <a:srgbClr val="C63328"/>
                </a:solidFill>
              </a:rPr>
            </a:br>
            <a:r>
              <a:rPr lang="ru-RU" sz="3600" smtClean="0">
                <a:solidFill>
                  <a:srgbClr val="2A12DC"/>
                </a:solidFill>
              </a:rPr>
              <a:t>- капризам</a:t>
            </a:r>
            <a:br>
              <a:rPr lang="ru-RU" sz="3600" smtClean="0">
                <a:solidFill>
                  <a:srgbClr val="2A12DC"/>
                </a:solidFill>
              </a:rPr>
            </a:br>
            <a:r>
              <a:rPr lang="ru-RU" sz="3600" smtClean="0">
                <a:solidFill>
                  <a:srgbClr val="2A12DC"/>
                </a:solidFill>
              </a:rPr>
              <a:t>- страхам</a:t>
            </a:r>
            <a:br>
              <a:rPr lang="ru-RU" sz="3600" smtClean="0">
                <a:solidFill>
                  <a:srgbClr val="2A12DC"/>
                </a:solidFill>
              </a:rPr>
            </a:br>
            <a:r>
              <a:rPr lang="ru-RU" sz="3600" smtClean="0">
                <a:solidFill>
                  <a:srgbClr val="2A12DC"/>
                </a:solidFill>
              </a:rPr>
              <a:t>- отказам от еды</a:t>
            </a:r>
            <a:br>
              <a:rPr lang="ru-RU" sz="3600" smtClean="0">
                <a:solidFill>
                  <a:srgbClr val="2A12DC"/>
                </a:solidFill>
              </a:rPr>
            </a:br>
            <a:r>
              <a:rPr lang="ru-RU" sz="3600" smtClean="0">
                <a:solidFill>
                  <a:srgbClr val="2A12DC"/>
                </a:solidFill>
              </a:rPr>
              <a:t>- частым болезням</a:t>
            </a:r>
          </a:p>
        </p:txBody>
      </p:sp>
      <p:pic>
        <p:nvPicPr>
          <p:cNvPr id="19458" name="Picture 3" descr="C:\Users\DNS\Desktop\Фото млад группа 2018\20180906_1101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928938"/>
            <a:ext cx="3143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00"/>
                </a:solidFill>
              </a:rPr>
              <a:t>Необходимо готовить ребёнка заранее к поступлению в детский сад.</a:t>
            </a:r>
          </a:p>
        </p:txBody>
      </p:sp>
      <p:sp>
        <p:nvSpPr>
          <p:cNvPr id="20482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2A12DC"/>
                </a:solidFill>
              </a:rPr>
              <a:t>Общая задача воспитателей и родителей- помочь ребёнку по возможности безболезненно  войти в жизнь детского сада</a:t>
            </a:r>
            <a:r>
              <a:rPr lang="ru-RU" smtClean="0"/>
              <a:t>.</a:t>
            </a:r>
          </a:p>
        </p:txBody>
      </p:sp>
      <p:pic>
        <p:nvPicPr>
          <p:cNvPr id="20483" name="Picture 2" descr="C:\Users\DNS\Desktop\Фото млад группа 2018\20180905_0927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5388" y="1920875"/>
            <a:ext cx="3324225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5689600"/>
          </a:xfrm>
        </p:spPr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FF0000"/>
                </a:solidFill>
              </a:rPr>
              <a:t> </a:t>
            </a:r>
            <a:r>
              <a:rPr lang="ru-RU" sz="2400" smtClean="0">
                <a:solidFill>
                  <a:srgbClr val="2A12DC"/>
                </a:solidFill>
              </a:rPr>
              <a:t>Не делайте ошибок</a:t>
            </a:r>
            <a:br>
              <a:rPr lang="ru-RU" sz="2400" smtClean="0">
                <a:solidFill>
                  <a:srgbClr val="2A12DC"/>
                </a:solidFill>
              </a:rPr>
            </a:br>
            <a:r>
              <a:rPr lang="ru-RU" sz="2400" smtClean="0">
                <a:solidFill>
                  <a:srgbClr val="FF0000"/>
                </a:solidFill>
              </a:rPr>
              <a:t>К сожалению, иногда родители совершают серьёзные ошибки, которые затрудняют адаптацию ребёнка.</a:t>
            </a:r>
            <a:br>
              <a:rPr lang="ru-RU" sz="2400" smtClean="0">
                <a:solidFill>
                  <a:srgbClr val="FF0000"/>
                </a:solidFill>
              </a:rPr>
            </a:br>
            <a:r>
              <a:rPr lang="ru-RU" sz="2400" smtClean="0">
                <a:solidFill>
                  <a:srgbClr val="0033CC"/>
                </a:solidFill>
              </a:rPr>
              <a:t>Чего нельзя делать ни в коем случае:</a:t>
            </a:r>
            <a:br>
              <a:rPr lang="ru-RU" sz="2400" smtClean="0">
                <a:solidFill>
                  <a:srgbClr val="0033CC"/>
                </a:solidFill>
              </a:rPr>
            </a:br>
            <a:r>
              <a:rPr lang="ru-RU" sz="2400" smtClean="0">
                <a:solidFill>
                  <a:srgbClr val="E20E2C"/>
                </a:solidFill>
              </a:rPr>
              <a:t>-Нельзя наказывать </a:t>
            </a:r>
            <a:r>
              <a:rPr lang="ru-RU" sz="2400" smtClean="0">
                <a:solidFill>
                  <a:srgbClr val="0033CC"/>
                </a:solidFill>
              </a:rPr>
              <a:t>или сердится на малыша за то, что он  плачет при расставании или дома при упоминании необходимости идти в детский сад.</a:t>
            </a:r>
            <a:br>
              <a:rPr lang="ru-RU" sz="2400" smtClean="0">
                <a:solidFill>
                  <a:srgbClr val="0033CC"/>
                </a:solidFill>
              </a:rPr>
            </a:br>
            <a:r>
              <a:rPr lang="ru-RU" sz="2400" smtClean="0">
                <a:solidFill>
                  <a:srgbClr val="C63328"/>
                </a:solidFill>
              </a:rPr>
              <a:t>-Нельзя пугать детским садом. </a:t>
            </a:r>
            <a:r>
              <a:rPr lang="ru-RU" sz="2400" smtClean="0">
                <a:solidFill>
                  <a:srgbClr val="0033CC"/>
                </a:solidFill>
              </a:rPr>
              <a:t>Место, которым пугают, никогда не станет ни любимым, ни безопасным для ребёнка.</a:t>
            </a:r>
            <a:br>
              <a:rPr lang="ru-RU" sz="2400" smtClean="0">
                <a:solidFill>
                  <a:srgbClr val="0033CC"/>
                </a:solidFill>
              </a:rPr>
            </a:br>
            <a:r>
              <a:rPr lang="ru-RU" sz="2400" smtClean="0">
                <a:solidFill>
                  <a:srgbClr val="C63328"/>
                </a:solidFill>
              </a:rPr>
              <a:t>-Нельзя обманывать ребёнка </a:t>
            </a:r>
            <a:r>
              <a:rPr lang="ru-RU" sz="2400" smtClean="0">
                <a:solidFill>
                  <a:srgbClr val="0033CC"/>
                </a:solidFill>
              </a:rPr>
              <a:t>говоря, что вы придёте очень скоро. Пусть лучше он знает, что мама придёт не скоро, чем ребёнок будет ждать ее целый день и может потерять доверие к сам  близкому человеку.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4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7848600" cy="51530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E20E2C"/>
                </a:solidFill>
              </a:rPr>
              <a:t>Занимайтесь со своим ребёнком: т.е. учите его самостоятельно обслуживать себя -одеваться, раздеваться, есть, умываться и т.д..</a:t>
            </a:r>
          </a:p>
          <a:p>
            <a:pPr eaLnBrk="1" hangingPunct="1"/>
            <a:r>
              <a:rPr lang="ru-RU" sz="2800" smtClean="0">
                <a:solidFill>
                  <a:srgbClr val="E20E2C"/>
                </a:solidFill>
                <a:latin typeface="Arial" charset="0"/>
              </a:rPr>
              <a:t> </a:t>
            </a:r>
            <a:r>
              <a:rPr lang="ru-RU" sz="2800" smtClean="0">
                <a:solidFill>
                  <a:srgbClr val="E20E2C"/>
                </a:solidFill>
              </a:rPr>
              <a:t>Придерживайтесь  дома того же режима дня, что и в детском саду, хотя бы на момент привыкания ребёнка  дошкольном учреждении.</a:t>
            </a:r>
          </a:p>
          <a:p>
            <a:pPr eaLnBrk="1" hangingPunct="1"/>
            <a:r>
              <a:rPr lang="ru-RU" sz="2800" smtClean="0">
                <a:solidFill>
                  <a:srgbClr val="E20E2C"/>
                </a:solidFill>
                <a:latin typeface="Arial" charset="0"/>
              </a:rPr>
              <a:t> </a:t>
            </a:r>
            <a:r>
              <a:rPr lang="ru-RU" sz="2800" smtClean="0">
                <a:solidFill>
                  <a:srgbClr val="E20E2C"/>
                </a:solidFill>
              </a:rPr>
              <a:t>Настраивайте ребёнка на детский сад только положительно, чтобы не было проблем при расставании с родителями по утрам.</a:t>
            </a:r>
          </a:p>
          <a:p>
            <a:pPr eaLnBrk="1" hangingPunct="1"/>
            <a:endParaRPr lang="ru-RU" sz="2800" smtClean="0">
              <a:solidFill>
                <a:srgbClr val="E20E2C"/>
              </a:solidFill>
            </a:endParaRPr>
          </a:p>
        </p:txBody>
      </p:sp>
      <p:sp>
        <p:nvSpPr>
          <p:cNvPr id="22530" name="Rectangle 6"/>
          <p:cNvSpPr>
            <a:spLocks noChangeArrowheads="1"/>
          </p:cNvSpPr>
          <p:nvPr/>
        </p:nvSpPr>
        <p:spPr bwMode="auto">
          <a:xfrm>
            <a:off x="1908175" y="620713"/>
            <a:ext cx="5256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7030A0"/>
                </a:solidFill>
              </a:rPr>
              <a:t>Задача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2500313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2A12DC"/>
                </a:solidFill>
              </a:rPr>
              <a:t>Общайтесь с ребёнком, не отмахивайтесь от его вопросов. Сами наталкивайте его на разговор с вами. Беседуйте с ним как можно чаще! Проявите заинтересованность в своём ребёнке! И у вашего ребёнка не будет проблем в речевом и умственном развитии</a:t>
            </a:r>
            <a:r>
              <a:rPr lang="ru-RU" sz="3200" smtClean="0">
                <a:solidFill>
                  <a:srgbClr val="2A12DC"/>
                </a:solidFill>
              </a:rPr>
              <a:t>.</a:t>
            </a:r>
            <a:br>
              <a:rPr lang="ru-RU" sz="3200" smtClean="0">
                <a:solidFill>
                  <a:srgbClr val="2A12DC"/>
                </a:solidFill>
              </a:rPr>
            </a:br>
            <a:endParaRPr lang="ru-RU" sz="3200" smtClean="0">
              <a:solidFill>
                <a:srgbClr val="2A12DC"/>
              </a:solidFill>
            </a:endParaRPr>
          </a:p>
        </p:txBody>
      </p:sp>
      <p:pic>
        <p:nvPicPr>
          <p:cNvPr id="23554" name="Picture 3" descr="C:\Users\DNS\Desktop\Фото млад группа 2018\20180904_102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071813"/>
            <a:ext cx="28575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Users\DNS\Desktop\Фото млад группа 2018\20180904_1027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38" y="2500313"/>
            <a:ext cx="3325812" cy="3929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2074</TotalTime>
  <Words>479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Impact</vt:lpstr>
      <vt:lpstr>Wingdings 2</vt:lpstr>
      <vt:lpstr>Поток</vt:lpstr>
      <vt:lpstr>                                                       Воспитатель: Гостюхина Н.В.</vt:lpstr>
      <vt:lpstr>Адаптация –процесс приспособления организма к новым условиям. Для ребёнка детский сад, несомненно, является новым, ещё неизвестным пространством ,с новым окружением и новыми отношениями. С поступлением ребёнка в дошкольное учреждение в его жизни происходит множество изменений - Отсутствие родителей в течение длительного времени -Новый режим дня -Другой стиль общения -Требования к поведению -Новое помещение -Постоянный контакт со сверстниками</vt:lpstr>
      <vt:lpstr>Презентация PowerPoint</vt:lpstr>
      <vt:lpstr>  Трудности в привыкании к детскому саду </vt:lpstr>
      <vt:lpstr>Все изменения обрушиваются на ребёнка одновременно создавая для него стрессовую ситуацию которая без специальной организации может привести  к : - капризам - страхам - отказам от еды - частым болезням</vt:lpstr>
      <vt:lpstr>Необходимо готовить ребёнка заранее к поступлению в детский сад.</vt:lpstr>
      <vt:lpstr> Не делайте ошибок К сожалению, иногда родители совершают серьёзные ошибки, которые затрудняют адаптацию ребёнка. Чего нельзя делать ни в коем случае: -Нельзя наказывать или сердится на малыша за то, что он  плачет при расставании или дома при упоминании необходимости идти в детский сад. -Нельзя пугать детским садом. Место, которым пугают, никогда не станет ни любимым, ни безопасным для ребёнка. -Нельзя обманывать ребёнка говоря, что вы придёте очень скоро. Пусть лучше он знает, что мама придёт не скоро, чем ребёнок будет ждать ее целый день и может потерять доверие к сам  близкому человеку.</vt:lpstr>
      <vt:lpstr>Презентация PowerPoint</vt:lpstr>
      <vt:lpstr>Общайтесь с ребёнком, не отмахивайтесь от его вопросов. Сами наталкивайте его на разговор с вами. Беседуйте с ним как можно чаще! Проявите заинтересованность в своём ребёнке! И у вашего ребёнка не будет проблем в речевом и умственном развитии. </vt:lpstr>
      <vt:lpstr>Презентация PowerPoint</vt:lpstr>
      <vt:lpstr>    Как родители могут помочь своему ребёнку в период адаптации к ДОУ </vt:lpstr>
      <vt:lpstr>Презентация PowerPoint</vt:lpstr>
      <vt:lpstr>СПАСИБО 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игра - викторина</dc:title>
  <dc:creator>1</dc:creator>
  <cp:lastModifiedBy>EV-PC</cp:lastModifiedBy>
  <cp:revision>212</cp:revision>
  <dcterms:modified xsi:type="dcterms:W3CDTF">2022-12-12T13:21:28Z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479219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