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747"/>
  </p:normalViewPr>
  <p:slideViewPr>
    <p:cSldViewPr snapToGrid="0" snapToObjects="1">
      <p:cViewPr varScale="1">
        <p:scale>
          <a:sx n="86" d="100"/>
          <a:sy n="86" d="100"/>
        </p:scale>
        <p:origin x="13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11/8/22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11/8/22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61941" y="179882"/>
            <a:ext cx="55163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Государственное бюджетное профессиональное образовательное учреждение Департамента здравоохранения города Москвы </a:t>
            </a:r>
            <a: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  <a:t/>
            </a:r>
            <a:br>
              <a:rPr lang="ru-RU" sz="2400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charset="0"/>
                <a:ea typeface="Times New Roman" charset="0"/>
                <a:cs typeface="Times New Roman" charset="0"/>
              </a:rPr>
              <a:t>«Медицинский колледж №1»</a:t>
            </a:r>
            <a:endParaRPr lang="ru-RU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33731" y="2578307"/>
            <a:ext cx="80946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Использование активных методов при проведении теоретических занятий по истории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822492" y="4912467"/>
            <a:ext cx="52015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Калмыкова Дарья Юрьевна</a:t>
            </a:r>
            <a:r>
              <a:rPr lang="en-US" sz="2800" dirty="0" smtClean="0"/>
              <a:t>,</a:t>
            </a:r>
            <a:r>
              <a:rPr lang="ru-RU" sz="2800" dirty="0" smtClean="0"/>
              <a:t> преподаватель истории и философии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24539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Роль учителя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Учитель выступает в качестве наставника</a:t>
            </a:r>
            <a:r>
              <a:rPr lang="en-US" sz="3200" dirty="0" smtClean="0"/>
              <a:t>:</a:t>
            </a:r>
            <a:r>
              <a:rPr lang="ru-RU" sz="3200" dirty="0" smtClean="0"/>
              <a:t> задает правила</a:t>
            </a:r>
            <a:r>
              <a:rPr lang="en-US" sz="3200" dirty="0" smtClean="0"/>
              <a:t>, </a:t>
            </a:r>
            <a:r>
              <a:rPr lang="ru-RU" sz="3200" dirty="0" smtClean="0"/>
              <a:t>следит за их выполнением</a:t>
            </a:r>
            <a:r>
              <a:rPr lang="en-US" sz="3200" dirty="0" smtClean="0"/>
              <a:t>,</a:t>
            </a:r>
            <a:r>
              <a:rPr lang="ru-RU" sz="3200" dirty="0" smtClean="0"/>
              <a:t> консультирует по ходу работы</a:t>
            </a:r>
            <a:r>
              <a:rPr lang="en-US" sz="3200" dirty="0" smtClean="0"/>
              <a:t>,</a:t>
            </a:r>
            <a:r>
              <a:rPr lang="ru-RU" sz="3200" dirty="0" smtClean="0"/>
              <a:t> проводит анализ ошибок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9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79882"/>
            <a:ext cx="9601199" cy="1991818"/>
          </a:xfrm>
        </p:spPr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22885" y="1229193"/>
            <a:ext cx="5891136" cy="2373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3600" dirty="0" smtClean="0"/>
              <a:t>Определение</a:t>
            </a:r>
          </a:p>
          <a:p>
            <a:pPr marL="342900" indent="-342900" algn="ctr">
              <a:buAutoNum type="arabicPeriod"/>
            </a:pPr>
            <a:r>
              <a:rPr lang="ru-RU" sz="3600" dirty="0" smtClean="0"/>
              <a:t>Методическая основа</a:t>
            </a:r>
          </a:p>
          <a:p>
            <a:pPr marL="342900" indent="-342900" algn="ctr">
              <a:buAutoNum type="arabicPeriod"/>
            </a:pPr>
            <a:r>
              <a:rPr lang="ru-RU" sz="3600" dirty="0" smtClean="0"/>
              <a:t>Виды активных методов</a:t>
            </a:r>
            <a:endParaRPr lang="en-US" sz="3600" dirty="0" smtClean="0"/>
          </a:p>
          <a:p>
            <a:pPr marL="342900" indent="-342900" algn="ctr">
              <a:buAutoNum type="arabicPeriod"/>
            </a:pPr>
            <a:r>
              <a:rPr lang="ru-RU" sz="3600" dirty="0" smtClean="0"/>
              <a:t> Роль учителя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2221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3790" y="839449"/>
            <a:ext cx="79297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Активные педагогические методы </a:t>
            </a:r>
            <a:r>
              <a:rPr lang="mr-IN" sz="3200" dirty="0" smtClean="0"/>
              <a:t>–</a:t>
            </a:r>
            <a:r>
              <a:rPr lang="ru-RU" sz="3200" dirty="0" smtClean="0"/>
              <a:t> это учебные приемы</a:t>
            </a:r>
            <a:r>
              <a:rPr lang="en-US" sz="3200" dirty="0" smtClean="0"/>
              <a:t>,</a:t>
            </a:r>
            <a:r>
              <a:rPr lang="ru-RU" sz="3200" dirty="0" smtClean="0"/>
              <a:t> которые позволяют стимулировать познавательную деятельность обучающихся и самостоятельно «добывать знания»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68238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8858" y="989351"/>
            <a:ext cx="9233941" cy="4878049"/>
          </a:xfrm>
        </p:spPr>
        <p:txBody>
          <a:bodyPr>
            <a:noAutofit/>
          </a:bodyPr>
          <a:lstStyle/>
          <a:p>
            <a:r>
              <a:rPr lang="ru-RU" sz="4000" dirty="0" smtClean="0"/>
              <a:t>Методическая основа активных методов </a:t>
            </a:r>
            <a:r>
              <a:rPr lang="mr-IN" sz="4000" dirty="0" smtClean="0"/>
              <a:t>–</a:t>
            </a:r>
            <a:r>
              <a:rPr lang="ru-RU" sz="4000" dirty="0" smtClean="0"/>
              <a:t> это системно</a:t>
            </a:r>
            <a:r>
              <a:rPr lang="en-US" sz="4000" dirty="0" smtClean="0"/>
              <a:t> -</a:t>
            </a:r>
            <a:r>
              <a:rPr lang="ru-RU" sz="4000" dirty="0" smtClean="0"/>
              <a:t> </a:t>
            </a:r>
            <a:r>
              <a:rPr lang="ru-RU" sz="4000" dirty="0" err="1" smtClean="0"/>
              <a:t>деятельностный</a:t>
            </a:r>
            <a:r>
              <a:rPr lang="ru-RU" sz="4000" dirty="0" smtClean="0"/>
              <a:t> подход</a:t>
            </a:r>
            <a:r>
              <a:rPr lang="en-US" sz="4000" dirty="0" smtClean="0"/>
              <a:t>.</a:t>
            </a:r>
          </a:p>
          <a:p>
            <a:r>
              <a:rPr lang="ru-RU" sz="4000" dirty="0" smtClean="0"/>
              <a:t>На основе системно - </a:t>
            </a:r>
            <a:r>
              <a:rPr lang="ru-RU" sz="4000" dirty="0" err="1" smtClean="0"/>
              <a:t>деятельностного</a:t>
            </a:r>
            <a:r>
              <a:rPr lang="ru-RU" sz="4000" dirty="0" smtClean="0"/>
              <a:t> подхода составлен Федеральный государственный образовательный стандарт (ФГОС)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98655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4125" y="0"/>
            <a:ext cx="9638675" cy="2171700"/>
          </a:xfrm>
        </p:spPr>
        <p:txBody>
          <a:bodyPr/>
          <a:lstStyle/>
          <a:p>
            <a:pPr algn="ctr"/>
            <a:r>
              <a:rPr lang="ru-RU" dirty="0" smtClean="0"/>
              <a:t>Активные методы в контексте преподавания истории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188" y="2171700"/>
            <a:ext cx="3290615" cy="44418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059" y="2171700"/>
            <a:ext cx="2540000" cy="381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8315" y="1985884"/>
            <a:ext cx="3995816" cy="399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172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 Проблемная лекция/ситуация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4282" y="1783830"/>
            <a:ext cx="9878518" cy="40835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Суть</a:t>
            </a:r>
            <a:r>
              <a:rPr lang="en-US" sz="3200" dirty="0" smtClean="0"/>
              <a:t>:</a:t>
            </a:r>
            <a:r>
              <a:rPr lang="ru-RU" sz="3200" dirty="0" smtClean="0"/>
              <a:t> преподаватель ставит перед студентами вопрос</a:t>
            </a:r>
            <a:r>
              <a:rPr lang="en-US" sz="3200" dirty="0" smtClean="0"/>
              <a:t>,</a:t>
            </a:r>
            <a:r>
              <a:rPr lang="ru-RU" sz="3200" dirty="0" smtClean="0"/>
              <a:t> а они в ходе занятия выполняют задания и приходят к нужному выводу</a:t>
            </a:r>
            <a:r>
              <a:rPr lang="en-US" sz="3200" dirty="0" smtClean="0"/>
              <a:t>.</a:t>
            </a:r>
          </a:p>
          <a:p>
            <a:r>
              <a:rPr lang="ru-RU" sz="3200" dirty="0" smtClean="0"/>
              <a:t>Пример</a:t>
            </a:r>
            <a:r>
              <a:rPr lang="en-US" sz="3200" dirty="0" smtClean="0"/>
              <a:t>:</a:t>
            </a:r>
            <a:r>
              <a:rPr lang="ru-RU" sz="3200" dirty="0" smtClean="0"/>
              <a:t> «Заслуженно ли Иван Четвертый назван Грозным?»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08601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r>
              <a:rPr lang="en-US" dirty="0" smtClean="0"/>
              <a:t>. </a:t>
            </a:r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Викторина на любую историческую тему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00787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r>
              <a:rPr lang="en-US" dirty="0" smtClean="0"/>
              <a:t>.</a:t>
            </a:r>
            <a:r>
              <a:rPr lang="ru-RU" dirty="0" smtClean="0"/>
              <a:t> Урок-конференция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8942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r>
              <a:rPr lang="en-US" dirty="0" smtClean="0"/>
              <a:t>.</a:t>
            </a:r>
            <a:r>
              <a:rPr lang="ru-RU" dirty="0" smtClean="0"/>
              <a:t> Учебный день в музее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Суть</a:t>
            </a:r>
            <a:r>
              <a:rPr lang="en-US" sz="3200" dirty="0" smtClean="0"/>
              <a:t>:</a:t>
            </a:r>
            <a:r>
              <a:rPr lang="ru-RU" sz="3200" dirty="0" smtClean="0"/>
              <a:t> дети с учителем ходят по музею и выполняют задания из «</a:t>
            </a:r>
            <a:r>
              <a:rPr lang="ru-RU" sz="3200" dirty="0" err="1" smtClean="0"/>
              <a:t>квест</a:t>
            </a:r>
            <a:r>
              <a:rPr lang="ru-RU" sz="3200" dirty="0" smtClean="0"/>
              <a:t>-карты»</a:t>
            </a:r>
            <a:r>
              <a:rPr lang="en-US" sz="3200" dirty="0" smtClean="0"/>
              <a:t>,</a:t>
            </a:r>
            <a:r>
              <a:rPr lang="ru-RU" sz="3200" dirty="0" smtClean="0"/>
              <a:t> выданной музейными сотрудниками</a:t>
            </a:r>
            <a:r>
              <a:rPr lang="en-US" sz="3200" dirty="0" smtClean="0"/>
              <a:t>.</a:t>
            </a:r>
          </a:p>
          <a:p>
            <a:r>
              <a:rPr lang="ru-RU" sz="3200" dirty="0" smtClean="0"/>
              <a:t>Пример</a:t>
            </a:r>
            <a:r>
              <a:rPr lang="en-US" sz="3200" dirty="0" smtClean="0"/>
              <a:t>:</a:t>
            </a:r>
            <a:r>
              <a:rPr lang="ru-RU" sz="3200" dirty="0" smtClean="0"/>
              <a:t> олимпиада «Музеи</a:t>
            </a:r>
            <a:r>
              <a:rPr lang="en-US" sz="3200" dirty="0" smtClean="0"/>
              <a:t>.</a:t>
            </a:r>
            <a:r>
              <a:rPr lang="ru-RU" sz="3200" dirty="0" smtClean="0"/>
              <a:t> Парки</a:t>
            </a:r>
            <a:r>
              <a:rPr lang="en-US" sz="3200" dirty="0" smtClean="0"/>
              <a:t>.</a:t>
            </a:r>
            <a:r>
              <a:rPr lang="ru-RU" sz="3200" dirty="0" smtClean="0"/>
              <a:t> Усадьбы»</a:t>
            </a:r>
            <a:r>
              <a:rPr lang="en-US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55692053"/>
      </p:ext>
    </p:extLst>
  </p:cSld>
  <p:clrMapOvr>
    <a:masterClrMapping/>
  </p:clrMapOvr>
</p:sld>
</file>

<file path=ppt/theme/theme1.xml><?xml version="1.0" encoding="utf-8"?>
<a:theme xmlns:a="http://schemas.openxmlformats.org/drawingml/2006/main" name="Обрезк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Урожай</Template>
  <TotalTime>28</TotalTime>
  <Words>195</Words>
  <Application>Microsoft Macintosh PowerPoint</Application>
  <PresentationFormat>Широкоэкранный</PresentationFormat>
  <Paragraphs>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Franklin Gothic Book</vt:lpstr>
      <vt:lpstr>Mangal</vt:lpstr>
      <vt:lpstr>Times New Roman</vt:lpstr>
      <vt:lpstr>Обрезка</vt:lpstr>
      <vt:lpstr>Презентация PowerPoint</vt:lpstr>
      <vt:lpstr>План</vt:lpstr>
      <vt:lpstr>Презентация PowerPoint</vt:lpstr>
      <vt:lpstr>Презентация PowerPoint</vt:lpstr>
      <vt:lpstr>Активные методы в контексте преподавания истории</vt:lpstr>
      <vt:lpstr>1. Проблемная лекция/ситуация</vt:lpstr>
      <vt:lpstr>2. Игра</vt:lpstr>
      <vt:lpstr>3. Урок-конференция</vt:lpstr>
      <vt:lpstr>4. Учебный день в музее</vt:lpstr>
      <vt:lpstr>Роль учителя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 Калмыкова</dc:creator>
  <cp:lastModifiedBy>Дарья Калмыкова</cp:lastModifiedBy>
  <cp:revision>7</cp:revision>
  <dcterms:created xsi:type="dcterms:W3CDTF">2022-11-08T15:27:52Z</dcterms:created>
  <dcterms:modified xsi:type="dcterms:W3CDTF">2022-11-08T15:56:26Z</dcterms:modified>
</cp:coreProperties>
</file>