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59" r:id="rId4"/>
    <p:sldId id="263" r:id="rId5"/>
    <p:sldId id="264" r:id="rId6"/>
    <p:sldId id="273" r:id="rId7"/>
    <p:sldId id="272" r:id="rId8"/>
    <p:sldId id="266" r:id="rId9"/>
    <p:sldId id="267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2" autoAdjust="0"/>
    <p:restoredTop sz="94662" autoAdjust="0"/>
  </p:normalViewPr>
  <p:slideViewPr>
    <p:cSldViewPr>
      <p:cViewPr varScale="1">
        <p:scale>
          <a:sx n="69" d="100"/>
          <a:sy n="69" d="100"/>
        </p:scale>
        <p:origin x="140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04D5F3-D2D4-4F1F-A505-D4742746332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927EE-3CBD-491E-A617-0ECAAA6E5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328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2927EE-3CBD-491E-A617-0ECAAA6E51D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696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877" y="-30635"/>
            <a:ext cx="9179877" cy="688863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24882" y="1700808"/>
            <a:ext cx="7117180" cy="1800200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1800" dirty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1800" dirty="0">
                <a:solidFill>
                  <a:srgbClr val="002060"/>
                </a:solidFill>
                <a:latin typeface="Arial Black" panose="020B0A04020102020204" pitchFamily="34" charset="0"/>
              </a:rPr>
              <a:t>Муниципальное бюджетное дошкольное  образовательное учреждение </a:t>
            </a:r>
            <a:br>
              <a:rPr lang="ru-RU" sz="18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«Детский </a:t>
            </a:r>
            <a:r>
              <a:rPr lang="ru-RU" sz="1800" dirty="0">
                <a:solidFill>
                  <a:srgbClr val="002060"/>
                </a:solidFill>
                <a:latin typeface="Arial Black" panose="020B0A04020102020204" pitchFamily="34" charset="0"/>
              </a:rPr>
              <a:t>сад общеразвивающего вида №6» </a:t>
            </a:r>
            <a:r>
              <a:rPr lang="ru-RU" sz="1800" dirty="0" err="1">
                <a:solidFill>
                  <a:srgbClr val="002060"/>
                </a:solidFill>
                <a:latin typeface="Arial Black" panose="020B0A04020102020204" pitchFamily="34" charset="0"/>
              </a:rPr>
              <a:t>г.Слюдянка</a:t>
            </a:r>
            <a:r>
              <a:rPr lang="ru-RU" sz="1800" dirty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Акция </a:t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«Огород на подоконнике»</a:t>
            </a:r>
            <a:r>
              <a:rPr lang="ru-RU" sz="3600" dirty="0" smtClean="0">
                <a:latin typeface="Arial Black" panose="020B0A04020102020204" pitchFamily="34" charset="0"/>
              </a:rPr>
              <a:t/>
            </a:r>
            <a:br>
              <a:rPr lang="ru-RU" sz="3600" dirty="0" smtClean="0">
                <a:latin typeface="Arial Black" panose="020B0A04020102020204" pitchFamily="34" charset="0"/>
              </a:rPr>
            </a:br>
            <a:r>
              <a:rPr lang="ru-RU" sz="2800" dirty="0" smtClean="0">
                <a:latin typeface="Arial Black" panose="020B0A04020102020204" pitchFamily="34" charset="0"/>
              </a:rPr>
              <a:t>в средней группе 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077072"/>
            <a:ext cx="3822136" cy="170574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mtClean="0"/>
              <a:t>Воспитатель:</a:t>
            </a:r>
            <a:endParaRPr lang="ru-RU" dirty="0" smtClean="0"/>
          </a:p>
          <a:p>
            <a:r>
              <a:rPr lang="ru-RU" dirty="0" err="1" smtClean="0"/>
              <a:t>Гостюхина</a:t>
            </a:r>
            <a:r>
              <a:rPr lang="ru-RU" dirty="0" smtClean="0"/>
              <a:t> Н.В.</a:t>
            </a:r>
          </a:p>
        </p:txBody>
      </p:sp>
    </p:spTree>
    <p:extLst>
      <p:ext uri="{BB962C8B-B14F-4D97-AF65-F5344CB8AC3E}">
        <p14:creationId xmlns:p14="http://schemas.microsoft.com/office/powerpoint/2010/main" val="155929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3" descr="54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52120" y="4365104"/>
            <a:ext cx="1152128" cy="106655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980728"/>
            <a:ext cx="8712967" cy="4536504"/>
          </a:xfrm>
        </p:spPr>
        <p:txBody>
          <a:bodyPr/>
          <a:lstStyle/>
          <a:p>
            <a:r>
              <a:rPr lang="ru-RU" sz="72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Спасибо за внимание!!!</a:t>
            </a:r>
            <a:endParaRPr lang="ru-RU" sz="7200" dirty="0">
              <a:solidFill>
                <a:srgbClr val="0070C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75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8710" y="0"/>
            <a:ext cx="943271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44824"/>
            <a:ext cx="7117178" cy="3600400"/>
          </a:xfrm>
        </p:spPr>
        <p:txBody>
          <a:bodyPr/>
          <a:lstStyle/>
          <a:p>
            <a:pPr lvl="0" algn="ctr"/>
            <a:r>
              <a:rPr lang="ru-RU" u="sng" dirty="0" smtClean="0">
                <a:solidFill>
                  <a:srgbClr val="00B050"/>
                </a:solidFill>
              </a:rPr>
              <a:t>Цель акции</a:t>
            </a:r>
            <a:r>
              <a:rPr lang="ru-RU" dirty="0">
                <a:solidFill>
                  <a:srgbClr val="00B050"/>
                </a:solidFill>
                <a:latin typeface="Bookman Old Style" pitchFamily="18" charset="0"/>
              </a:rPr>
              <a:t>:</a:t>
            </a:r>
            <a:r>
              <a:rPr lang="ru-RU" dirty="0">
                <a:solidFill>
                  <a:srgbClr val="0070C0"/>
                </a:solidFill>
                <a:latin typeface="Bookman Old Style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Bookman Old Style" pitchFamily="18" charset="0"/>
              </a:rPr>
            </a:br>
            <a:r>
              <a:rPr lang="ru-RU" sz="2400" dirty="0">
                <a:solidFill>
                  <a:srgbClr val="0070C0"/>
                </a:solidFill>
                <a:latin typeface="Bookman Old Style" pitchFamily="18" charset="0"/>
              </a:rPr>
              <a:t>Формирование экологической культуры у детей и родителей, создание условий для познавательного развития детей </a:t>
            </a:r>
            <a:r>
              <a:rPr lang="ru-RU" sz="2400" dirty="0" smtClean="0">
                <a:solidFill>
                  <a:srgbClr val="0070C0"/>
                </a:solidFill>
                <a:latin typeface="Bookman Old Style" pitchFamily="18" charset="0"/>
              </a:rPr>
              <a:t>через </a:t>
            </a:r>
            <a:r>
              <a:rPr lang="ru-RU" sz="2400" dirty="0">
                <a:solidFill>
                  <a:srgbClr val="0070C0"/>
                </a:solidFill>
                <a:latin typeface="Bookman Old Style" pitchFamily="18" charset="0"/>
              </a:rPr>
              <a:t>исследовательскую деятельность </a:t>
            </a:r>
            <a:r>
              <a:rPr lang="ru-RU" sz="2400" dirty="0" smtClean="0">
                <a:solidFill>
                  <a:srgbClr val="0070C0"/>
                </a:solidFill>
                <a:latin typeface="Bookman Old Style" pitchFamily="18" charset="0"/>
              </a:rPr>
              <a:t>. </a:t>
            </a:r>
            <a:r>
              <a:rPr lang="ru-RU" sz="2400" dirty="0">
                <a:solidFill>
                  <a:srgbClr val="0070C0"/>
                </a:solidFill>
                <a:latin typeface="Bookman Old Style" pitchFamily="18" charset="0"/>
              </a:rPr>
              <a:t/>
            </a:r>
            <a:br>
              <a:rPr lang="ru-RU" sz="2400" dirty="0">
                <a:solidFill>
                  <a:srgbClr val="0070C0"/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Bookman Old Style" pitchFamily="18" charset="0"/>
              </a:rPr>
              <a:t> </a:t>
            </a:r>
            <a:r>
              <a:rPr lang="ru-RU" sz="2400" dirty="0">
                <a:solidFill>
                  <a:srgbClr val="0070C0"/>
                </a:solidFill>
                <a:latin typeface="Bookman Old Style" pitchFamily="18" charset="0"/>
              </a:rPr>
              <a:t>Обобщить и расширить знания дошкольников о том, как ухаживать за растениями в комнатных </a:t>
            </a:r>
            <a:r>
              <a:rPr lang="ru-RU" sz="2400" dirty="0" smtClean="0">
                <a:solidFill>
                  <a:srgbClr val="0070C0"/>
                </a:solidFill>
                <a:latin typeface="Bookman Old Style" pitchFamily="18" charset="0"/>
              </a:rPr>
              <a:t>условиях.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01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595"/>
            <a:ext cx="9124540" cy="684340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476672"/>
            <a:ext cx="6912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-387424"/>
            <a:ext cx="7056784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r>
              <a:rPr lang="ru-RU" dirty="0" smtClean="0">
                <a:solidFill>
                  <a:srgbClr val="002060"/>
                </a:solidFill>
              </a:rPr>
              <a:t>В </a:t>
            </a:r>
            <a:r>
              <a:rPr lang="ru-RU" dirty="0">
                <a:solidFill>
                  <a:srgbClr val="002060"/>
                </a:solidFill>
              </a:rPr>
              <a:t>нашем детском саду много внимания уделяется экологическому воспитанию </a:t>
            </a:r>
            <a:r>
              <a:rPr lang="ru-RU" dirty="0" smtClean="0">
                <a:solidFill>
                  <a:srgbClr val="002060"/>
                </a:solidFill>
              </a:rPr>
              <a:t>детей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Бережное </a:t>
            </a:r>
            <a:r>
              <a:rPr lang="ru-RU" dirty="0">
                <a:solidFill>
                  <a:srgbClr val="002060"/>
                </a:solidFill>
              </a:rPr>
              <a:t>отношение к природе предполагает проявление добрых дел и поступков, а для этого дети должны знать, как ухаживать за растениями , какие условия необходимы для их благоприятного роста . Мы стараемся создавать условия для того, чтобы дошкольники на деле проявляли заботу о природе. С этой целью в этом году мы запланировали и провели акцию «Огород на подоконнике».</a:t>
            </a:r>
          </a:p>
          <a:p>
            <a:r>
              <a:rPr lang="ru-RU" dirty="0">
                <a:solidFill>
                  <a:srgbClr val="002060"/>
                </a:solidFill>
              </a:rPr>
              <a:t>В рамках акции в нашей  группе появился небольшой огородик. </a:t>
            </a:r>
          </a:p>
          <a:p>
            <a:r>
              <a:rPr lang="ru-RU" dirty="0">
                <a:solidFill>
                  <a:srgbClr val="002060"/>
                </a:solidFill>
              </a:rPr>
              <a:t>Большую помощь в оформлении огорода оказали  родители. Они закупили   землю, принесли семена различных  цветов, участвовали в эстетическом оформлении «огорода».</a:t>
            </a:r>
          </a:p>
          <a:p>
            <a:r>
              <a:rPr lang="ru-RU" dirty="0">
                <a:solidFill>
                  <a:srgbClr val="002060"/>
                </a:solidFill>
              </a:rPr>
              <a:t>Наша акция еще не закончена ведь вся выращенная рассада будет посажена на территории </a:t>
            </a:r>
            <a:r>
              <a:rPr lang="ru-RU" dirty="0" smtClean="0">
                <a:solidFill>
                  <a:srgbClr val="002060"/>
                </a:solidFill>
              </a:rPr>
              <a:t>детского сада.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4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Посадили огород, 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Посмотрите, что растет!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Будем мы ухаживать, 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Будем поливать!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Будем за росточками дружно наблюдать!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1689100" cy="1483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348880"/>
            <a:ext cx="4374009" cy="316835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333034"/>
            <a:ext cx="3168352" cy="4264318"/>
          </a:xfrm>
        </p:spPr>
      </p:pic>
    </p:spTree>
    <p:extLst>
      <p:ext uri="{BB962C8B-B14F-4D97-AF65-F5344CB8AC3E}">
        <p14:creationId xmlns:p14="http://schemas.microsoft.com/office/powerpoint/2010/main" val="863707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852936"/>
            <a:ext cx="4590032" cy="3775273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75725"/>
            <a:ext cx="4752528" cy="3528372"/>
          </a:xfrm>
        </p:spPr>
      </p:pic>
    </p:spTree>
    <p:extLst>
      <p:ext uri="{BB962C8B-B14F-4D97-AF65-F5344CB8AC3E}">
        <p14:creationId xmlns:p14="http://schemas.microsoft.com/office/powerpoint/2010/main" val="151585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196752"/>
            <a:ext cx="3654052" cy="5256584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2777"/>
            <a:ext cx="4554860" cy="3724572"/>
          </a:xfrm>
        </p:spPr>
      </p:pic>
    </p:spTree>
    <p:extLst>
      <p:ext uri="{BB962C8B-B14F-4D97-AF65-F5344CB8AC3E}">
        <p14:creationId xmlns:p14="http://schemas.microsoft.com/office/powerpoint/2010/main" val="284501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68760"/>
            <a:ext cx="3581251" cy="459229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388" y="1268760"/>
            <a:ext cx="3510036" cy="4592290"/>
          </a:xfrm>
        </p:spPr>
      </p:pic>
    </p:spTree>
    <p:extLst>
      <p:ext uri="{BB962C8B-B14F-4D97-AF65-F5344CB8AC3E}">
        <p14:creationId xmlns:p14="http://schemas.microsoft.com/office/powerpoint/2010/main" val="92915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24744"/>
            <a:ext cx="3725267" cy="4736306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388" y="1124744"/>
            <a:ext cx="3582044" cy="4736306"/>
          </a:xfrm>
        </p:spPr>
      </p:pic>
    </p:spTree>
    <p:extLst>
      <p:ext uri="{BB962C8B-B14F-4D97-AF65-F5344CB8AC3E}">
        <p14:creationId xmlns:p14="http://schemas.microsoft.com/office/powerpoint/2010/main" val="23196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7064" y="980728"/>
            <a:ext cx="5826936" cy="924475"/>
          </a:xfrm>
        </p:spPr>
        <p:txBody>
          <a:bodyPr/>
          <a:lstStyle/>
          <a:p>
            <a:pPr lvl="0" algn="ctr" defTabSz="914400" fontAlgn="base">
              <a:spcAft>
                <a:spcPct val="0"/>
              </a:spcAft>
            </a:pPr>
            <a:r>
              <a:rPr lang="ru-RU" sz="1800" dirty="0" smtClean="0">
                <a:solidFill>
                  <a:srgbClr val="C00000"/>
                </a:solidFill>
                <a:latin typeface="+mn-lt"/>
                <a:ea typeface="Times New Roman" pitchFamily="18" charset="0"/>
                <a:cs typeface="Arial" pitchFamily="34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latin typeface="+mn-lt"/>
                <a:ea typeface="Times New Roman" pitchFamily="18" charset="0"/>
                <a:cs typeface="Arial" pitchFamily="34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+mn-lt"/>
                <a:ea typeface="Times New Roman" pitchFamily="18" charset="0"/>
                <a:cs typeface="Arial" pitchFamily="34" charset="0"/>
              </a:rPr>
              <a:t>"</a:t>
            </a:r>
            <a:r>
              <a:rPr lang="ru-RU" sz="1800" dirty="0">
                <a:solidFill>
                  <a:srgbClr val="C00000"/>
                </a:solidFill>
                <a:latin typeface="+mn-lt"/>
                <a:ea typeface="Times New Roman" pitchFamily="18" charset="0"/>
                <a:cs typeface="Arial" pitchFamily="34" charset="0"/>
              </a:rPr>
              <a:t>У ворот шумит народ.</a:t>
            </a:r>
            <a:r>
              <a:rPr lang="ru-RU" sz="1800" dirty="0">
                <a:solidFill>
                  <a:srgbClr val="C00000"/>
                </a:solidFill>
                <a:latin typeface="+mn-lt"/>
                <a:ea typeface="+mn-ea"/>
                <a:cs typeface="Arial" pitchFamily="34" charset="0"/>
              </a:rPr>
              <a:t/>
            </a:r>
            <a:br>
              <a:rPr lang="ru-RU" sz="1800" dirty="0">
                <a:solidFill>
                  <a:srgbClr val="C00000"/>
                </a:solidFill>
                <a:latin typeface="+mn-lt"/>
                <a:ea typeface="+mn-ea"/>
                <a:cs typeface="Arial" pitchFamily="34" charset="0"/>
              </a:rPr>
            </a:br>
            <a:r>
              <a:rPr lang="ru-RU" sz="1800" dirty="0">
                <a:solidFill>
                  <a:srgbClr val="C00000"/>
                </a:solidFill>
                <a:latin typeface="+mn-lt"/>
                <a:ea typeface="Times New Roman" pitchFamily="18" charset="0"/>
                <a:cs typeface="Arial" pitchFamily="34" charset="0"/>
              </a:rPr>
              <a:t>Где тут </a:t>
            </a:r>
            <a:r>
              <a:rPr lang="ru-RU" sz="1800" dirty="0" smtClean="0">
                <a:solidFill>
                  <a:srgbClr val="C00000"/>
                </a:solidFill>
                <a:latin typeface="+mn-lt"/>
                <a:ea typeface="Times New Roman" pitchFamily="18" charset="0"/>
                <a:cs typeface="Arial" pitchFamily="34" charset="0"/>
              </a:rPr>
              <a:t>чудо - огород</a:t>
            </a:r>
            <a:r>
              <a:rPr lang="ru-RU" sz="1800" dirty="0">
                <a:solidFill>
                  <a:srgbClr val="C00000"/>
                </a:solidFill>
                <a:latin typeface="+mn-lt"/>
                <a:ea typeface="Times New Roman" pitchFamily="18" charset="0"/>
                <a:cs typeface="Arial" pitchFamily="34" charset="0"/>
              </a:rPr>
              <a:t>?</a:t>
            </a:r>
            <a:r>
              <a:rPr lang="ru-RU" sz="1800" dirty="0">
                <a:solidFill>
                  <a:srgbClr val="C00000"/>
                </a:solidFill>
                <a:latin typeface="+mn-lt"/>
                <a:ea typeface="+mn-ea"/>
                <a:cs typeface="Arial" pitchFamily="34" charset="0"/>
              </a:rPr>
              <a:t/>
            </a:r>
            <a:br>
              <a:rPr lang="ru-RU" sz="1800" dirty="0">
                <a:solidFill>
                  <a:srgbClr val="C00000"/>
                </a:solidFill>
                <a:latin typeface="+mn-lt"/>
                <a:ea typeface="+mn-ea"/>
                <a:cs typeface="Arial" pitchFamily="34" charset="0"/>
              </a:rPr>
            </a:br>
            <a:r>
              <a:rPr lang="ru-RU" sz="1800" dirty="0">
                <a:solidFill>
                  <a:srgbClr val="C00000"/>
                </a:solidFill>
                <a:latin typeface="+mn-lt"/>
                <a:ea typeface="Times New Roman" pitchFamily="18" charset="0"/>
                <a:cs typeface="Arial" pitchFamily="34" charset="0"/>
              </a:rPr>
              <a:t>Говорят, что там растет.</a:t>
            </a:r>
            <a:r>
              <a:rPr lang="ru-RU" sz="1800" dirty="0">
                <a:solidFill>
                  <a:srgbClr val="C00000"/>
                </a:solidFill>
                <a:latin typeface="+mn-lt"/>
                <a:ea typeface="+mn-ea"/>
                <a:cs typeface="Arial" pitchFamily="34" charset="0"/>
              </a:rPr>
              <a:t/>
            </a:r>
            <a:br>
              <a:rPr lang="ru-RU" sz="1800" dirty="0">
                <a:solidFill>
                  <a:srgbClr val="C00000"/>
                </a:solidFill>
                <a:latin typeface="+mn-lt"/>
                <a:ea typeface="+mn-ea"/>
                <a:cs typeface="Arial" pitchFamily="34" charset="0"/>
              </a:rPr>
            </a:br>
            <a:r>
              <a:rPr lang="ru-RU" sz="1800" dirty="0">
                <a:solidFill>
                  <a:srgbClr val="C00000"/>
                </a:solidFill>
                <a:latin typeface="+mn-lt"/>
                <a:ea typeface="Times New Roman" pitchFamily="18" charset="0"/>
                <a:cs typeface="Arial" pitchFamily="34" charset="0"/>
              </a:rPr>
              <a:t>Огуречная рассада.</a:t>
            </a:r>
            <a:r>
              <a:rPr lang="ru-RU" sz="1800" dirty="0">
                <a:solidFill>
                  <a:srgbClr val="C00000"/>
                </a:solidFill>
                <a:latin typeface="+mn-lt"/>
                <a:ea typeface="+mn-ea"/>
                <a:cs typeface="Arial" pitchFamily="34" charset="0"/>
              </a:rPr>
              <a:t/>
            </a:r>
            <a:br>
              <a:rPr lang="ru-RU" sz="1800" dirty="0">
                <a:solidFill>
                  <a:srgbClr val="C00000"/>
                </a:solidFill>
                <a:latin typeface="+mn-lt"/>
                <a:ea typeface="+mn-ea"/>
                <a:cs typeface="Arial" pitchFamily="34" charset="0"/>
              </a:rPr>
            </a:br>
            <a:r>
              <a:rPr lang="ru-RU" sz="1800" dirty="0">
                <a:solidFill>
                  <a:srgbClr val="C00000"/>
                </a:solidFill>
                <a:latin typeface="+mn-lt"/>
                <a:ea typeface="Times New Roman" pitchFamily="18" charset="0"/>
                <a:cs typeface="Arial" pitchFamily="34" charset="0"/>
              </a:rPr>
              <a:t>И укропчик и лучок.</a:t>
            </a:r>
            <a:r>
              <a:rPr lang="ru-RU" sz="1800" dirty="0">
                <a:solidFill>
                  <a:srgbClr val="C00000"/>
                </a:solidFill>
                <a:latin typeface="+mn-lt"/>
                <a:ea typeface="+mn-ea"/>
                <a:cs typeface="Arial" pitchFamily="34" charset="0"/>
              </a:rPr>
              <a:t/>
            </a:r>
            <a:br>
              <a:rPr lang="ru-RU" sz="1800" dirty="0">
                <a:solidFill>
                  <a:srgbClr val="C00000"/>
                </a:solidFill>
                <a:latin typeface="+mn-lt"/>
                <a:ea typeface="+mn-ea"/>
                <a:cs typeface="Arial" pitchFamily="34" charset="0"/>
              </a:rPr>
            </a:br>
            <a:r>
              <a:rPr lang="ru-RU" sz="1800" dirty="0">
                <a:solidFill>
                  <a:srgbClr val="C00000"/>
                </a:solidFill>
                <a:latin typeface="+mn-lt"/>
                <a:ea typeface="Times New Roman" pitchFamily="18" charset="0"/>
                <a:cs typeface="Arial" pitchFamily="34" charset="0"/>
              </a:rPr>
              <a:t>Смотрят все на огород,</a:t>
            </a:r>
            <a:r>
              <a:rPr lang="ru-RU" sz="1800" dirty="0">
                <a:solidFill>
                  <a:srgbClr val="C00000"/>
                </a:solidFill>
                <a:latin typeface="+mn-lt"/>
                <a:ea typeface="+mn-ea"/>
                <a:cs typeface="Arial" pitchFamily="34" charset="0"/>
              </a:rPr>
              <a:t/>
            </a:r>
            <a:br>
              <a:rPr lang="ru-RU" sz="1800" dirty="0">
                <a:solidFill>
                  <a:srgbClr val="C00000"/>
                </a:solidFill>
                <a:latin typeface="+mn-lt"/>
                <a:ea typeface="+mn-ea"/>
                <a:cs typeface="Arial" pitchFamily="34" charset="0"/>
              </a:rPr>
            </a:br>
            <a:r>
              <a:rPr lang="ru-RU" sz="1800" dirty="0">
                <a:solidFill>
                  <a:srgbClr val="C00000"/>
                </a:solidFill>
                <a:latin typeface="+mn-lt"/>
                <a:ea typeface="Times New Roman" pitchFamily="18" charset="0"/>
                <a:cs typeface="Arial" pitchFamily="34" charset="0"/>
              </a:rPr>
              <a:t>И уходят открыв рот"</a:t>
            </a:r>
            <a:r>
              <a:rPr lang="ru-RU" sz="1800" dirty="0">
                <a:solidFill>
                  <a:srgbClr val="C00000"/>
                </a:solidFill>
                <a:latin typeface="Calibri"/>
                <a:ea typeface="+mn-ea"/>
                <a:cs typeface="Arial" pitchFamily="34" charset="0"/>
              </a:rPr>
              <a:t/>
            </a:r>
            <a:br>
              <a:rPr lang="ru-RU" sz="1800" dirty="0">
                <a:solidFill>
                  <a:srgbClr val="C00000"/>
                </a:solidFill>
                <a:latin typeface="Calibri"/>
                <a:ea typeface="+mn-ea"/>
                <a:cs typeface="Arial" pitchFamily="34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Picture 23" descr="54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4869160"/>
            <a:ext cx="1152128" cy="1066554"/>
          </a:xfrm>
          <a:prstGeom prst="rect">
            <a:avLst/>
          </a:prstGeom>
          <a:noFill/>
        </p:spPr>
      </p:pic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67" y="384049"/>
            <a:ext cx="3653259" cy="4520282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2616" y="2420888"/>
            <a:ext cx="3409824" cy="4158368"/>
          </a:xfrm>
        </p:spPr>
      </p:pic>
    </p:spTree>
    <p:extLst>
      <p:ext uri="{BB962C8B-B14F-4D97-AF65-F5344CB8AC3E}">
        <p14:creationId xmlns:p14="http://schemas.microsoft.com/office/powerpoint/2010/main" val="133321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179</TotalTime>
  <Words>140</Words>
  <Application>Microsoft Office PowerPoint</Application>
  <PresentationFormat>Экран (4:3)</PresentationFormat>
  <Paragraphs>21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1" baseType="lpstr">
      <vt:lpstr>Arial</vt:lpstr>
      <vt:lpstr>Arial Black</vt:lpstr>
      <vt:lpstr>Arial Narrow</vt:lpstr>
      <vt:lpstr>Bookman Old Style</vt:lpstr>
      <vt:lpstr>Calibri</vt:lpstr>
      <vt:lpstr>Courier New</vt:lpstr>
      <vt:lpstr>Times New Roman</vt:lpstr>
      <vt:lpstr>Trebuchet MS</vt:lpstr>
      <vt:lpstr>Verdana</vt:lpstr>
      <vt:lpstr>Wingdings 2</vt:lpstr>
      <vt:lpstr>Spring</vt:lpstr>
      <vt:lpstr>  Муниципальное бюджетное дошкольное  образовательное учреждение  «Детский сад общеразвивающего вида №6» г.Слюдянка  Акция  «Огород на подоконнике» в средней группе </vt:lpstr>
      <vt:lpstr>Цель акции: Формирование экологической культуры у детей и родителей, создание условий для познавательного развития детей через исследовательскую деятельность .   Обобщить и расширить знания дошкольников о том, как ухаживать за растениями в комнатных условиях.</vt:lpstr>
      <vt:lpstr>Презентация PowerPoint</vt:lpstr>
      <vt:lpstr>Посадили огород,  Посмотрите, что растет! Будем мы ухаживать,  Будем поливать! Будем за росточками дружно наблюдать!</vt:lpstr>
      <vt:lpstr>Презентация PowerPoint</vt:lpstr>
      <vt:lpstr>Презентация PowerPoint</vt:lpstr>
      <vt:lpstr>Презентация PowerPoint</vt:lpstr>
      <vt:lpstr>Презентация PowerPoint</vt:lpstr>
      <vt:lpstr> "У ворот шумит народ. Где тут чудо - огород? Говорят, что там растет. Огуречная рассада. И укропчик и лучок. Смотрят все на огород, И уходят открыв рот" </vt:lpstr>
      <vt:lpstr>Спасибо за внимание!!!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проекта : «Огород на окне» в средней группе А «Знайки»</dc:title>
  <dc:creator>Елена</dc:creator>
  <cp:lastModifiedBy>EV-PC</cp:lastModifiedBy>
  <cp:revision>19</cp:revision>
  <dcterms:created xsi:type="dcterms:W3CDTF">2017-03-17T05:49:44Z</dcterms:created>
  <dcterms:modified xsi:type="dcterms:W3CDTF">2022-12-12T13:20:36Z</dcterms:modified>
</cp:coreProperties>
</file>