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4903" r:id="rId2"/>
    <p:sldId id="4930" r:id="rId3"/>
    <p:sldId id="277" r:id="rId4"/>
    <p:sldId id="4899" r:id="rId5"/>
    <p:sldId id="4922" r:id="rId6"/>
    <p:sldId id="4929" r:id="rId7"/>
    <p:sldId id="263" r:id="rId8"/>
    <p:sldId id="4924" r:id="rId9"/>
    <p:sldId id="4925" r:id="rId10"/>
    <p:sldId id="4926" r:id="rId11"/>
    <p:sldId id="4928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ictory" initials="V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 horzBarState="maximized">
    <p:restoredLeft sz="0" autoAdjust="0"/>
    <p:restoredTop sz="41808" autoAdjust="0"/>
  </p:normalViewPr>
  <p:slideViewPr>
    <p:cSldViewPr snapToGrid="0">
      <p:cViewPr varScale="1">
        <p:scale>
          <a:sx n="71" d="100"/>
          <a:sy n="71" d="100"/>
        </p:scale>
        <p:origin x="111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6C064A-D61B-4B21-B757-51A9B82445B8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305E07-67EA-4042-A3F6-853A8AD8D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1108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Arial" panose="020B0604020202020204" pitchFamily="34" charset="0"/>
              </a:defRPr>
            </a:lvl1pPr>
          </a:lstStyle>
          <a:p>
            <a:fld id="{EFB67E75-FF5E-4927-802B-8D597280E74C}" type="datetimeFigureOut">
              <a:rPr lang="zh-CN" altLang="en-US" smtClean="0"/>
              <a:t>2022/12/13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Arial" panose="020B0604020202020204" pitchFamily="34" charset="0"/>
              </a:defRPr>
            </a:lvl1pPr>
          </a:lstStyle>
          <a:p>
            <a:fld id="{5BFF6F58-3A91-4278-8D42-9D75AAF085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0711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Arial" panose="020B0604020202020204" pitchFamily="34" charset="0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Arial" panose="020B0604020202020204" pitchFamily="34" charset="0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Arial" panose="020B0604020202020204" pitchFamily="34" charset="0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Arial" panose="020B0604020202020204" pitchFamily="34" charset="0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Arial" panose="020B0604020202020204" pitchFamily="34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B1757-8956-4EB9-A61B-2BB94BC071D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12816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F6F58-3A91-4278-8D42-9D75AAF0859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42901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8DDB6-B8EB-444D-8B1D-0E2236651F2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57879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ий образ слайда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Замещающий текст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861085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C9870-4CD8-4036-AD89-68A8D8175235}" type="datetimeFigureOut">
              <a:rPr lang="zh-CN" altLang="en-US" smtClean="0"/>
              <a:t>2022/12/13</a:t>
            </a:fld>
            <a:endParaRPr lang="zh-CN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1158E-F61E-426B-A3A5-6C7B89498A7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C9870-4CD8-4036-AD89-68A8D8175235}" type="datetimeFigureOut">
              <a:rPr lang="zh-CN" altLang="en-US" smtClean="0"/>
              <a:t>2022/12/13</a:t>
            </a:fld>
            <a:endParaRPr lang="zh-CN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1158E-F61E-426B-A3A5-6C7B89498A7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057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C9870-4CD8-4036-AD89-68A8D8175235}" type="datetimeFigureOut">
              <a:rPr lang="zh-CN" altLang="en-US" smtClean="0"/>
              <a:t>2022/12/13</a:t>
            </a:fld>
            <a:endParaRPr lang="zh-CN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1158E-F61E-426B-A3A5-6C7B89498A7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C9870-4CD8-4036-AD89-68A8D8175235}" type="datetimeFigureOut">
              <a:rPr lang="zh-CN" altLang="en-US" smtClean="0"/>
              <a:t>2022/12/13</a:t>
            </a:fld>
            <a:endParaRPr lang="zh-CN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1158E-F61E-426B-A3A5-6C7B89498A7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C9870-4CD8-4036-AD89-68A8D8175235}" type="datetimeFigureOut">
              <a:rPr lang="zh-CN" altLang="en-US" smtClean="0"/>
              <a:t>2022/12/13</a:t>
            </a:fld>
            <a:endParaRPr lang="zh-CN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1158E-F61E-426B-A3A5-6C7B89498A7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C9870-4CD8-4036-AD89-68A8D8175235}" type="datetimeFigureOut">
              <a:rPr lang="zh-CN" altLang="en-US" smtClean="0"/>
              <a:t>2022/12/13</a:t>
            </a:fld>
            <a:endParaRPr lang="zh-CN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1158E-F61E-426B-A3A5-6C7B89498A7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C9870-4CD8-4036-AD89-68A8D8175235}" type="datetimeFigureOut">
              <a:rPr lang="zh-CN" altLang="en-US" smtClean="0"/>
              <a:t>2022/12/13</a:t>
            </a:fld>
            <a:endParaRPr lang="zh-CN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1158E-F61E-426B-A3A5-6C7B89498A7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C9870-4CD8-4036-AD89-68A8D8175235}" type="datetimeFigureOut">
              <a:rPr lang="zh-CN" altLang="en-US" smtClean="0"/>
              <a:t>2022/12/13</a:t>
            </a:fld>
            <a:endParaRPr lang="zh-CN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1158E-F61E-426B-A3A5-6C7B89498A7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C9870-4CD8-4036-AD89-68A8D8175235}" type="datetimeFigureOut">
              <a:rPr lang="zh-CN" altLang="en-US" smtClean="0"/>
              <a:t>2022/12/13</a:t>
            </a:fld>
            <a:endParaRPr lang="zh-CN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1158E-F61E-426B-A3A5-6C7B89498A7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C9870-4CD8-4036-AD89-68A8D8175235}" type="datetimeFigureOut">
              <a:rPr lang="zh-CN" altLang="en-US" smtClean="0"/>
              <a:t>2022/12/13</a:t>
            </a:fld>
            <a:endParaRPr lang="zh-CN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1158E-F61E-426B-A3A5-6C7B89498A7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C9870-4CD8-4036-AD89-68A8D8175235}" type="datetimeFigureOut">
              <a:rPr lang="zh-CN" altLang="en-US" smtClean="0"/>
              <a:t>2022/12/13</a:t>
            </a:fld>
            <a:endParaRPr lang="zh-CN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1158E-F61E-426B-A3A5-6C7B89498A7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C9870-4CD8-4036-AD89-68A8D8175235}" type="datetimeFigureOut">
              <a:rPr lang="zh-CN" altLang="en-US" smtClean="0"/>
              <a:t>2022/12/13</a:t>
            </a:fld>
            <a:endParaRPr lang="zh-CN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1158E-F61E-426B-A3A5-6C7B89498A7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C9870-4CD8-4036-AD89-68A8D8175235}" type="datetimeFigureOut">
              <a:rPr lang="zh-CN" altLang="en-US" smtClean="0"/>
              <a:t>2022/12/13</a:t>
            </a:fld>
            <a:endParaRPr lang="zh-CN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1158E-F61E-426B-A3A5-6C7B89498A7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76672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05728" y="1600200"/>
            <a:ext cx="5376672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C9870-4CD8-4036-AD89-68A8D8175235}" type="datetimeFigureOut">
              <a:rPr lang="zh-CN" altLang="en-US" smtClean="0"/>
              <a:t>2022/12/13</a:t>
            </a:fld>
            <a:endParaRPr lang="zh-CN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1158E-F61E-426B-A3A5-6C7B89498A7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C9870-4CD8-4036-AD89-68A8D8175235}" type="datetimeFigureOut">
              <a:rPr lang="zh-CN" altLang="en-US" smtClean="0"/>
              <a:t>2022/12/13</a:t>
            </a:fld>
            <a:endParaRPr lang="zh-CN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1158E-F61E-426B-A3A5-6C7B89498A7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C9870-4CD8-4036-AD89-68A8D8175235}" type="datetimeFigureOut">
              <a:rPr lang="zh-CN" altLang="en-US" smtClean="0"/>
              <a:t>2022/12/13</a:t>
            </a:fld>
            <a:endParaRPr lang="zh-CN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1158E-F61E-426B-A3A5-6C7B89498A7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C9870-4CD8-4036-AD89-68A8D8175235}" type="datetimeFigureOut">
              <a:rPr lang="zh-CN" altLang="en-US" smtClean="0"/>
              <a:t>2022/12/13</a:t>
            </a:fld>
            <a:endParaRPr lang="zh-CN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1158E-F61E-426B-A3A5-6C7B89498A7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C9870-4CD8-4036-AD89-68A8D8175235}" type="datetimeFigureOut">
              <a:rPr lang="zh-CN" altLang="en-US" smtClean="0"/>
              <a:t>2022/12/13</a:t>
            </a:fld>
            <a:endParaRPr lang="zh-CN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1158E-F61E-426B-A3A5-6C7B89498A7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C9870-4CD8-4036-AD89-68A8D8175235}" type="datetimeFigureOut">
              <a:rPr lang="zh-CN" altLang="en-US" smtClean="0"/>
              <a:t>2022/12/13</a:t>
            </a:fld>
            <a:endParaRPr lang="zh-CN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1158E-F61E-426B-A3A5-6C7B89498A7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025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t>Click to edit Master title style</a:t>
            </a:r>
          </a:p>
        </p:txBody>
      </p:sp>
      <p:sp>
        <p:nvSpPr>
          <p:cNvPr id="1027" name="Замещающий текст 1026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028" name="Замещающая дата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fld id="{57FC9870-4CD8-4036-AD89-68A8D8175235}" type="datetimeFigureOut">
              <a:rPr lang="zh-CN" altLang="en-US" smtClean="0"/>
              <a:t>2022/12/13</a:t>
            </a:fld>
            <a:endParaRPr lang="zh-CN" altLang="en-US"/>
          </a:p>
        </p:txBody>
      </p:sp>
      <p:sp>
        <p:nvSpPr>
          <p:cNvPr id="1029" name="Замещающий нижний колонтитул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endParaRPr lang="zh-CN" altLang="en-US"/>
          </a:p>
        </p:txBody>
      </p:sp>
      <p:sp>
        <p:nvSpPr>
          <p:cNvPr id="1030" name="Замещающий номер слайда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fld id="{B681158E-F61E-426B-A3A5-6C7B89498A7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稻壳天启设计原创模板"/>
          <p:cNvSpPr/>
          <p:nvPr/>
        </p:nvSpPr>
        <p:spPr>
          <a:xfrm>
            <a:off x="2805962" y="1816013"/>
            <a:ext cx="7392035" cy="3508653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0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ru-RU" sz="540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  <a:sym typeface="+mn-ea"/>
              </a:rPr>
              <a:t>Сенсомоторная коррекция у детей с РАС</a:t>
            </a:r>
            <a:endParaRPr lang="ru-RU" sz="540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endParaRPr lang="ru-RU" altLang="en-US" sz="60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3" name="Текстовое поле 2"/>
          <p:cNvSpPr txBox="1"/>
          <p:nvPr/>
        </p:nvSpPr>
        <p:spPr>
          <a:xfrm>
            <a:off x="7592988" y="5138315"/>
            <a:ext cx="4139565" cy="64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Выполнила учитель-дефектолог:</a:t>
            </a:r>
          </a:p>
          <a:p>
            <a:r>
              <a:rPr lang="ru-RU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Алексеева Виктория Александровна</a:t>
            </a:r>
            <a:endParaRPr lang="ru-RU" altLang="en-US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FillTx/>
              <a:latin typeface="Times New Roman" panose="02020603050405020304" charset="0"/>
              <a:ea typeface="+Основной текст (восточно-азиат" charset="0"/>
              <a:cs typeface="Times New Roman" panose="02020603050405020304" charset="0"/>
              <a:sym typeface="+mn-e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55887" y="6041964"/>
            <a:ext cx="1028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2022 год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647"/>
            <a:ext cx="3493827" cy="7055893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418266" y="268499"/>
            <a:ext cx="8167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Государственное бюджетное дошкольное образовательное учреждение</a:t>
            </a:r>
          </a:p>
          <a:p>
            <a:pPr algn="ctr"/>
            <a:r>
              <a:rPr lang="ru-RU" dirty="0"/>
              <a:t> детский сад №50 Пушкинского района г. Санкт- Петербурга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494905" cy="197072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26529" y="1970729"/>
            <a:ext cx="2465471" cy="4887271"/>
          </a:xfrm>
          <a:prstGeom prst="rect">
            <a:avLst/>
          </a:prstGeom>
        </p:spPr>
      </p:pic>
      <p:sp>
        <p:nvSpPr>
          <p:cNvPr id="36" name="矩形 35"/>
          <p:cNvSpPr/>
          <p:nvPr/>
        </p:nvSpPr>
        <p:spPr>
          <a:xfrm>
            <a:off x="900332" y="532831"/>
            <a:ext cx="9499262" cy="6045389"/>
          </a:xfrm>
          <a:prstGeom prst="rect">
            <a:avLst/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50000"/>
              </a:lnSpc>
            </a:pPr>
            <a:r>
              <a:rPr lang="ru-RU" b="1" dirty="0" smtClean="0">
                <a:solidFill>
                  <a:srgbClr val="00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Игры и упражнения для развития </a:t>
            </a:r>
            <a:r>
              <a:rPr lang="ru-RU" b="1" dirty="0" err="1" smtClean="0">
                <a:solidFill>
                  <a:srgbClr val="00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проприоцептивной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 системы</a:t>
            </a:r>
            <a:endParaRPr lang="ru-RU" altLang="en-US" b="1" dirty="0" smtClean="0">
              <a:solidFill>
                <a:srgbClr val="000000"/>
              </a:solidFill>
              <a:latin typeface="Times New Roman" panose="02020603050405020304" charset="0"/>
              <a:ea typeface="+Основной текст (восточно-азиат" charset="0"/>
              <a:cs typeface="Times New Roman" panose="02020603050405020304" charset="0"/>
              <a:sym typeface="+mn-ea"/>
            </a:endParaRPr>
          </a:p>
          <a:p>
            <a:pPr indent="432000" fontAlgn="auto">
              <a:lnSpc>
                <a:spcPct val="150000"/>
              </a:lnSpc>
            </a:pPr>
            <a:r>
              <a:rPr lang="ru-RU" sz="1600" dirty="0" smtClean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sym typeface="+mn-ea"/>
              </a:rPr>
              <a:t>Общая </a:t>
            </a: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sym typeface="+mn-ea"/>
              </a:rPr>
              <a:t>цель данных упражнений и игр – стимулировать </a:t>
            </a:r>
            <a:r>
              <a:rPr lang="ru-RU" sz="1600" dirty="0" err="1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sym typeface="+mn-ea"/>
              </a:rPr>
              <a:t>проприоцептивную</a:t>
            </a: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sym typeface="+mn-ea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sym typeface="+mn-ea"/>
              </a:rPr>
              <a:t>систему (восприятие </a:t>
            </a: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sym typeface="+mn-ea"/>
              </a:rPr>
              <a:t>сигналов от мышц, связок, суставов), улучшить осознание тела, </a:t>
            </a:r>
            <a:r>
              <a:rPr lang="ru-RU" sz="1600" dirty="0" smtClean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sym typeface="+mn-ea"/>
              </a:rPr>
              <a:t>ощущение положения </a:t>
            </a: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sym typeface="+mn-ea"/>
              </a:rPr>
              <a:t>тела в пространстве и оптимальное приложение силы.</a:t>
            </a:r>
            <a:endParaRPr lang="ru-RU" sz="1600" dirty="0">
              <a:solidFill>
                <a:schemeClr val="tx1"/>
              </a:solidFill>
              <a:uFillTx/>
              <a:latin typeface="Times New Roman" panose="02020603050405020304" charset="0"/>
              <a:ea typeface="+Основной текст (восточно-азиат" charset="0"/>
            </a:endParaRPr>
          </a:p>
          <a:p>
            <a:pPr indent="432000" fontAlgn="auto">
              <a:lnSpc>
                <a:spcPct val="150000"/>
              </a:lnSpc>
            </a:pPr>
            <a:r>
              <a:rPr lang="ru-RU" sz="1600" b="1" dirty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sym typeface="+mn-ea"/>
              </a:rPr>
              <a:t>«Мешок-комбинезон»</a:t>
            </a:r>
            <a:endParaRPr lang="ru-RU" sz="1600" b="1" dirty="0">
              <a:solidFill>
                <a:schemeClr val="tx1"/>
              </a:solidFill>
              <a:uFillTx/>
              <a:latin typeface="Times New Roman" panose="02020603050405020304" charset="0"/>
              <a:ea typeface="+Основной текст (восточно-азиат" charset="0"/>
            </a:endParaRPr>
          </a:p>
          <a:p>
            <a:pPr indent="43200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sym typeface="+mn-ea"/>
              </a:rPr>
              <a:t>Материал: мешок-комбинезон</a:t>
            </a:r>
            <a:endParaRPr lang="ru-RU" sz="1600" dirty="0">
              <a:solidFill>
                <a:schemeClr val="tx1"/>
              </a:solidFill>
              <a:uFillTx/>
              <a:latin typeface="Times New Roman" panose="02020603050405020304" charset="0"/>
              <a:ea typeface="+Основной текст (восточно-азиат" charset="0"/>
            </a:endParaRPr>
          </a:p>
          <a:p>
            <a:pPr lvl="0" indent="432000">
              <a:lnSpc>
                <a:spcPct val="150000"/>
              </a:lnSpc>
            </a:pP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sym typeface="+mn-ea"/>
              </a:rPr>
              <a:t>Ход упражнения: попросите учащегося залезть в мешок-комбинезон (для этого </a:t>
            </a:r>
            <a:r>
              <a:rPr lang="ru-RU" sz="1600" dirty="0" smtClean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sym typeface="+mn-ea"/>
              </a:rPr>
              <a:t>ему может </a:t>
            </a: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sym typeface="+mn-ea"/>
              </a:rPr>
              <a:t>потребоваться ваша помощь). Попросите его вытягивать руки и ноги в </a:t>
            </a:r>
            <a:r>
              <a:rPr lang="ru-RU" sz="1600" dirty="0" smtClean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sym typeface="+mn-ea"/>
              </a:rPr>
              <a:t>разные стороны</a:t>
            </a: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sym typeface="+mn-ea"/>
              </a:rPr>
              <a:t>. Надевая мешок-комбинезон, ребенок должен чувствовать его </a:t>
            </a:r>
            <a:r>
              <a:rPr lang="ru-RU" sz="1600" dirty="0" smtClean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sym typeface="+mn-ea"/>
              </a:rPr>
              <a:t>прикосновение и </a:t>
            </a: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sym typeface="+mn-ea"/>
              </a:rPr>
              <a:t>натяжение по всей длине от ног до головы</a:t>
            </a:r>
            <a:r>
              <a:rPr lang="ru-RU" sz="1600" dirty="0" smtClean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sym typeface="+mn-ea"/>
              </a:rPr>
              <a:t>.</a:t>
            </a:r>
            <a:r>
              <a:rPr lang="ru-RU" sz="1600" b="1" dirty="0">
                <a:solidFill>
                  <a:srgbClr val="00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 </a:t>
            </a:r>
            <a:endParaRPr lang="ru-RU" sz="1600" b="1" dirty="0" smtClean="0">
              <a:solidFill>
                <a:srgbClr val="000000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lvl="0" indent="432000" algn="ctr">
              <a:lnSpc>
                <a:spcPct val="150000"/>
              </a:lnSpc>
            </a:pPr>
            <a:r>
              <a:rPr lang="ru-RU" b="1" dirty="0" smtClean="0">
                <a:solidFill>
                  <a:srgbClr val="00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Игры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и упражнения для развития двусторонней координации</a:t>
            </a:r>
            <a:endParaRPr lang="ru-RU" altLang="en-US" b="1" dirty="0">
              <a:solidFill>
                <a:srgbClr val="000000"/>
              </a:solidFill>
              <a:latin typeface="Times New Roman" panose="02020603050405020304" charset="0"/>
              <a:ea typeface="+Основной текст (восточно-азиат" charset="0"/>
              <a:cs typeface="Times New Roman" panose="02020603050405020304" charset="0"/>
              <a:sym typeface="+mn-ea"/>
            </a:endParaRPr>
          </a:p>
          <a:p>
            <a:pPr indent="432000">
              <a:lnSpc>
                <a:spcPct val="150000"/>
              </a:lnSpc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Общая цель данных упражнений – скоординировать работу двух сторон тела и развить способность ребенка к согласованному двустороннему движению.</a:t>
            </a:r>
            <a:endParaRPr lang="ru-RU" sz="1600" dirty="0">
              <a:solidFill>
                <a:schemeClr val="tx1"/>
              </a:solidFill>
              <a:latin typeface="Times New Roman" panose="02020603050405020304" charset="0"/>
              <a:ea typeface="+Основной текст (восточно-азиат" charset="0"/>
              <a:cs typeface="Times New Roman" panose="02020603050405020304" charset="0"/>
            </a:endParaRPr>
          </a:p>
          <a:p>
            <a:pPr indent="432000">
              <a:lnSpc>
                <a:spcPct val="150000"/>
              </a:lnSpc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«Качание»</a:t>
            </a:r>
            <a:endParaRPr lang="ru-RU" sz="1600" b="1" dirty="0">
              <a:solidFill>
                <a:schemeClr val="tx1"/>
              </a:solidFill>
              <a:latin typeface="Times New Roman" panose="02020603050405020304" charset="0"/>
              <a:ea typeface="+Основной текст (восточно-азиат" charset="0"/>
              <a:cs typeface="Times New Roman" panose="02020603050405020304" charset="0"/>
            </a:endParaRPr>
          </a:p>
          <a:p>
            <a:pPr indent="432000">
              <a:lnSpc>
                <a:spcPct val="150000"/>
              </a:lnSpc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Материал: вестибулярная доска, доска-качалка с мягким верхом, скамья-качалка.</a:t>
            </a:r>
            <a:endParaRPr lang="ru-RU" sz="1600" dirty="0">
              <a:solidFill>
                <a:schemeClr val="tx1"/>
              </a:solidFill>
              <a:latin typeface="Times New Roman" panose="02020603050405020304" charset="0"/>
              <a:ea typeface="+Основной текст (восточно-азиат" charset="0"/>
              <a:cs typeface="Times New Roman" panose="02020603050405020304" charset="0"/>
            </a:endParaRPr>
          </a:p>
          <a:p>
            <a:pPr indent="432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Ход упражнения: посадите ребенка на качалку лицом вперед. Попросите его взяться руками за качалку с обеих сторон. Предложите ему покачаться из стороны в сторону. Можно также использовать гамак или качели-мешок и раскачиваться из стороны в сторону, вперед-назад.</a:t>
            </a:r>
            <a:endParaRPr lang="ru-RU" sz="1600" dirty="0">
              <a:solidFill>
                <a:schemeClr val="tx1"/>
              </a:solidFill>
              <a:latin typeface="Times New Roman" panose="02020603050405020304" charset="0"/>
              <a:ea typeface="+Основной текст (восточно-азиат" charset="0"/>
              <a:cs typeface="Times New Roman" panose="02020603050405020304" charset="0"/>
            </a:endParaRPr>
          </a:p>
          <a:p>
            <a:pPr indent="432000" algn="l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ru-RU" altLang="en-US" sz="1600" dirty="0">
              <a:solidFill>
                <a:schemeClr val="tx1"/>
              </a:solidFill>
              <a:uFillTx/>
              <a:latin typeface="Times New Roman" panose="02020603050405020304" charset="0"/>
              <a:ea typeface="+Основной текст (восточно-азиат" charset="0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560320" cy="3263705"/>
          </a:xfrm>
          <a:prstGeom prst="rect">
            <a:avLst/>
          </a:prstGeom>
        </p:spPr>
      </p:pic>
      <p:sp>
        <p:nvSpPr>
          <p:cNvPr id="36" name="矩形 35"/>
          <p:cNvSpPr/>
          <p:nvPr/>
        </p:nvSpPr>
        <p:spPr>
          <a:xfrm>
            <a:off x="2326341" y="379827"/>
            <a:ext cx="9132846" cy="5254491"/>
          </a:xfrm>
          <a:prstGeom prst="rect">
            <a:avLst/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50000"/>
              </a:lnSpc>
            </a:pPr>
            <a:r>
              <a:rPr lang="ru-RU" b="1" dirty="0">
                <a:solidFill>
                  <a:srgbClr val="00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Игры и упражнения для развития тактильной системы</a:t>
            </a:r>
            <a:endParaRPr lang="ru-RU" altLang="en-US" b="1" dirty="0">
              <a:solidFill>
                <a:srgbClr val="000000"/>
              </a:solidFill>
              <a:latin typeface="Times New Roman" panose="02020603050405020304" charset="0"/>
              <a:ea typeface="+Основной текст (восточно-азиат" charset="0"/>
              <a:cs typeface="Times New Roman" panose="02020603050405020304" charset="0"/>
              <a:sym typeface="+mn-ea"/>
            </a:endParaRPr>
          </a:p>
          <a:p>
            <a:pPr indent="432000" algn="l" fontAlgn="auto">
              <a:lnSpc>
                <a:spcPct val="150000"/>
              </a:lnSpc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Общая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цель данных упражнений – предоставить ребенку тактильные о</a:t>
            </a: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щущения </a:t>
            </a:r>
            <a:r>
              <a:rPr lang="ru-RU" sz="1600" dirty="0" smtClean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и повысить </a:t>
            </a: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терпимость к тактильной стимуляции. </a:t>
            </a:r>
            <a:r>
              <a:rPr lang="ru-RU" sz="1600" dirty="0" smtClean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Игры </a:t>
            </a: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и </a:t>
            </a:r>
            <a:r>
              <a:rPr lang="ru-RU" sz="1600" dirty="0" smtClean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упражнения </a:t>
            </a: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на развитие тактильной системы поощряют стремление ребенка к </a:t>
            </a:r>
            <a:r>
              <a:rPr lang="ru-RU" sz="1600" dirty="0" smtClean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осознанному исследованию </a:t>
            </a: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окружающего мира. Поэтому используемые материалы должны </a:t>
            </a:r>
            <a:r>
              <a:rPr lang="ru-RU" sz="1600" dirty="0" smtClean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различаться </a:t>
            </a: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текстурой, температурой, весом.</a:t>
            </a:r>
            <a:endParaRPr lang="ru-RU" sz="1600" dirty="0">
              <a:solidFill>
                <a:schemeClr val="tx1"/>
              </a:solidFill>
              <a:uFillTx/>
              <a:latin typeface="Times New Roman" panose="02020603050405020304" charset="0"/>
              <a:ea typeface="+Основной текст (восточно-азиат" charset="0"/>
              <a:cs typeface="Times New Roman" panose="02020603050405020304" charset="0"/>
            </a:endParaRPr>
          </a:p>
          <a:p>
            <a:pPr indent="432000" algn="l" fontAlgn="auto">
              <a:lnSpc>
                <a:spcPct val="150000"/>
              </a:lnSpc>
            </a:pPr>
            <a:r>
              <a:rPr lang="ru-RU" sz="1600" b="1" dirty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«Поймай игрушку»</a:t>
            </a:r>
            <a:endParaRPr lang="ru-RU" sz="1600" b="1" dirty="0">
              <a:solidFill>
                <a:schemeClr val="tx1"/>
              </a:solidFill>
              <a:uFillTx/>
              <a:latin typeface="Times New Roman" panose="02020603050405020304" charset="0"/>
              <a:ea typeface="+Основной текст (восточно-азиат" charset="0"/>
              <a:cs typeface="Times New Roman" panose="02020603050405020304" charset="0"/>
            </a:endParaRPr>
          </a:p>
          <a:p>
            <a:pPr indent="432000" algn="l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Цель игры: стимуляция тактильной чувствительности, улучшение внимания и </a:t>
            </a:r>
            <a:r>
              <a:rPr lang="ru-RU" sz="1600" dirty="0" smtClean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скорости </a:t>
            </a: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реакции у ребенка.</a:t>
            </a:r>
            <a:endParaRPr lang="ru-RU" sz="1600" dirty="0">
              <a:solidFill>
                <a:schemeClr val="tx1"/>
              </a:solidFill>
              <a:uFillTx/>
              <a:latin typeface="Times New Roman" panose="02020603050405020304" charset="0"/>
              <a:ea typeface="+Основной текст (восточно-азиат" charset="0"/>
              <a:cs typeface="Times New Roman" panose="02020603050405020304" charset="0"/>
            </a:endParaRPr>
          </a:p>
          <a:p>
            <a:pPr indent="432000" algn="l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Ход игры: педагог касается мягкой игрушкой разных частей тела ребенка, а </a:t>
            </a:r>
            <a:r>
              <a:rPr lang="ru-RU" sz="1600" dirty="0" smtClean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ребенок с </a:t>
            </a: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закрытыми глазами определяет, где игрушка. Можно использовать игрушки </a:t>
            </a:r>
            <a:r>
              <a:rPr lang="ru-RU" sz="1600" dirty="0" smtClean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различной </a:t>
            </a: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фактуры</a:t>
            </a:r>
            <a:r>
              <a:rPr lang="ru-RU" sz="1600" dirty="0" smtClean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.</a:t>
            </a:r>
          </a:p>
          <a:p>
            <a:pPr indent="432000" algn="l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ru-RU" sz="1600" dirty="0">
              <a:solidFill>
                <a:schemeClr val="tx1"/>
              </a:solidFill>
              <a:uFillTx/>
              <a:latin typeface="Times New Roman" panose="02020603050405020304" charset="0"/>
              <a:ea typeface="+Основной текст (восточно-азиат" charset="0"/>
              <a:cs typeface="Times New Roman" panose="02020603050405020304" charset="0"/>
            </a:endParaRPr>
          </a:p>
          <a:p>
            <a:pPr marL="431800" indent="457200" algn="l" fontAlgn="auto">
              <a:lnSpc>
                <a:spcPct val="150000"/>
              </a:lnSpc>
            </a:pPr>
            <a:endParaRPr lang="ru-RU" altLang="en-US" sz="2000" dirty="0">
              <a:solidFill>
                <a:schemeClr val="tx1"/>
              </a:solidFill>
              <a:uFillTx/>
              <a:latin typeface="Times New Roman" panose="02020603050405020304" charset="0"/>
              <a:ea typeface="+Основной текст (восточно-азиат" charset="0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39547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10435" y="806824"/>
            <a:ext cx="9049871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сенсомоторной коррекции состоит в том, что она является одной из наиболее распространенных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направлений,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направлены на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переструктурирование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нарушенных функций мозга и создание компенсирующих средств для того, чтобы ребёнок мог в дальнейшем самостоятельно обучаться и контролировать своё поведение).</a:t>
            </a:r>
          </a:p>
          <a:p>
            <a:pPr indent="457200">
              <a:lnSpc>
                <a:spcPct val="150000"/>
              </a:lnSpc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Цели: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базовых действий через развитие моторных и сенсорных функции.</a:t>
            </a:r>
          </a:p>
          <a:p>
            <a:pPr indent="457200">
              <a:lnSpc>
                <a:spcPct val="150000"/>
              </a:lnSpc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Задачи</a:t>
            </a:r>
            <a:r>
              <a:rPr lang="ru-RU" sz="1600" dirty="0">
                <a:solidFill>
                  <a:srgbClr val="2626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indent="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2626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</a:t>
            </a:r>
            <a:r>
              <a:rPr lang="ru-RU" sz="1600" dirty="0">
                <a:solidFill>
                  <a:srgbClr val="2626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учится чувствовать своё тело и пространство вокруг;</a:t>
            </a:r>
          </a:p>
          <a:p>
            <a:pPr indent="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2626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развивается </a:t>
            </a:r>
            <a:r>
              <a:rPr lang="ru-RU" sz="1600" dirty="0">
                <a:solidFill>
                  <a:srgbClr val="2626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зрительно-моторная координация (согласованные движения глаза </a:t>
            </a:r>
            <a:r>
              <a:rPr lang="ru-RU" sz="1600" dirty="0" smtClean="0">
                <a:solidFill>
                  <a:srgbClr val="2626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руки</a:t>
            </a:r>
            <a:endParaRPr lang="ru-RU" sz="1600" dirty="0">
              <a:solidFill>
                <a:srgbClr val="2626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2626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формируется </a:t>
            </a:r>
            <a:r>
              <a:rPr lang="ru-RU" sz="1600" dirty="0">
                <a:solidFill>
                  <a:srgbClr val="2626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правильное взаимодействие рук и ног;</a:t>
            </a:r>
          </a:p>
          <a:p>
            <a:pPr indent="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2626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развивается </a:t>
            </a:r>
            <a:r>
              <a:rPr lang="ru-RU" sz="1600" dirty="0">
                <a:solidFill>
                  <a:srgbClr val="2626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внимание;</a:t>
            </a:r>
          </a:p>
          <a:p>
            <a:pPr indent="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2626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формируется </a:t>
            </a:r>
            <a:r>
              <a:rPr lang="ru-RU" sz="1600" dirty="0">
                <a:solidFill>
                  <a:srgbClr val="2626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последовательно выполнять действия, разбивая его на ряд</a:t>
            </a:r>
          </a:p>
          <a:p>
            <a:pPr indent="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2626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</a:t>
            </a:r>
            <a:r>
              <a:rPr lang="ru-RU" sz="1600" dirty="0">
                <a:solidFill>
                  <a:srgbClr val="2626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учится управлять своим поведением.</a:t>
            </a: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2879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393466" cy="6858000"/>
          </a:xfrm>
          <a:prstGeom prst="rect">
            <a:avLst/>
          </a:prstGeom>
        </p:spPr>
      </p:pic>
      <p:sp>
        <p:nvSpPr>
          <p:cNvPr id="12" name="天启设计模板，盗取必究"/>
          <p:cNvSpPr/>
          <p:nvPr/>
        </p:nvSpPr>
        <p:spPr>
          <a:xfrm>
            <a:off x="5746750" y="3359150"/>
            <a:ext cx="758825" cy="763588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8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Arial" panose="020B0604020202020204" pitchFamily="34" charset="0"/>
              <a:cs typeface="+mn-cs"/>
              <a:sym typeface="Arial" panose="020B0604020202020204" pitchFamily="34" charset="0"/>
            </a:endParaRPr>
          </a:p>
        </p:txBody>
      </p:sp>
      <p:sp>
        <p:nvSpPr>
          <p:cNvPr id="2" name="Текстовое поле 1"/>
          <p:cNvSpPr txBox="1"/>
          <p:nvPr/>
        </p:nvSpPr>
        <p:spPr>
          <a:xfrm>
            <a:off x="3137016" y="874006"/>
            <a:ext cx="7170832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32000" algn="just" fontAlgn="auto">
              <a:buNone/>
            </a:pPr>
            <a:r>
              <a:rPr lang="ru-RU" sz="2000" dirty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 </a:t>
            </a:r>
            <a:r>
              <a:rPr lang="ru-RU" b="1" dirty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Детям с нарушениями сенсорной интеграции свойственны многие из таких характеристик</a:t>
            </a:r>
            <a:r>
              <a:rPr lang="ru-RU" dirty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:</a:t>
            </a:r>
            <a:endParaRPr lang="ru-RU" dirty="0">
              <a:solidFill>
                <a:schemeClr val="tx1"/>
              </a:solidFill>
              <a:uFillTx/>
              <a:latin typeface="Times New Roman" panose="02020603050405020304" charset="0"/>
              <a:ea typeface="+Основной текст (восточно-азиат" charset="0"/>
              <a:cs typeface="Times New Roman" panose="02020603050405020304" charset="0"/>
            </a:endParaRPr>
          </a:p>
          <a:p>
            <a:pPr marL="0" lvl="1" indent="432000" algn="l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 слабый мышечный тонус;</a:t>
            </a:r>
            <a:endParaRPr lang="ru-RU" sz="1600" dirty="0">
              <a:solidFill>
                <a:schemeClr val="tx1"/>
              </a:solidFill>
              <a:uFillTx/>
              <a:latin typeface="Times New Roman" panose="02020603050405020304" charset="0"/>
              <a:ea typeface="+Основной текст (восточно-азиат" charset="0"/>
              <a:cs typeface="Times New Roman" panose="02020603050405020304" charset="0"/>
            </a:endParaRPr>
          </a:p>
          <a:p>
            <a:pPr marL="0" lvl="1" indent="432000" algn="l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 задержка в формировании двигательного ответа на внешнее воздействие;</a:t>
            </a:r>
            <a:endParaRPr lang="ru-RU" sz="1600" dirty="0">
              <a:solidFill>
                <a:schemeClr val="tx1"/>
              </a:solidFill>
              <a:uFillTx/>
              <a:latin typeface="Times New Roman" panose="02020603050405020304" charset="0"/>
              <a:ea typeface="+Основной текст (восточно-азиат" charset="0"/>
              <a:cs typeface="Times New Roman" panose="02020603050405020304" charset="0"/>
            </a:endParaRPr>
          </a:p>
          <a:p>
            <a:pPr marL="0" lvl="1" indent="432000" algn="l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замедленное развитие </a:t>
            </a:r>
            <a:r>
              <a:rPr lang="ru-RU" sz="1600" dirty="0" smtClean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мелко</a:t>
            </a:r>
            <a:r>
              <a:rPr lang="ru-RU" sz="1600" dirty="0"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й</a:t>
            </a:r>
            <a:r>
              <a:rPr lang="ru-RU" sz="1600" dirty="0" smtClean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 </a:t>
            </a: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и крупной моторики;</a:t>
            </a:r>
            <a:endParaRPr lang="ru-RU" sz="1600" dirty="0">
              <a:solidFill>
                <a:schemeClr val="tx1"/>
              </a:solidFill>
              <a:uFillTx/>
              <a:latin typeface="Times New Roman" panose="02020603050405020304" charset="0"/>
              <a:ea typeface="+Основной текст (восточно-азиат" charset="0"/>
              <a:cs typeface="Times New Roman" panose="02020603050405020304" charset="0"/>
            </a:endParaRPr>
          </a:p>
          <a:p>
            <a:pPr marL="0" lvl="1" indent="432000" algn="l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неспособность удерживать равновесие;</a:t>
            </a:r>
            <a:endParaRPr lang="ru-RU" sz="1600" dirty="0">
              <a:solidFill>
                <a:schemeClr val="tx1"/>
              </a:solidFill>
              <a:uFillTx/>
              <a:latin typeface="Times New Roman" panose="02020603050405020304" charset="0"/>
              <a:ea typeface="+Основной текст (восточно-азиат" charset="0"/>
              <a:cs typeface="Times New Roman" panose="02020603050405020304" charset="0"/>
            </a:endParaRPr>
          </a:p>
          <a:p>
            <a:pPr marL="0" lvl="1" indent="432000" algn="l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проблемы с тактильным различением;</a:t>
            </a:r>
            <a:endParaRPr lang="ru-RU" sz="1600" dirty="0">
              <a:solidFill>
                <a:schemeClr val="tx1"/>
              </a:solidFill>
              <a:uFillTx/>
              <a:latin typeface="Times New Roman" panose="02020603050405020304" charset="0"/>
              <a:ea typeface="+Основной текст (восточно-азиат" charset="0"/>
              <a:cs typeface="Times New Roman" panose="02020603050405020304" charset="0"/>
            </a:endParaRPr>
          </a:p>
          <a:p>
            <a:pPr marL="0" lvl="1" indent="432000" algn="l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 аномальное пристрастие или отвращение к активности, требующей участия</a:t>
            </a:r>
            <a:endParaRPr lang="ru-RU" sz="1600" dirty="0">
              <a:solidFill>
                <a:schemeClr val="tx1"/>
              </a:solidFill>
              <a:uFillTx/>
              <a:latin typeface="Times New Roman" panose="02020603050405020304" charset="0"/>
              <a:ea typeface="+Основной текст (восточно-азиат" charset="0"/>
              <a:cs typeface="Times New Roman" panose="02020603050405020304" charset="0"/>
            </a:endParaRPr>
          </a:p>
          <a:p>
            <a:pPr marL="0" lvl="1" indent="432000" algn="l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 вестибулярного аппарата;</a:t>
            </a:r>
            <a:endParaRPr lang="ru-RU" sz="1600" dirty="0">
              <a:solidFill>
                <a:schemeClr val="tx1"/>
              </a:solidFill>
              <a:uFillTx/>
              <a:latin typeface="Times New Roman" panose="02020603050405020304" charset="0"/>
              <a:ea typeface="+Основной текст (восточно-азиат" charset="0"/>
              <a:cs typeface="Times New Roman" panose="02020603050405020304" charset="0"/>
            </a:endParaRPr>
          </a:p>
          <a:p>
            <a:pPr marL="0" lvl="1" indent="432000" algn="l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 незрелая осанка и походка;</a:t>
            </a:r>
            <a:endParaRPr lang="ru-RU" sz="1600" dirty="0" smtClean="0">
              <a:solidFill>
                <a:schemeClr val="tx1"/>
              </a:solidFill>
              <a:uFillTx/>
              <a:latin typeface="Times New Roman" panose="02020603050405020304" charset="0"/>
              <a:ea typeface="+Основной текст (восточно-азиат" charset="0"/>
              <a:cs typeface="Times New Roman" panose="02020603050405020304" charset="0"/>
            </a:endParaRPr>
          </a:p>
          <a:p>
            <a:pPr marL="0" lvl="1" indent="432000" algn="l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 защитная реакция на сенсорные стимулы.</a:t>
            </a:r>
            <a:endParaRPr lang="ru-RU" altLang="en-US" sz="1600" dirty="0">
              <a:solidFill>
                <a:schemeClr val="tx1"/>
              </a:solidFill>
              <a:uFillTx/>
              <a:latin typeface="Times New Roman" panose="02020603050405020304" charset="0"/>
              <a:ea typeface="+Основной текст (восточно-азиат" charset="0"/>
              <a:cs typeface="Times New Roman" panose="02020603050405020304" charset="0"/>
              <a:sym typeface="+mn-ea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1236" y="3963209"/>
            <a:ext cx="3867940" cy="25624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97791" cy="6632812"/>
          </a:xfrm>
          <a:prstGeom prst="rect">
            <a:avLst/>
          </a:prstGeom>
        </p:spPr>
      </p:pic>
      <p:sp>
        <p:nvSpPr>
          <p:cNvPr id="2" name="Текстовое поле 1"/>
          <p:cNvSpPr txBox="1"/>
          <p:nvPr/>
        </p:nvSpPr>
        <p:spPr>
          <a:xfrm>
            <a:off x="2127914" y="765064"/>
            <a:ext cx="9695596" cy="5678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32000" algn="ctr">
              <a:lnSpc>
                <a:spcPct val="150000"/>
              </a:lnSpc>
            </a:pPr>
            <a:r>
              <a:rPr lang="ru-RU" b="1" dirty="0" smtClean="0">
                <a:latin typeface="Times New Roman" panose="02020603050405020304" charset="0"/>
                <a:ea typeface="Arial Unicode MS" panose="020B0604020202020204" charset="-122"/>
                <a:sym typeface="+mn-ea"/>
              </a:rPr>
              <a:t>Цель коррекции</a:t>
            </a:r>
            <a:endParaRPr lang="ru-RU" altLang="en-US" b="1" dirty="0" smtClean="0">
              <a:latin typeface="Times New Roman" panose="02020603050405020304" charset="0"/>
              <a:ea typeface="Arial Unicode MS" panose="020B0604020202020204" charset="-122"/>
              <a:sym typeface="+mn-ea"/>
            </a:endParaRPr>
          </a:p>
          <a:p>
            <a:pPr indent="432000" fontAlgn="auto">
              <a:lnSpc>
                <a:spcPct val="150000"/>
              </a:lnSpc>
            </a:pPr>
            <a:r>
              <a:rPr lang="ru-RU" sz="1600" dirty="0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Дети, с трудом воспринимающие сенсорную информацию, могут испытывать сложности при обучении: они часто рассеяны, не могут усидеть на месте, с трудом концентрируют внимание.</a:t>
            </a:r>
            <a:endParaRPr lang="ru-RU" sz="1600" dirty="0" smtClean="0">
              <a:latin typeface="Times New Roman" panose="02020603050405020304" charset="0"/>
              <a:cs typeface="Times New Roman" panose="02020603050405020304" charset="0"/>
            </a:endParaRPr>
          </a:p>
          <a:p>
            <a:pPr lvl="0" indent="432000">
              <a:lnSpc>
                <a:spcPct val="150000"/>
              </a:lnSpc>
            </a:pPr>
            <a:r>
              <a:rPr lang="ru-RU" sz="1600" dirty="0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Развитие ребенка с нарушением сенсорной интеграции не сбалансировано, поэтому одни области нервной системы работают с перебоями или неправильно, а другие выполняют свои функции хорошо, в связи с этим развитие ребенка будет соответствовать его возрасту или в чем-то  будет отставать.</a:t>
            </a:r>
            <a:r>
              <a:rPr lang="ru-RU" altLang="en-US" sz="1600" b="1" dirty="0">
                <a:solidFill>
                  <a:srgbClr val="0000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endParaRPr lang="ru-RU" altLang="en-US" sz="1600" b="1" dirty="0" smtClean="0">
              <a:solidFill>
                <a:srgbClr val="000000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lvl="0" algn="ctr"/>
            <a:r>
              <a:rPr lang="ru-RU" altLang="en-US" b="1" dirty="0" smtClean="0">
                <a:solidFill>
                  <a:srgbClr val="000000"/>
                </a:solidFill>
                <a:latin typeface="Times New Roman" panose="02020603050405020304" charset="0"/>
                <a:cs typeface="Times New Roman" panose="02020603050405020304" charset="0"/>
              </a:rPr>
              <a:t>Технологии</a:t>
            </a:r>
            <a:endParaRPr lang="ru-RU" altLang="en-US" b="1" dirty="0">
              <a:solidFill>
                <a:srgbClr val="000000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indent="432000" fontAlgn="auto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600" dirty="0"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Терапия, основанная на сенсорной интеграции, помогает дать мозгу нужные знания об окружающей обстановке и внешних стимулах воздействующих на сенсорные системы человека (зрительную, слуховую, вестибулярную и т.д.).  </a:t>
            </a:r>
          </a:p>
          <a:p>
            <a:pPr indent="432000" fontAlgn="auto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600" dirty="0"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   Игры, использующиеся в сенсорной терапии, дарят ребенку новые ощущения, происходит их балансировка и развивается эффективная обработка сенсорных стимулов мозгом. Упорядочивание ощущений, получаемых из окружающего мира, осуществляется посредством игр с использованием специального оборудования воздействующего на все органы чувств ребенка.</a:t>
            </a:r>
            <a:endParaRPr lang="ru-RU" sz="1600" dirty="0">
              <a:latin typeface="Times New Roman" panose="02020603050405020304" charset="0"/>
              <a:ea typeface="+Основной текст (восточно-азиат" charset="0"/>
              <a:cs typeface="Times New Roman" panose="02020603050405020304" charset="0"/>
            </a:endParaRPr>
          </a:p>
          <a:p>
            <a:pPr marL="450215" indent="457200" algn="l" fontAlgn="auto">
              <a:lnSpc>
                <a:spcPct val="150000"/>
              </a:lnSpc>
              <a:spcBef>
                <a:spcPts val="0"/>
              </a:spcBef>
            </a:pPr>
            <a:endParaRPr lang="ru-RU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293034" cy="6640371"/>
          </a:xfrm>
          <a:prstGeom prst="rect">
            <a:avLst/>
          </a:prstGeom>
        </p:spPr>
      </p:pic>
      <p:sp>
        <p:nvSpPr>
          <p:cNvPr id="12" name="天启设计模板，盗取必究"/>
          <p:cNvSpPr/>
          <p:nvPr/>
        </p:nvSpPr>
        <p:spPr>
          <a:xfrm>
            <a:off x="5746750" y="3359150"/>
            <a:ext cx="758825" cy="763588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8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Arial" panose="020B0604020202020204" pitchFamily="34" charset="0"/>
              <a:cs typeface="+mn-cs"/>
              <a:sym typeface="Arial" panose="020B0604020202020204" pitchFamily="34" charset="0"/>
            </a:endParaRPr>
          </a:p>
        </p:txBody>
      </p:sp>
      <p:sp>
        <p:nvSpPr>
          <p:cNvPr id="12302" name="矩形 28"/>
          <p:cNvSpPr/>
          <p:nvPr/>
        </p:nvSpPr>
        <p:spPr>
          <a:xfrm>
            <a:off x="1927756" y="1004659"/>
            <a:ext cx="10849971" cy="4708981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>
            <a:spAutoFit/>
          </a:bodyPr>
          <a:lstStyle/>
          <a:p>
            <a:pPr lvl="0" algn="ctr"/>
            <a:r>
              <a:rPr lang="ru-RU" altLang="en-US" b="1" dirty="0">
                <a:solidFill>
                  <a:srgbClr val="00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Развитие тактильной системы</a:t>
            </a:r>
            <a:endParaRPr lang="ru-RU" altLang="en-US" b="1" dirty="0">
              <a:solidFill>
                <a:srgbClr val="000000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450215" indent="0" fontAlgn="auto">
              <a:lnSpc>
                <a:spcPct val="150000"/>
              </a:lnSpc>
              <a:spcBef>
                <a:spcPts val="0"/>
              </a:spcBef>
            </a:pPr>
            <a:r>
              <a:rPr lang="zh-CN" altLang="en-US" sz="1600" dirty="0" smtClean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+Основной текст (восточно-азиат" charset="0"/>
                <a:cs typeface="Times New Roman" panose="02020603050405020304" pitchFamily="18" charset="0"/>
                <a:sym typeface="Arial" panose="020B0604020202020204" pitchFamily="34" charset="0"/>
              </a:rPr>
              <a:t> </a:t>
            </a:r>
            <a:r>
              <a:rPr lang="ru-RU" altLang="en-US" sz="1600" dirty="0" smtClean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+Основной текст (восточно-азиат" charset="0"/>
                <a:cs typeface="Times New Roman" panose="02020603050405020304" pitchFamily="18" charset="0"/>
                <a:sym typeface="+mn-ea"/>
              </a:rPr>
              <a:t>Материалы</a:t>
            </a:r>
            <a:r>
              <a:rPr lang="ru-RU" altLang="en-US" sz="1600" dirty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+Основной текст (восточно-азиат" charset="0"/>
                <a:cs typeface="Times New Roman" panose="02020603050405020304" pitchFamily="18" charset="0"/>
                <a:sym typeface="+mn-ea"/>
              </a:rPr>
              <a:t>, способствующие развитию тактильной </a:t>
            </a:r>
            <a:r>
              <a:rPr lang="ru-RU" altLang="en-US" sz="1600" dirty="0" smtClean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+Основной текст (восточно-азиат" charset="0"/>
                <a:cs typeface="Times New Roman" panose="02020603050405020304" pitchFamily="18" charset="0"/>
                <a:sym typeface="+mn-ea"/>
              </a:rPr>
              <a:t>системы:</a:t>
            </a:r>
            <a:endParaRPr lang="ru-RU" altLang="en-US" sz="160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uFillTx/>
              <a:latin typeface="Times New Roman" panose="02020603050405020304" pitchFamily="18" charset="0"/>
              <a:ea typeface="+Основной текст (восточно-азиат" charset="0"/>
              <a:cs typeface="Times New Roman" panose="02020603050405020304" pitchFamily="18" charset="0"/>
              <a:sym typeface="+mn-ea"/>
            </a:endParaRPr>
          </a:p>
          <a:p>
            <a:pPr marL="735965" indent="-285750" fontAlgn="auto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+Основной текст (восточно-азиат" charset="0"/>
                <a:cs typeface="Times New Roman" panose="02020603050405020304" pitchFamily="18" charset="0"/>
                <a:sym typeface="+mn-ea"/>
              </a:rPr>
              <a:t>различные сыпучие материалы (крупы, природный материал, силиконовые </a:t>
            </a:r>
            <a:r>
              <a:rPr lang="ru-RU" sz="1600" dirty="0" smtClean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+Основной текст (восточно-азиат" charset="0"/>
                <a:cs typeface="Times New Roman" panose="02020603050405020304" pitchFamily="18" charset="0"/>
                <a:sym typeface="+mn-ea"/>
              </a:rPr>
              <a:t>гранулы)</a:t>
            </a:r>
            <a:endParaRPr lang="ru-RU" sz="1600" dirty="0" smtClean="0">
              <a:solidFill>
                <a:schemeClr val="tx1"/>
              </a:solidFill>
              <a:uFillTx/>
              <a:latin typeface="Times New Roman" panose="02020603050405020304" pitchFamily="18" charset="0"/>
              <a:ea typeface="+Основной текст (восточно-азиат" charset="0"/>
              <a:cs typeface="Times New Roman" panose="02020603050405020304" pitchFamily="18" charset="0"/>
            </a:endParaRPr>
          </a:p>
          <a:p>
            <a:pPr marL="735965" indent="-285750" fontAlgn="auto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+Основной текст (восточно-азиат" charset="0"/>
                <a:cs typeface="Times New Roman" panose="02020603050405020304" pitchFamily="18" charset="0"/>
                <a:sym typeface="+mn-ea"/>
              </a:rPr>
              <a:t>предметы </a:t>
            </a: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+Основной текст (восточно-азиат" charset="0"/>
                <a:cs typeface="Times New Roman" panose="02020603050405020304" pitchFamily="18" charset="0"/>
                <a:sym typeface="+mn-ea"/>
              </a:rPr>
              <a:t>из разных материалов и различной </a:t>
            </a:r>
            <a:r>
              <a:rPr lang="ru-RU" sz="1600" dirty="0" smtClean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+Основной текст (восточно-азиат" charset="0"/>
                <a:cs typeface="Times New Roman" panose="02020603050405020304" pitchFamily="18" charset="0"/>
                <a:sym typeface="+mn-ea"/>
              </a:rPr>
              <a:t>текстуры</a:t>
            </a:r>
            <a:endParaRPr lang="ru-RU" sz="1600" dirty="0" smtClean="0">
              <a:solidFill>
                <a:schemeClr val="tx1"/>
              </a:solidFill>
              <a:uFillTx/>
              <a:latin typeface="Times New Roman" panose="02020603050405020304" pitchFamily="18" charset="0"/>
              <a:ea typeface="+Основной текст (восточно-азиат" charset="0"/>
              <a:cs typeface="Times New Roman" panose="02020603050405020304" pitchFamily="18" charset="0"/>
            </a:endParaRPr>
          </a:p>
          <a:p>
            <a:pPr marL="735965" indent="-285750" fontAlgn="auto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+Основной текст (восточно-азиат" charset="0"/>
                <a:cs typeface="Times New Roman" panose="02020603050405020304" pitchFamily="18" charset="0"/>
                <a:sym typeface="+mn-ea"/>
              </a:rPr>
              <a:t>малярные </a:t>
            </a: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+Основной текст (восточно-азиат" charset="0"/>
                <a:cs typeface="Times New Roman" panose="02020603050405020304" pitchFamily="18" charset="0"/>
                <a:sym typeface="+mn-ea"/>
              </a:rPr>
              <a:t>кисти, валики (различных видов)</a:t>
            </a:r>
            <a:endParaRPr lang="ru-RU" sz="1600" dirty="0">
              <a:solidFill>
                <a:schemeClr val="tx1"/>
              </a:solidFill>
              <a:uFillTx/>
              <a:latin typeface="Times New Roman" panose="02020603050405020304" pitchFamily="18" charset="0"/>
              <a:ea typeface="+Основной текст (восточно-азиат" charset="0"/>
              <a:cs typeface="Times New Roman" panose="02020603050405020304" pitchFamily="18" charset="0"/>
            </a:endParaRPr>
          </a:p>
          <a:p>
            <a:pPr marL="735965" indent="-285750" fontAlgn="auto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+Основной текст (восточно-азиат" charset="0"/>
                <a:cs typeface="Times New Roman" panose="02020603050405020304" pitchFamily="18" charset="0"/>
                <a:sym typeface="+mn-ea"/>
              </a:rPr>
              <a:t>парные </a:t>
            </a: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+Основной текст (восточно-азиат" charset="0"/>
                <a:cs typeface="Times New Roman" panose="02020603050405020304" pitchFamily="18" charset="0"/>
                <a:sym typeface="+mn-ea"/>
              </a:rPr>
              <a:t>карточки с различными текстурами</a:t>
            </a:r>
            <a:endParaRPr lang="ru-RU" sz="1600" dirty="0">
              <a:solidFill>
                <a:schemeClr val="tx1"/>
              </a:solidFill>
              <a:uFillTx/>
              <a:latin typeface="Times New Roman" panose="02020603050405020304" pitchFamily="18" charset="0"/>
              <a:ea typeface="+Основной текст (восточно-азиат" charset="0"/>
              <a:cs typeface="Times New Roman" panose="02020603050405020304" pitchFamily="18" charset="0"/>
            </a:endParaRPr>
          </a:p>
          <a:p>
            <a:pPr marL="735965" indent="-285750" fontAlgn="auto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+Основной текст (восточно-азиат" charset="0"/>
                <a:cs typeface="Times New Roman" panose="02020603050405020304" pitchFamily="18" charset="0"/>
                <a:sym typeface="+mn-ea"/>
              </a:rPr>
              <a:t>тактильные </a:t>
            </a: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+Основной текст (восточно-азиат" charset="0"/>
                <a:cs typeface="Times New Roman" panose="02020603050405020304" pitchFamily="18" charset="0"/>
                <a:sym typeface="+mn-ea"/>
              </a:rPr>
              <a:t>доски</a:t>
            </a:r>
            <a:endParaRPr lang="ru-RU" sz="1600" dirty="0">
              <a:solidFill>
                <a:schemeClr val="tx1"/>
              </a:solidFill>
              <a:uFillTx/>
              <a:latin typeface="Times New Roman" panose="02020603050405020304" pitchFamily="18" charset="0"/>
              <a:ea typeface="+Основной текст (восточно-азиат" charset="0"/>
              <a:cs typeface="Times New Roman" panose="02020603050405020304" pitchFamily="18" charset="0"/>
            </a:endParaRPr>
          </a:p>
          <a:p>
            <a:pPr marL="735965" indent="-285750" fontAlgn="auto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+Основной текст (восточно-азиат" charset="0"/>
                <a:cs typeface="Times New Roman" panose="02020603050405020304" pitchFamily="18" charset="0"/>
                <a:sym typeface="+mn-ea"/>
              </a:rPr>
              <a:t>сенсорные </a:t>
            </a: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+Основной текст (восточно-азиат" charset="0"/>
                <a:cs typeface="Times New Roman" panose="02020603050405020304" pitchFamily="18" charset="0"/>
                <a:sym typeface="+mn-ea"/>
              </a:rPr>
              <a:t>массажные дорожки и коврики</a:t>
            </a:r>
            <a:endParaRPr lang="ru-RU" sz="1600" dirty="0">
              <a:solidFill>
                <a:schemeClr val="tx1"/>
              </a:solidFill>
              <a:uFillTx/>
              <a:latin typeface="Times New Roman" panose="02020603050405020304" pitchFamily="18" charset="0"/>
              <a:ea typeface="+Основной текст (восточно-азиат" charset="0"/>
              <a:cs typeface="Times New Roman" panose="02020603050405020304" pitchFamily="18" charset="0"/>
            </a:endParaRPr>
          </a:p>
          <a:p>
            <a:pPr marL="735965" indent="-285750" fontAlgn="auto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+Основной текст (восточно-азиат" charset="0"/>
                <a:cs typeface="Times New Roman" panose="02020603050405020304" pitchFamily="18" charset="0"/>
                <a:sym typeface="+mn-ea"/>
              </a:rPr>
              <a:t>массажные </a:t>
            </a: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+Основной текст (восточно-азиат" charset="0"/>
                <a:cs typeface="Times New Roman" panose="02020603050405020304" pitchFamily="18" charset="0"/>
                <a:sym typeface="+mn-ea"/>
              </a:rPr>
              <a:t>щетки, валики, </a:t>
            </a:r>
            <a:r>
              <a:rPr lang="ru-RU" sz="1600" dirty="0" err="1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+Основной текст (восточно-азиат" charset="0"/>
                <a:cs typeface="Times New Roman" panose="02020603050405020304" pitchFamily="18" charset="0"/>
                <a:sym typeface="+mn-ea"/>
              </a:rPr>
              <a:t>массажеры</a:t>
            </a: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+Основной текст (восточно-азиат" charset="0"/>
                <a:cs typeface="Times New Roman" panose="02020603050405020304" pitchFamily="18" charset="0"/>
                <a:sym typeface="+mn-ea"/>
              </a:rPr>
              <a:t> су-</a:t>
            </a:r>
            <a:r>
              <a:rPr lang="ru-RU" sz="1600" dirty="0" err="1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+Основной текст (восточно-азиат" charset="0"/>
                <a:cs typeface="Times New Roman" panose="02020603050405020304" pitchFamily="18" charset="0"/>
                <a:sym typeface="+mn-ea"/>
              </a:rPr>
              <a:t>джок</a:t>
            </a:r>
            <a:endParaRPr lang="ru-RU" sz="1600" dirty="0">
              <a:solidFill>
                <a:schemeClr val="tx1"/>
              </a:solidFill>
              <a:uFillTx/>
              <a:latin typeface="Times New Roman" panose="02020603050405020304" pitchFamily="18" charset="0"/>
              <a:ea typeface="+Основной текст (восточно-азиат" charset="0"/>
              <a:cs typeface="Times New Roman" panose="02020603050405020304" pitchFamily="18" charset="0"/>
            </a:endParaRPr>
          </a:p>
          <a:p>
            <a:pPr marL="735965" indent="-285750" fontAlgn="auto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+Основной текст (восточно-азиат" charset="0"/>
                <a:cs typeface="Times New Roman" panose="02020603050405020304" pitchFamily="18" charset="0"/>
                <a:sym typeface="+mn-ea"/>
              </a:rPr>
              <a:t>балансировочный </a:t>
            </a: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+Основной текст (восточно-азиат" charset="0"/>
                <a:cs typeface="Times New Roman" panose="02020603050405020304" pitchFamily="18" charset="0"/>
                <a:sym typeface="+mn-ea"/>
              </a:rPr>
              <a:t>сенсорный ежик</a:t>
            </a:r>
            <a:endParaRPr lang="ru-RU" sz="1600" dirty="0">
              <a:solidFill>
                <a:schemeClr val="tx1"/>
              </a:solidFill>
              <a:uFillTx/>
              <a:latin typeface="Times New Roman" panose="02020603050405020304" pitchFamily="18" charset="0"/>
              <a:ea typeface="+Основной текст (восточно-азиат" charset="0"/>
              <a:cs typeface="Times New Roman" panose="02020603050405020304" pitchFamily="18" charset="0"/>
            </a:endParaRPr>
          </a:p>
          <a:p>
            <a:pPr marL="735965" indent="-285750" fontAlgn="auto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+Основной текст (восточно-азиат" charset="0"/>
                <a:cs typeface="Times New Roman" panose="02020603050405020304" pitchFamily="18" charset="0"/>
                <a:sym typeface="+mn-ea"/>
              </a:rPr>
              <a:t>мешок </a:t>
            </a: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+Основной текст (восточно-азиат" charset="0"/>
                <a:cs typeface="Times New Roman" panose="02020603050405020304" pitchFamily="18" charset="0"/>
                <a:sym typeface="+mn-ea"/>
              </a:rPr>
              <a:t>с предметами различной формы</a:t>
            </a:r>
            <a:endParaRPr lang="ru-RU" sz="1600" dirty="0">
              <a:solidFill>
                <a:schemeClr val="tx1"/>
              </a:solidFill>
              <a:uFillTx/>
              <a:latin typeface="Times New Roman" panose="02020603050405020304" pitchFamily="18" charset="0"/>
              <a:ea typeface="+Основной текст (восточно-азиат" charset="0"/>
              <a:cs typeface="Times New Roman" panose="02020603050405020304" pitchFamily="18" charset="0"/>
            </a:endParaRPr>
          </a:p>
          <a:p>
            <a:pPr marL="735965" indent="-285750" fontAlgn="auto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+Основной текст (восточно-азиат" charset="0"/>
                <a:cs typeface="Times New Roman" panose="02020603050405020304" pitchFamily="18" charset="0"/>
                <a:sym typeface="+mn-ea"/>
              </a:rPr>
              <a:t>мячи </a:t>
            </a: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+Основной текст (восточно-азиат" charset="0"/>
                <a:cs typeface="Times New Roman" panose="02020603050405020304" pitchFamily="18" charset="0"/>
                <a:sym typeface="+mn-ea"/>
              </a:rPr>
              <a:t>различной текстуры и размера</a:t>
            </a:r>
            <a:endParaRPr lang="ru-RU" sz="1600" dirty="0">
              <a:solidFill>
                <a:schemeClr val="tx1"/>
              </a:solidFill>
              <a:uFillTx/>
              <a:latin typeface="Times New Roman" panose="02020603050405020304" pitchFamily="18" charset="0"/>
              <a:ea typeface="+Основной текст (восточно-азиат" charset="0"/>
              <a:cs typeface="Times New Roman" panose="02020603050405020304" pitchFamily="18" charset="0"/>
            </a:endParaRPr>
          </a:p>
          <a:p>
            <a:pPr marL="735965" indent="-285750" fontAlgn="auto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+Основной текст (восточно-азиат" charset="0"/>
                <a:cs typeface="Times New Roman" panose="02020603050405020304" pitchFamily="18" charset="0"/>
                <a:sym typeface="+mn-ea"/>
              </a:rPr>
              <a:t>надувной </a:t>
            </a: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+Основной текст (восточно-азиат" charset="0"/>
                <a:cs typeface="Times New Roman" panose="02020603050405020304" pitchFamily="18" charset="0"/>
                <a:sym typeface="+mn-ea"/>
              </a:rPr>
              <a:t>бассейн с </a:t>
            </a:r>
            <a:r>
              <a:rPr lang="ru-RU" sz="1600" dirty="0" smtClean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+Основной текст (восточно-азиат" charset="0"/>
                <a:cs typeface="Times New Roman" panose="02020603050405020304" pitchFamily="18" charset="0"/>
                <a:sym typeface="+mn-ea"/>
              </a:rPr>
              <a:t>шариками</a:t>
            </a:r>
            <a:endParaRPr lang="zh-CN" altLang="en-US" sz="1400" dirty="0">
              <a:solidFill>
                <a:srgbClr val="FF0000"/>
              </a:solidFill>
              <a:latin typeface="Arial" panose="020B0604020202020204" pitchFamily="34" charset="0"/>
              <a:ea typeface="Arial" panose="020B0604020202020204" pitchFamily="34" charset="0"/>
              <a:sym typeface="Arial" panose="020B0604020202020204" pitchFamily="34" charset="0"/>
            </a:endParaRPr>
          </a:p>
        </p:txBody>
      </p:sp>
      <p:pic>
        <p:nvPicPr>
          <p:cNvPr id="7" name="Замещающее содержимое 6" descr="4047.970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646268" y="3901044"/>
            <a:ext cx="4389120" cy="292798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9210" y="1086473"/>
            <a:ext cx="8793418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en-US" b="1" dirty="0">
                <a:solidFill>
                  <a:srgbClr val="00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Развитие вестибулярного  аппарата</a:t>
            </a:r>
            <a:endParaRPr lang="ru-RU" altLang="en-US" b="1" dirty="0">
              <a:solidFill>
                <a:srgbClr val="000000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indent="432000" fontAlgn="auto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dirty="0">
                <a:latin typeface="Times New Roman" panose="02020603050405020304" charset="0"/>
                <a:ea typeface="Arial" panose="020B0604020202020204" pitchFamily="34" charset="0"/>
                <a:cs typeface="Times New Roman" panose="02020603050405020304" charset="0"/>
                <a:sym typeface="Arial" panose="020B0604020202020204" pitchFamily="34" charset="0"/>
              </a:rPr>
              <a:t> </a:t>
            </a:r>
            <a:r>
              <a:rPr lang="ru-RU" altLang="en-US" sz="1600" dirty="0"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Материалы, способствующие развитию вестибулярного аппарата:</a:t>
            </a:r>
            <a:endParaRPr lang="ru-RU" altLang="en-US" sz="1600" dirty="0">
              <a:latin typeface="Times New Roman" panose="02020603050405020304" charset="0"/>
              <a:ea typeface="+Основной текст (восточно-азиат" charset="0"/>
              <a:cs typeface="Times New Roman" panose="02020603050405020304" charset="0"/>
            </a:endParaRPr>
          </a:p>
          <a:p>
            <a:pPr indent="432000" fontAlgn="auto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Качели, мини-карусель, различные качалки (доски-качалки, скамья-качалка, лодка-качалка, кресло-качалка)</a:t>
            </a:r>
            <a:endParaRPr lang="ru-RU" sz="1600" dirty="0">
              <a:latin typeface="Times New Roman" panose="02020603050405020304" charset="0"/>
              <a:ea typeface="+Основной текст (восточно-азиат" charset="0"/>
              <a:cs typeface="Times New Roman" panose="02020603050405020304" charset="0"/>
            </a:endParaRPr>
          </a:p>
          <a:p>
            <a:pPr indent="432000" fontAlgn="auto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балансировочные доски и платформы (различных видов), крутящийся конус, горка, крутящийся диск, батут.</a:t>
            </a:r>
            <a:endParaRPr lang="ru-RU" sz="1600" dirty="0">
              <a:latin typeface="Times New Roman" panose="02020603050405020304" charset="0"/>
              <a:ea typeface="+Основной текст (восточно-азиат" charset="0"/>
              <a:cs typeface="Times New Roman" panose="02020603050405020304" charset="0"/>
            </a:endParaRPr>
          </a:p>
          <a:p>
            <a:pPr indent="432000" fontAlgn="auto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подвесные веревочные лестницы и платформы, гамаки, качели-мешок (кусок прочной, слегка эластичной ткани, закрепленный сверху на одном крючке. Такой тип качелей, в котором ребенок чувствует себя туго обтянутым со всех сторон, хорошо подходит и для стимуляции тактильной и </a:t>
            </a:r>
            <a:r>
              <a:rPr lang="ru-RU" sz="1600" dirty="0" err="1"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проприоцептивной</a:t>
            </a:r>
            <a:r>
              <a:rPr lang="ru-RU" sz="1600" dirty="0"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 систем)</a:t>
            </a:r>
            <a:endParaRPr lang="ru-RU" sz="1600" dirty="0">
              <a:latin typeface="Times New Roman" panose="02020603050405020304" charset="0"/>
              <a:ea typeface="+Основной текст (восточно-азиат" charset="0"/>
              <a:cs typeface="Times New Roman" panose="02020603050405020304" charset="0"/>
            </a:endParaRPr>
          </a:p>
          <a:p>
            <a:pPr indent="432000" fontAlgn="auto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мягкие тоннели, бочки</a:t>
            </a:r>
            <a:endParaRPr lang="ru-RU" sz="1600" dirty="0">
              <a:latin typeface="Times New Roman" panose="02020603050405020304" charset="0"/>
              <a:ea typeface="+Основной текст (восточно-азиат" charset="0"/>
              <a:cs typeface="Times New Roman" panose="02020603050405020304" charset="0"/>
            </a:endParaRPr>
          </a:p>
          <a:p>
            <a:pPr indent="432000" fontAlgn="auto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каркасы для крепления подвесного оборудования.</a:t>
            </a:r>
            <a:endParaRPr lang="ru-RU" sz="1600" dirty="0">
              <a:latin typeface="Times New Roman" panose="02020603050405020304" charset="0"/>
              <a:ea typeface="+Основной текст (восточно-азиат" charset="0"/>
              <a:cs typeface="Times New Roman" panose="0202060305040502030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559210" cy="4839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0354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0230" y="581004"/>
            <a:ext cx="10227992" cy="6590584"/>
          </a:xfrm>
        </p:spPr>
        <p:txBody>
          <a:bodyPr>
            <a:noAutofit/>
          </a:bodyPr>
          <a:lstStyle/>
          <a:p>
            <a:pPr marL="0" lvl="0" indent="432000" algn="ctr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Игры и упражнения</a:t>
            </a:r>
            <a:endParaRPr lang="zh-CN" altLang="en-US" sz="2400" b="1" u="sng" dirty="0">
              <a:solidFill>
                <a:srgbClr val="000000">
                  <a:lumMod val="65000"/>
                  <a:lumOff val="35000"/>
                </a:srgbClr>
              </a:solidFill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0" indent="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dirty="0" smtClean="0">
                <a:latin typeface="Times New Roman" panose="02020603050405020304" charset="0"/>
                <a:cs typeface="Times New Roman" panose="02020603050405020304" charset="0"/>
              </a:rPr>
              <a:t>Общие </a:t>
            </a:r>
            <a:r>
              <a:rPr lang="ru-RU" sz="1600" dirty="0">
                <a:latin typeface="Times New Roman" panose="02020603050405020304" charset="0"/>
                <a:cs typeface="Times New Roman" panose="02020603050405020304" charset="0"/>
              </a:rPr>
              <a:t>рекомендации:</a:t>
            </a:r>
          </a:p>
          <a:p>
            <a:pPr marL="0" indent="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 smtClean="0">
                <a:latin typeface="Times New Roman" panose="02020603050405020304" charset="0"/>
                <a:cs typeface="Times New Roman" panose="02020603050405020304" charset="0"/>
              </a:rPr>
              <a:t>Упражнения </a:t>
            </a:r>
            <a:r>
              <a:rPr lang="ru-RU" sz="1600" dirty="0">
                <a:latin typeface="Times New Roman" panose="02020603050405020304" charset="0"/>
                <a:cs typeface="Times New Roman" panose="02020603050405020304" charset="0"/>
              </a:rPr>
              <a:t>направлены на развитие потенциала, который не в полной мере </a:t>
            </a:r>
            <a:r>
              <a:rPr lang="ru-RU" sz="1600" dirty="0" smtClean="0">
                <a:latin typeface="Times New Roman" panose="02020603050405020304" charset="0"/>
                <a:cs typeface="Times New Roman" panose="02020603050405020304" charset="0"/>
              </a:rPr>
              <a:t>развит </a:t>
            </a:r>
            <a:r>
              <a:rPr lang="ru-RU" sz="1600" dirty="0">
                <a:latin typeface="Times New Roman" panose="02020603050405020304" charset="0"/>
                <a:cs typeface="Times New Roman" panose="02020603050405020304" charset="0"/>
              </a:rPr>
              <a:t>у </a:t>
            </a:r>
            <a:r>
              <a:rPr lang="ru-RU" sz="1600" dirty="0" smtClean="0">
                <a:latin typeface="Times New Roman" panose="02020603050405020304" charset="0"/>
                <a:cs typeface="Times New Roman" panose="02020603050405020304" charset="0"/>
              </a:rPr>
              <a:t>ребенка. Перед </a:t>
            </a:r>
            <a:r>
              <a:rPr lang="ru-RU" sz="1600" dirty="0">
                <a:latin typeface="Times New Roman" panose="02020603050405020304" charset="0"/>
                <a:cs typeface="Times New Roman" panose="02020603050405020304" charset="0"/>
              </a:rPr>
              <a:t>началом упражнений необходимо повести предварительную оценку </a:t>
            </a:r>
            <a:r>
              <a:rPr lang="ru-RU" sz="1600" dirty="0" smtClean="0">
                <a:latin typeface="Times New Roman" panose="02020603050405020304" charset="0"/>
                <a:cs typeface="Times New Roman" panose="02020603050405020304" charset="0"/>
              </a:rPr>
              <a:t>развитию </a:t>
            </a:r>
            <a:r>
              <a:rPr lang="ru-RU" sz="1600" dirty="0">
                <a:latin typeface="Times New Roman" panose="02020603050405020304" charset="0"/>
                <a:cs typeface="Times New Roman" panose="02020603050405020304" charset="0"/>
              </a:rPr>
              <a:t>ребенка, для оптимального подбора соответствующих </a:t>
            </a:r>
            <a:r>
              <a:rPr lang="ru-RU" sz="1600" dirty="0" smtClean="0">
                <a:latin typeface="Times New Roman" panose="02020603050405020304" charset="0"/>
                <a:cs typeface="Times New Roman" panose="02020603050405020304" charset="0"/>
              </a:rPr>
              <a:t>игр. Необходимо </a:t>
            </a:r>
            <a:r>
              <a:rPr lang="ru-RU" sz="1600" dirty="0">
                <a:latin typeface="Times New Roman" panose="02020603050405020304" charset="0"/>
                <a:cs typeface="Times New Roman" panose="02020603050405020304" charset="0"/>
              </a:rPr>
              <a:t>постепенно вводить в деятельность ребенка упражнения </a:t>
            </a:r>
            <a:r>
              <a:rPr lang="ru-RU" sz="1600" dirty="0" smtClean="0">
                <a:latin typeface="Times New Roman" panose="02020603050405020304" charset="0"/>
                <a:cs typeface="Times New Roman" panose="02020603050405020304" charset="0"/>
              </a:rPr>
              <a:t>сенсорно-интегративной </a:t>
            </a:r>
            <a:r>
              <a:rPr lang="ru-RU" sz="1600" dirty="0">
                <a:latin typeface="Times New Roman" panose="02020603050405020304" charset="0"/>
                <a:cs typeface="Times New Roman" panose="02020603050405020304" charset="0"/>
              </a:rPr>
              <a:t>коррекции.</a:t>
            </a:r>
          </a:p>
          <a:p>
            <a:pPr marL="0" indent="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 smtClean="0">
                <a:latin typeface="Times New Roman" panose="02020603050405020304" charset="0"/>
                <a:cs typeface="Times New Roman" panose="02020603050405020304" charset="0"/>
              </a:rPr>
              <a:t>Упражнения </a:t>
            </a:r>
            <a:r>
              <a:rPr lang="ru-RU" sz="1600" dirty="0">
                <a:latin typeface="Times New Roman" panose="02020603050405020304" charset="0"/>
                <a:cs typeface="Times New Roman" panose="02020603050405020304" charset="0"/>
              </a:rPr>
              <a:t>целесообразно делать регулярно и систематически.</a:t>
            </a:r>
          </a:p>
          <a:p>
            <a:pPr marL="0" indent="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 smtClean="0">
                <a:latin typeface="Times New Roman" panose="02020603050405020304" charset="0"/>
                <a:cs typeface="Times New Roman" panose="02020603050405020304" charset="0"/>
              </a:rPr>
              <a:t>Игры </a:t>
            </a:r>
            <a:r>
              <a:rPr lang="ru-RU" sz="1600" dirty="0">
                <a:latin typeface="Times New Roman" panose="02020603050405020304" charset="0"/>
                <a:cs typeface="Times New Roman" panose="02020603050405020304" charset="0"/>
              </a:rPr>
              <a:t>и упражнения можно использовать в любой удобный режимный момент (</a:t>
            </a:r>
            <a:r>
              <a:rPr lang="ru-RU" sz="1600" dirty="0" smtClean="0">
                <a:latin typeface="Times New Roman" panose="02020603050405020304" charset="0"/>
                <a:cs typeface="Times New Roman" panose="02020603050405020304" charset="0"/>
              </a:rPr>
              <a:t>перед </a:t>
            </a:r>
            <a:r>
              <a:rPr lang="ru-RU" sz="1600" dirty="0">
                <a:latin typeface="Times New Roman" panose="02020603050405020304" charset="0"/>
                <a:cs typeface="Times New Roman" panose="02020603050405020304" charset="0"/>
              </a:rPr>
              <a:t>едой, перед началом образовательной деятельности, на прогулке)</a:t>
            </a:r>
          </a:p>
          <a:p>
            <a:pPr marL="0" indent="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 smtClean="0">
                <a:latin typeface="Times New Roman" panose="02020603050405020304" charset="0"/>
                <a:cs typeface="Times New Roman" panose="02020603050405020304" charset="0"/>
              </a:rPr>
              <a:t>Целесообразно </a:t>
            </a:r>
            <a:r>
              <a:rPr lang="ru-RU" sz="1600" dirty="0">
                <a:latin typeface="Times New Roman" panose="02020603050405020304" charset="0"/>
                <a:cs typeface="Times New Roman" panose="02020603050405020304" charset="0"/>
              </a:rPr>
              <a:t>начинать коррекцию с тех сенсорных каналов, которые </a:t>
            </a:r>
            <a:r>
              <a:rPr lang="ru-RU" sz="1600" dirty="0" smtClean="0">
                <a:latin typeface="Times New Roman" panose="02020603050405020304" charset="0"/>
                <a:cs typeface="Times New Roman" panose="02020603050405020304" charset="0"/>
              </a:rPr>
              <a:t>достаточно развиты</a:t>
            </a:r>
            <a:r>
              <a:rPr lang="ru-RU" sz="1600" dirty="0">
                <a:latin typeface="Times New Roman" panose="02020603050405020304" charset="0"/>
                <a:cs typeface="Times New Roman" panose="02020603050405020304" charset="0"/>
              </a:rPr>
              <a:t>, а постепенно вводить стимуляцию слабых каналов.</a:t>
            </a:r>
          </a:p>
          <a:p>
            <a:pPr marL="0" indent="432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 smtClean="0">
                <a:latin typeface="Times New Roman" panose="02020603050405020304" charset="0"/>
                <a:cs typeface="Times New Roman" panose="02020603050405020304" charset="0"/>
              </a:rPr>
              <a:t>Упражнения </a:t>
            </a:r>
            <a:r>
              <a:rPr lang="ru-RU" sz="1600" dirty="0">
                <a:latin typeface="Times New Roman" panose="02020603050405020304" charset="0"/>
                <a:cs typeface="Times New Roman" panose="02020603050405020304" charset="0"/>
              </a:rPr>
              <a:t>могут быть использованы как для стимуляции отдельных </a:t>
            </a:r>
            <a:r>
              <a:rPr lang="ru-RU" sz="1600" dirty="0" smtClean="0">
                <a:latin typeface="Times New Roman" panose="02020603050405020304" charset="0"/>
                <a:cs typeface="Times New Roman" panose="02020603050405020304" charset="0"/>
              </a:rPr>
              <a:t>сенсорных </a:t>
            </a:r>
            <a:r>
              <a:rPr lang="ru-RU" sz="1600" dirty="0">
                <a:latin typeface="Times New Roman" panose="02020603050405020304" charset="0"/>
                <a:cs typeface="Times New Roman" panose="02020603050405020304" charset="0"/>
              </a:rPr>
              <a:t>каналов (зрительного, слухового, тактильного, вестибулярного и </a:t>
            </a:r>
            <a:r>
              <a:rPr lang="ru-RU" sz="1600" dirty="0" smtClean="0">
                <a:latin typeface="Times New Roman" panose="02020603050405020304" charset="0"/>
                <a:cs typeface="Times New Roman" panose="02020603050405020304" charset="0"/>
              </a:rPr>
              <a:t>гравитационного</a:t>
            </a:r>
            <a:r>
              <a:rPr lang="ru-RU" sz="1600" dirty="0">
                <a:latin typeface="Times New Roman" panose="02020603050405020304" charset="0"/>
                <a:cs typeface="Times New Roman" panose="02020603050405020304" charset="0"/>
              </a:rPr>
              <a:t>), если в каком либо, из них обнаруживаются элементы дезинтеграции, так и </a:t>
            </a:r>
            <a:r>
              <a:rPr lang="ru-RU" sz="1600" dirty="0" smtClean="0">
                <a:latin typeface="Times New Roman" panose="02020603050405020304" charset="0"/>
                <a:cs typeface="Times New Roman" panose="02020603050405020304" charset="0"/>
              </a:rPr>
              <a:t>в комплексе</a:t>
            </a:r>
            <a:r>
              <a:rPr lang="ru-RU" sz="1600" dirty="0">
                <a:latin typeface="Times New Roman" panose="02020603050405020304" charset="0"/>
                <a:cs typeface="Times New Roman" panose="02020603050405020304" charset="0"/>
              </a:rPr>
              <a:t>.</a:t>
            </a:r>
          </a:p>
          <a:p>
            <a:endParaRPr lang="ru-RU" sz="9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395472" cy="23493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/>
    </mc:Choice>
    <mc:Fallback xmlns="">
      <p:transition advClick="0" advTm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/>
        </p:nvSpPr>
        <p:spPr>
          <a:xfrm>
            <a:off x="2529839" y="327590"/>
            <a:ext cx="12192001" cy="6858000"/>
          </a:xfrm>
          <a:prstGeom prst="rect">
            <a:avLst/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pic>
        <p:nvPicPr>
          <p:cNvPr id="2" name="Замещающее содержимое 1" descr="Air-Board-Max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62267" y="3359150"/>
            <a:ext cx="1929733" cy="3426529"/>
          </a:xfrm>
          <a:prstGeom prst="rect">
            <a:avLst/>
          </a:prstGeom>
          <a:ln>
            <a:noFill/>
          </a:ln>
        </p:spPr>
      </p:pic>
      <p:sp>
        <p:nvSpPr>
          <p:cNvPr id="12" name="天启设计模板，盗取必究"/>
          <p:cNvSpPr/>
          <p:nvPr/>
        </p:nvSpPr>
        <p:spPr>
          <a:xfrm>
            <a:off x="5746750" y="3359150"/>
            <a:ext cx="758825" cy="763588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8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Arial" panose="020B0604020202020204" pitchFamily="34" charset="0"/>
              <a:cs typeface="+mn-cs"/>
              <a:sym typeface="Arial" panose="020B0604020202020204" pitchFamily="34" charset="0"/>
            </a:endParaRPr>
          </a:p>
        </p:txBody>
      </p:sp>
      <p:sp>
        <p:nvSpPr>
          <p:cNvPr id="12302" name="矩形 28"/>
          <p:cNvSpPr/>
          <p:nvPr/>
        </p:nvSpPr>
        <p:spPr>
          <a:xfrm>
            <a:off x="1083211" y="614193"/>
            <a:ext cx="9500283" cy="6186309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>
            <a:spAutoFit/>
          </a:bodyPr>
          <a:lstStyle/>
          <a:p>
            <a:pPr marL="450215" indent="457200" algn="ctr"/>
            <a:r>
              <a:rPr lang="ru-RU" b="1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Игры и упражнения для развития</a:t>
            </a:r>
            <a:br>
              <a:rPr lang="ru-RU" b="1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</a:br>
            <a:r>
              <a:rPr lang="ru-RU" b="1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вестибулярной и гравитационной системы</a:t>
            </a:r>
            <a:endParaRPr lang="ru-RU" altLang="en-US" b="1" dirty="0">
              <a:latin typeface="Times New Roman" panose="02020603050405020304" charset="0"/>
              <a:ea typeface="+Основной текст (восточно-азиат" charset="0"/>
              <a:cs typeface="Times New Roman" panose="02020603050405020304" charset="0"/>
              <a:sym typeface="+mn-ea"/>
            </a:endParaRPr>
          </a:p>
          <a:p>
            <a:pPr indent="432000" fontAlgn="auto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sym typeface="+mn-ea"/>
              </a:rPr>
              <a:t>Основная </a:t>
            </a: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sym typeface="+mn-ea"/>
              </a:rPr>
              <a:t>цель данных упражнений – стимулировать вестибулярный </a:t>
            </a:r>
            <a:r>
              <a:rPr lang="ru-RU" sz="1600" dirty="0" smtClean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sym typeface="+mn-ea"/>
              </a:rPr>
              <a:t>аппарат, улучшить </a:t>
            </a: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sym typeface="+mn-ea"/>
              </a:rPr>
              <a:t>чувство равновесия, ощущение положения тела в пространстве и </a:t>
            </a:r>
            <a:r>
              <a:rPr lang="ru-RU" sz="1600" dirty="0" smtClean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sym typeface="+mn-ea"/>
              </a:rPr>
              <a:t>способность </a:t>
            </a: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sym typeface="+mn-ea"/>
              </a:rPr>
              <a:t>восстанавливать равновесие. У некоторых детей это может снизить боязнь </a:t>
            </a:r>
            <a:r>
              <a:rPr lang="ru-RU" sz="1600" dirty="0" smtClean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sym typeface="+mn-ea"/>
              </a:rPr>
              <a:t>движения</a:t>
            </a:r>
            <a:r>
              <a:rPr lang="ru-RU" sz="1600" dirty="0">
                <a:latin typeface="Times New Roman" panose="02020603050405020304" charset="0"/>
                <a:ea typeface="+Основной текст (восточно-азиат" charset="0"/>
                <a:sym typeface="+mn-ea"/>
              </a:rPr>
              <a:t>. </a:t>
            </a:r>
            <a:endParaRPr lang="ru-RU" sz="1600" dirty="0" smtClean="0">
              <a:latin typeface="Times New Roman" panose="02020603050405020304" charset="0"/>
              <a:ea typeface="+Основной текст (восточно-азиат" charset="0"/>
              <a:sym typeface="+mn-ea"/>
            </a:endParaRPr>
          </a:p>
          <a:p>
            <a:pPr marL="285750" indent="-285750" fontAlgn="auto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charset="0"/>
                <a:ea typeface="+Основной текст (восточно-азиат" charset="0"/>
                <a:sym typeface="+mn-ea"/>
              </a:rPr>
              <a:t>Материал</a:t>
            </a:r>
            <a:r>
              <a:rPr lang="ru-RU" sz="1600" dirty="0">
                <a:latin typeface="Times New Roman" panose="02020603050405020304" charset="0"/>
                <a:ea typeface="+Основной текст (восточно-азиат" charset="0"/>
                <a:sym typeface="+mn-ea"/>
              </a:rPr>
              <a:t>: доска-качалка с мягким верхом, вестибулярная доска, скамья-качалка, лодка-качалка, кресло-качалка.</a:t>
            </a:r>
          </a:p>
          <a:p>
            <a:pPr marL="285750" indent="-285750" fontAlgn="auto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charset="0"/>
                <a:ea typeface="+Основной текст (восточно-азиат" charset="0"/>
                <a:sym typeface="+mn-ea"/>
              </a:rPr>
              <a:t>Ход упражнения: </a:t>
            </a:r>
            <a:r>
              <a:rPr lang="ru-RU" sz="1600" dirty="0" smtClean="0">
                <a:latin typeface="Times New Roman" panose="02020603050405020304" charset="0"/>
                <a:ea typeface="+Основной текст (восточно-азиат" charset="0"/>
                <a:sym typeface="+mn-ea"/>
              </a:rPr>
              <a:t>посадите </a:t>
            </a:r>
            <a:r>
              <a:rPr lang="ru-RU" sz="1600" dirty="0">
                <a:latin typeface="Times New Roman" panose="02020603050405020304" charset="0"/>
                <a:ea typeface="+Основной текст (восточно-азиат" charset="0"/>
                <a:sym typeface="+mn-ea"/>
              </a:rPr>
              <a:t>ребенка на качалку. Попросите его взяться обеими рука-ми за стороны качалки.</a:t>
            </a:r>
          </a:p>
          <a:p>
            <a:pPr marL="285750" indent="-285750" fontAlgn="auto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charset="0"/>
                <a:ea typeface="+Основной текст (восточно-азиат" charset="0"/>
                <a:sym typeface="+mn-ea"/>
              </a:rPr>
              <a:t>Предложите ему покачаться несколько минут вперед-назад.</a:t>
            </a:r>
          </a:p>
          <a:p>
            <a:pPr marL="285750" indent="-285750" fontAlgn="auto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charset="0"/>
                <a:ea typeface="+Основной текст (восточно-азиат" charset="0"/>
                <a:sym typeface="+mn-ea"/>
              </a:rPr>
              <a:t>При необходимости помогите: даже если раскачивать качалку будете вы, ребенок извлечет пользу из этого упражнения.</a:t>
            </a:r>
          </a:p>
          <a:p>
            <a:pPr marL="285750" indent="-285750" fontAlgn="auto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charset="0"/>
                <a:ea typeface="+Основной текст (восточно-азиат" charset="0"/>
                <a:sym typeface="+mn-ea"/>
              </a:rPr>
              <a:t>Варианты </a:t>
            </a:r>
            <a:r>
              <a:rPr lang="ru-RU" sz="1600" dirty="0" smtClean="0">
                <a:latin typeface="Times New Roman" panose="02020603050405020304" charset="0"/>
                <a:ea typeface="+Основной текст (восточно-азиат" charset="0"/>
                <a:sym typeface="+mn-ea"/>
              </a:rPr>
              <a:t>проведения:</a:t>
            </a:r>
            <a:r>
              <a:rPr lang="en-US" sz="1600" dirty="0" smtClean="0">
                <a:latin typeface="Times New Roman" panose="02020603050405020304" charset="0"/>
                <a:ea typeface="+Основной текст (восточно-азиат" charset="0"/>
                <a:sym typeface="+mn-ea"/>
              </a:rPr>
              <a:t> </a:t>
            </a:r>
            <a:r>
              <a:rPr lang="ru-RU" sz="1600" dirty="0" smtClean="0">
                <a:latin typeface="Times New Roman" panose="02020603050405020304" charset="0"/>
                <a:ea typeface="+Основной текст (восточно-азиат" charset="0"/>
                <a:sym typeface="+mn-ea"/>
              </a:rPr>
              <a:t>используйте </a:t>
            </a:r>
            <a:r>
              <a:rPr lang="ru-RU" sz="1600" dirty="0">
                <a:latin typeface="Times New Roman" panose="02020603050405020304" charset="0"/>
                <a:ea typeface="+Основной текст (восточно-азиат" charset="0"/>
                <a:sym typeface="+mn-ea"/>
              </a:rPr>
              <a:t>различные устройства-качалки.</a:t>
            </a:r>
          </a:p>
          <a:p>
            <a:pPr marL="285750" indent="-285750" fontAlgn="auto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charset="0"/>
                <a:ea typeface="+Основной текст (восточно-азиат" charset="0"/>
                <a:sym typeface="+mn-ea"/>
              </a:rPr>
              <a:t>Качайте ребенка из стороны в сторону.</a:t>
            </a:r>
          </a:p>
          <a:p>
            <a:pPr marL="285750" indent="-285750" fontAlgn="auto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charset="0"/>
                <a:ea typeface="+Основной текст (восточно-азиат" charset="0"/>
                <a:sym typeface="+mn-ea"/>
              </a:rPr>
              <a:t>Предлагайте ему различные позы: качаться на четвереньках, на коленях, стоя на одном колене (одно колено поднято, другое опущено), </a:t>
            </a:r>
            <a:r>
              <a:rPr lang="ru-RU" sz="1600" dirty="0" smtClean="0">
                <a:latin typeface="Times New Roman" panose="02020603050405020304" charset="0"/>
                <a:ea typeface="+Основной текст (восточно-азиат" charset="0"/>
                <a:sym typeface="+mn-ea"/>
              </a:rPr>
              <a:t>стоя </a:t>
            </a:r>
            <a:r>
              <a:rPr lang="ru-RU" sz="1600" dirty="0">
                <a:latin typeface="Times New Roman" panose="02020603050405020304" charset="0"/>
                <a:ea typeface="+Основной текст (восточно-азиат" charset="0"/>
                <a:sym typeface="+mn-ea"/>
              </a:rPr>
              <a:t>на одном колене (одно колено поднято, другое опущено</a:t>
            </a:r>
            <a:r>
              <a:rPr lang="ru-RU" sz="1600" dirty="0" smtClean="0">
                <a:latin typeface="Times New Roman" panose="02020603050405020304" charset="0"/>
                <a:ea typeface="+Основной текст (восточно-азиат" charset="0"/>
                <a:sym typeface="+mn-ea"/>
              </a:rPr>
              <a:t>).</a:t>
            </a:r>
            <a:endParaRPr lang="ru-RU" sz="1600" dirty="0">
              <a:solidFill>
                <a:schemeClr val="tx1"/>
              </a:solidFill>
              <a:uFillTx/>
              <a:latin typeface="Times New Roman" panose="02020603050405020304" charset="0"/>
              <a:ea typeface="+Основной текст (восточно-азиат" charset="0"/>
            </a:endParaRPr>
          </a:p>
          <a:p>
            <a:pPr marL="450215" indent="0" fontAlgn="auto">
              <a:lnSpc>
                <a:spcPct val="150000"/>
              </a:lnSpc>
              <a:spcBef>
                <a:spcPts val="0"/>
              </a:spcBef>
              <a:buNone/>
            </a:pPr>
            <a:endParaRPr lang="ru-RU" altLang="en-US" sz="2000" dirty="0">
              <a:solidFill>
                <a:schemeClr val="tx1"/>
              </a:solidFill>
              <a:uFillTx/>
              <a:latin typeface="Times New Roman" panose="02020603050405020304" charset="0"/>
              <a:ea typeface="+Основной текст (восточно-азиат" charset="0"/>
              <a:sym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395472" cy="248998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/>
        </p:nvSpPr>
        <p:spPr>
          <a:xfrm>
            <a:off x="1814732" y="0"/>
            <a:ext cx="9242474" cy="6660107"/>
          </a:xfrm>
          <a:prstGeom prst="rect">
            <a:avLst/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>
                <a:solidFill>
                  <a:srgbClr val="000000"/>
                </a:solidFill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Игры и упражнения для развития моторного планирования</a:t>
            </a:r>
            <a:endParaRPr lang="ru-RU" altLang="en-US" b="1" dirty="0">
              <a:solidFill>
                <a:srgbClr val="000000"/>
              </a:solidFill>
              <a:latin typeface="Times New Roman" panose="02020603050405020304" charset="0"/>
              <a:ea typeface="+Основной текст (восточно-азиат" charset="0"/>
              <a:cs typeface="Times New Roman" panose="02020603050405020304" charset="0"/>
              <a:sym typeface="+mn-ea"/>
            </a:endParaRPr>
          </a:p>
          <a:p>
            <a:pPr marL="431800" indent="457200" algn="l" fontAlgn="auto">
              <a:lnSpc>
                <a:spcPct val="150000"/>
              </a:lnSpc>
            </a:pPr>
            <a:r>
              <a:rPr lang="ru-RU" sz="1600" dirty="0" smtClean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Игры </a:t>
            </a: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и </a:t>
            </a:r>
            <a:r>
              <a:rPr lang="ru-RU" sz="1600" dirty="0" smtClean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упражнения</a:t>
            </a: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, как правило,включают в себя последовательность действий и движений.</a:t>
            </a:r>
            <a:endParaRPr lang="ru-RU" sz="1600" dirty="0">
              <a:solidFill>
                <a:schemeClr val="tx1"/>
              </a:solidFill>
              <a:uFillTx/>
              <a:latin typeface="Times New Roman" panose="02020603050405020304" charset="0"/>
              <a:ea typeface="+Основной текст (восточно-азиат" charset="0"/>
              <a:cs typeface="Times New Roman" panose="02020603050405020304" charset="0"/>
            </a:endParaRPr>
          </a:p>
          <a:p>
            <a:pPr marL="431800" algn="l" fontAlgn="auto">
              <a:lnSpc>
                <a:spcPct val="150000"/>
              </a:lnSpc>
            </a:pPr>
            <a:r>
              <a:rPr lang="ru-RU" sz="1600" b="1" dirty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«Полоса препятствий»</a:t>
            </a:r>
            <a:endParaRPr lang="ru-RU" sz="1600" b="1" dirty="0">
              <a:solidFill>
                <a:schemeClr val="tx1"/>
              </a:solidFill>
              <a:uFillTx/>
              <a:latin typeface="Times New Roman" panose="02020603050405020304" charset="0"/>
              <a:ea typeface="+Основной текст (восточно-азиат" charset="0"/>
              <a:cs typeface="Times New Roman" panose="02020603050405020304" charset="0"/>
            </a:endParaRPr>
          </a:p>
          <a:p>
            <a:pPr marL="717550" indent="-285750" algn="l" fontAlgn="auto">
              <a:lnSpc>
                <a:spcPct val="150000"/>
              </a:lnSpc>
            </a:pP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Материал: стулья, столы, подушки, мягкие модули.</a:t>
            </a:r>
            <a:endParaRPr lang="ru-RU" sz="1600" dirty="0">
              <a:solidFill>
                <a:schemeClr val="tx1"/>
              </a:solidFill>
              <a:uFillTx/>
              <a:latin typeface="Times New Roman" panose="02020603050405020304" charset="0"/>
              <a:ea typeface="+Основной текст (восточно-азиат" charset="0"/>
              <a:cs typeface="Times New Roman" panose="02020603050405020304" charset="0"/>
            </a:endParaRPr>
          </a:p>
          <a:p>
            <a:pPr marL="717550" indent="-285750" algn="l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Ход упражнения: составьте полосу препятствий из различных предметов, </a:t>
            </a:r>
            <a:r>
              <a:rPr lang="ru-RU" sz="1600" dirty="0" smtClean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которые нужно </a:t>
            </a: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обходить, перешагивать или перелезать. При необходимости помогите </a:t>
            </a:r>
            <a:r>
              <a:rPr lang="ru-RU" sz="1600" dirty="0" smtClean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ребенку пройти </a:t>
            </a: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через полосу препятствий. Следите за соблюдением техники безопасности.</a:t>
            </a:r>
            <a:endParaRPr lang="ru-RU" sz="1600" dirty="0">
              <a:solidFill>
                <a:schemeClr val="tx1"/>
              </a:solidFill>
              <a:uFillTx/>
              <a:latin typeface="Times New Roman" panose="02020603050405020304" charset="0"/>
              <a:ea typeface="+Основной текст (восточно-азиат" charset="0"/>
              <a:cs typeface="Times New Roman" panose="02020603050405020304" charset="0"/>
            </a:endParaRPr>
          </a:p>
          <a:p>
            <a:pPr marL="717550" indent="-285750" algn="l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Варианты проведения:</a:t>
            </a:r>
            <a:endParaRPr lang="ru-RU" sz="1600" dirty="0">
              <a:solidFill>
                <a:schemeClr val="tx1"/>
              </a:solidFill>
              <a:uFillTx/>
              <a:latin typeface="Times New Roman" panose="02020603050405020304" charset="0"/>
              <a:ea typeface="+Основной текст (восточно-азиат" charset="0"/>
              <a:cs typeface="Times New Roman" panose="02020603050405020304" charset="0"/>
            </a:endParaRPr>
          </a:p>
          <a:p>
            <a:pPr marL="774700" indent="-342900" algn="l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Пройдите </a:t>
            </a: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маршрут в обратную сторону.</a:t>
            </a:r>
            <a:endParaRPr lang="ru-RU" sz="1600" dirty="0">
              <a:solidFill>
                <a:schemeClr val="tx1"/>
              </a:solidFill>
              <a:uFillTx/>
              <a:latin typeface="Times New Roman" panose="02020603050405020304" charset="0"/>
              <a:ea typeface="+Основной текст (восточно-азиат" charset="0"/>
              <a:cs typeface="Times New Roman" panose="02020603050405020304" charset="0"/>
            </a:endParaRPr>
          </a:p>
          <a:p>
            <a:pPr marL="774700" indent="-342900" algn="l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Изменяйте </a:t>
            </a: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элементы полосы препятствий.</a:t>
            </a:r>
            <a:endParaRPr lang="ru-RU" sz="1600" dirty="0">
              <a:solidFill>
                <a:schemeClr val="tx1"/>
              </a:solidFill>
              <a:uFillTx/>
              <a:latin typeface="Times New Roman" panose="02020603050405020304" charset="0"/>
              <a:ea typeface="+Основной текст (восточно-азиат" charset="0"/>
              <a:cs typeface="Times New Roman" panose="02020603050405020304" charset="0"/>
            </a:endParaRPr>
          </a:p>
          <a:p>
            <a:pPr marL="774700" indent="-342900" algn="l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Изменяйте </a:t>
            </a: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способ прохождения маршрута:</a:t>
            </a:r>
          </a:p>
          <a:p>
            <a:pPr marL="431800" indent="0" algn="l" fontAlgn="auto">
              <a:lnSpc>
                <a:spcPct val="150000"/>
              </a:lnSpc>
              <a:buNone/>
            </a:pPr>
            <a:r>
              <a:rPr lang="ru-RU" sz="1600" dirty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 ползком, на коленях, </a:t>
            </a:r>
            <a:r>
              <a:rPr lang="ru-RU" sz="1600" dirty="0" smtClean="0">
                <a:solidFill>
                  <a:schemeClr val="tx1"/>
                </a:solidFill>
                <a:uFillTx/>
                <a:latin typeface="Times New Roman" panose="02020603050405020304" charset="0"/>
                <a:ea typeface="+Основной текст (восточно-азиат" charset="0"/>
                <a:cs typeface="Times New Roman" panose="02020603050405020304" charset="0"/>
                <a:sym typeface="+mn-ea"/>
              </a:rPr>
              <a:t>вприпрыжку.</a:t>
            </a:r>
            <a:endParaRPr lang="ru-RU" sz="1600" dirty="0">
              <a:solidFill>
                <a:schemeClr val="tx1"/>
              </a:solidFill>
              <a:uFillTx/>
              <a:latin typeface="Times New Roman" panose="02020603050405020304" charset="0"/>
              <a:ea typeface="+Основной текст (восточно-азиат" charset="0"/>
              <a:cs typeface="Times New Roman" panose="02020603050405020304" charset="0"/>
            </a:endParaRPr>
          </a:p>
          <a:p>
            <a:pPr indent="0" algn="l">
              <a:buNone/>
            </a:pPr>
            <a:endParaRPr lang="ru-RU" altLang="en-US" sz="2000" dirty="0">
              <a:solidFill>
                <a:schemeClr val="tx1"/>
              </a:solidFill>
              <a:uFillTx/>
              <a:latin typeface="Times New Roman" panose="02020603050405020304" charset="0"/>
              <a:ea typeface="+Основной текст (восточно-азиат" charset="0"/>
              <a:cs typeface="Times New Roman" panose="02020603050405020304" charset="0"/>
            </a:endParaRPr>
          </a:p>
        </p:txBody>
      </p:sp>
      <p:pic>
        <p:nvPicPr>
          <p:cNvPr id="2" name="Замещающее содержимое 1" descr="eef5b0ffc85dc5ce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4616" y="3717517"/>
            <a:ext cx="2942590" cy="294259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395472" cy="264472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DB6EF"/>
      </a:accent1>
      <a:accent2>
        <a:srgbClr val="C0504D"/>
      </a:accent2>
      <a:accent3>
        <a:srgbClr val="FFFFFF"/>
      </a:accent3>
      <a:accent4>
        <a:srgbClr val="000000"/>
      </a:accent4>
      <a:accent5>
        <a:srgbClr val="C0D7F5"/>
      </a:accent5>
      <a:accent6>
        <a:srgbClr val="AC4744"/>
      </a:accent6>
      <a:hlink>
        <a:srgbClr val="0066CC"/>
      </a:hlink>
      <a:folHlink>
        <a:srgbClr val="800080"/>
      </a:folHlink>
    </a:clrScheme>
    <a:fontScheme name="">
      <a:majorFont>
        <a:latin typeface="Arial"/>
        <a:ea typeface="Arial"/>
        <a:cs typeface=""/>
      </a:majorFont>
      <a:minorFont>
        <a:latin typeface="Arial"/>
        <a:ea typeface="Arial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DB6EF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C0D7F5"/>
        </a:accent5>
        <a:accent6>
          <a:srgbClr val="AC4744"/>
        </a:accent6>
        <a:hlink>
          <a:srgbClr val="0066CC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1038</Words>
  <Application>Microsoft Office PowerPoint</Application>
  <PresentationFormat>Широкоэкранный</PresentationFormat>
  <Paragraphs>95</Paragraphs>
  <Slides>11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 Unicode MS</vt:lpstr>
      <vt:lpstr>+Основной текст (восточно-азиат</vt:lpstr>
      <vt:lpstr>Arial</vt:lpstr>
      <vt:lpstr>Calibri</vt:lpstr>
      <vt:lpstr>Times New Roman</vt:lpstr>
      <vt:lpstr>Default Design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Victory</cp:lastModifiedBy>
  <cp:revision>65</cp:revision>
  <dcterms:created xsi:type="dcterms:W3CDTF">2019-09-16T09:09:00Z</dcterms:created>
  <dcterms:modified xsi:type="dcterms:W3CDTF">2022-12-12T23:11:27Z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1049-11.2.0.11130</vt:lpwstr>
  </property>
  <property fmtid="{D5CDD505-2E9C-101B-9397-08002B2CF9AE}" pid="3" name="ICV">
    <vt:lpwstr>B23336B457464A6C821552DD878D7E2C</vt:lpwstr>
  </property>
</Properties>
</file>