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9" r:id="rId10"/>
    <p:sldId id="272" r:id="rId11"/>
    <p:sldId id="267" r:id="rId12"/>
    <p:sldId id="268" r:id="rId13"/>
    <p:sldId id="276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9130" autoAdjust="0"/>
  </p:normalViewPr>
  <p:slideViewPr>
    <p:cSldViewPr>
      <p:cViewPr varScale="1">
        <p:scale>
          <a:sx n="71" d="100"/>
          <a:sy n="71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1209BA1-F7F0-408D-9DC5-CE6A4F91541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105D9F-A294-4D81-9172-6EA7B8B09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m/search?q=%D0%BF%D0%BC%D0%B4%D1%86+%D1%84%D1%80%D1%83%D0%BD%D0%B7%D0%B5%D0%BD%D1%81%D0%BA%D0%B8%D0%B9+%D0%B0%D0%B4%D1%80%D0%B5%D1%81&amp;ludocid=11652529879964838257&amp;sa=X&amp;ved=2ahUKEwjY2prvnMb7AhUKxosKHapaCHEQ6BN6BAhOEA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7629556" cy="200026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Педагог – психолог</a:t>
            </a:r>
          </a:p>
          <a:p>
            <a:pPr algn="r"/>
            <a:r>
              <a:rPr lang="ru-RU" dirty="0" smtClean="0"/>
              <a:t>ГБОУ школы №302</a:t>
            </a:r>
          </a:p>
          <a:p>
            <a:pPr algn="r"/>
            <a:r>
              <a:rPr lang="ru-RU" dirty="0" smtClean="0"/>
              <a:t>Артамонова Я.А.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2022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435771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«</a:t>
            </a:r>
            <a:r>
              <a:rPr lang="ru-RU" sz="2200" dirty="0" err="1" smtClean="0"/>
              <a:t>Аутодеструктивное</a:t>
            </a:r>
            <a:r>
              <a:rPr lang="ru-RU" sz="2200" dirty="0" smtClean="0"/>
              <a:t> поведение несовершеннолетних</a:t>
            </a:r>
            <a:br>
              <a:rPr lang="ru-RU" sz="2200" dirty="0" smtClean="0"/>
            </a:br>
            <a:r>
              <a:rPr lang="ru-RU" sz="2200" dirty="0" smtClean="0"/>
              <a:t>Профилактика суицидального поведения в подростковой среде» </a:t>
            </a:r>
            <a:br>
              <a:rPr lang="ru-RU" sz="2200" dirty="0" smtClean="0"/>
            </a:br>
            <a:r>
              <a:rPr lang="ru-RU" sz="2200" dirty="0" smtClean="0"/>
              <a:t>Методическое Объединение педагогов-психологов</a:t>
            </a:r>
            <a:br>
              <a:rPr lang="ru-RU" sz="22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Деятельность как профилактика суицидального поведения подростков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деятельности на профилактику суицидального поведения</a:t>
            </a: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285720" y="1785926"/>
          <a:ext cx="8501122" cy="3669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1122"/>
              </a:tblGrid>
              <a:tr h="2781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творчество</a:t>
                      </a:r>
                      <a:endParaRPr lang="ru-RU" dirty="0"/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Разрядка и выражение эмоционального состояния</a:t>
                      </a:r>
                      <a:endParaRPr lang="ru-RU" dirty="0" smtClean="0"/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Режим дня</a:t>
                      </a:r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Борьба с </a:t>
                      </a:r>
                      <a:r>
                        <a:rPr lang="ru-RU" dirty="0" smtClean="0"/>
                        <a:t>комплексами, проработка переживаний</a:t>
                      </a:r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Новые друзья</a:t>
                      </a:r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Авторитет в виде </a:t>
                      </a:r>
                      <a:r>
                        <a:rPr lang="ru-RU" dirty="0" smtClean="0"/>
                        <a:t>тренера, наставник в виде учителя</a:t>
                      </a:r>
                    </a:p>
                  </a:txBody>
                  <a:tcPr/>
                </a:tc>
              </a:tr>
              <a:tr h="377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Самореализация через достижение успеха </a:t>
                      </a:r>
                      <a:r>
                        <a:rPr lang="ru-RU" dirty="0" smtClean="0"/>
                        <a:t>и признание</a:t>
                      </a:r>
                      <a:endParaRPr lang="ru-RU" dirty="0" smtClean="0"/>
                    </a:p>
                  </a:txBody>
                  <a:tcPr/>
                </a:tc>
              </a:tr>
              <a:tr h="31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Смысл жизни, мечта, цель</a:t>
                      </a:r>
                    </a:p>
                  </a:txBody>
                  <a:tcPr/>
                </a:tc>
              </a:tr>
              <a:tr h="3486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Профессиональное самоопределение</a:t>
                      </a:r>
                    </a:p>
                  </a:txBody>
                  <a:tcPr/>
                </a:tc>
              </a:tr>
              <a:tr h="278193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психических процессов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Подростково-молодежный</a:t>
            </a:r>
            <a:r>
              <a:rPr lang="ru-RU" sz="2800" dirty="0" smtClean="0"/>
              <a:t> </a:t>
            </a:r>
            <a:r>
              <a:rPr lang="ru-RU" sz="2800" dirty="0" err="1" smtClean="0"/>
              <a:t>досуговый</a:t>
            </a:r>
            <a:r>
              <a:rPr lang="ru-RU" sz="2800" dirty="0" smtClean="0"/>
              <a:t> центр </a:t>
            </a:r>
            <a:r>
              <a:rPr lang="ru-RU" sz="2800" dirty="0" err="1" smtClean="0"/>
              <a:t>Фрунзенский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hlinkClick r:id="rId2"/>
              </a:rPr>
              <a:t>Адрес</a:t>
            </a:r>
            <a:r>
              <a:rPr lang="ru-RU" b="1" dirty="0" smtClean="0"/>
              <a:t>: </a:t>
            </a:r>
            <a:r>
              <a:rPr lang="ru-RU" dirty="0" smtClean="0"/>
              <a:t>Бухарестская ул., 91А</a:t>
            </a:r>
            <a:endParaRPr lang="ru-RU" dirty="0"/>
          </a:p>
        </p:txBody>
      </p:sp>
      <p:pic>
        <p:nvPicPr>
          <p:cNvPr id="1026" name="Picture 2" descr="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3116"/>
            <a:ext cx="7621503" cy="42814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Подростково-молодежный</a:t>
            </a:r>
            <a:r>
              <a:rPr lang="ru-RU" sz="2800" dirty="0" smtClean="0"/>
              <a:t> </a:t>
            </a:r>
            <a:r>
              <a:rPr lang="ru-RU" sz="2800" dirty="0" err="1" smtClean="0"/>
              <a:t>досуговый</a:t>
            </a:r>
            <a:r>
              <a:rPr lang="ru-RU" sz="2800" dirty="0" smtClean="0"/>
              <a:t> центр </a:t>
            </a:r>
            <a:r>
              <a:rPr lang="ru-RU" sz="2800" dirty="0" err="1" smtClean="0"/>
              <a:t>Фрунзенский</a:t>
            </a:r>
            <a:endParaRPr lang="ru-RU" sz="28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9629" r="3716" b="3715"/>
          <a:stretch>
            <a:fillRect/>
          </a:stretch>
        </p:blipFill>
        <p:spPr bwMode="auto">
          <a:xfrm>
            <a:off x="0" y="1000108"/>
            <a:ext cx="9144000" cy="341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 t="10715" r="8528" b="29659"/>
          <a:stretch>
            <a:fillRect/>
          </a:stretch>
        </p:blipFill>
        <p:spPr bwMode="auto">
          <a:xfrm>
            <a:off x="0" y="3423684"/>
            <a:ext cx="9144000" cy="343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Подростково-молодежный</a:t>
            </a:r>
            <a:r>
              <a:rPr lang="ru-RU" sz="2800" dirty="0" smtClean="0"/>
              <a:t> </a:t>
            </a:r>
            <a:r>
              <a:rPr lang="ru-RU" sz="2800" dirty="0" err="1" smtClean="0"/>
              <a:t>досуговый</a:t>
            </a:r>
            <a:r>
              <a:rPr lang="ru-RU" sz="2800" dirty="0" smtClean="0"/>
              <a:t> центр </a:t>
            </a:r>
            <a:r>
              <a:rPr lang="ru-RU" sz="2800" dirty="0" err="1" smtClean="0"/>
              <a:t>Фрунзенский</a:t>
            </a:r>
            <a:endParaRPr lang="ru-RU" sz="2800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0003" t="9876" r="4647" b="8333"/>
          <a:stretch>
            <a:fillRect/>
          </a:stretch>
        </p:blipFill>
        <p:spPr bwMode="auto">
          <a:xfrm>
            <a:off x="0" y="993713"/>
            <a:ext cx="9144000" cy="586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Консультации 1 раз в неделю в течение месяца, далее по запросу</a:t>
            </a:r>
          </a:p>
          <a:p>
            <a:r>
              <a:rPr lang="ru-RU" dirty="0" smtClean="0"/>
              <a:t>Осуществление контроля за посещаемостью уроков и качества обучения</a:t>
            </a:r>
          </a:p>
          <a:p>
            <a:r>
              <a:rPr lang="ru-RU" dirty="0" smtClean="0"/>
              <a:t>Проведение лекции на тему: «Что такое ценности. Как сформировать ценностное отношение к здоровью»</a:t>
            </a:r>
          </a:p>
          <a:p>
            <a:r>
              <a:rPr lang="ru-RU" dirty="0" smtClean="0"/>
              <a:t>Консультативная работа с родителями</a:t>
            </a:r>
          </a:p>
          <a:p>
            <a:r>
              <a:rPr lang="ru-RU" dirty="0" smtClean="0"/>
              <a:t>Повторное тестирование через 2 месяца</a:t>
            </a:r>
          </a:p>
          <a:p>
            <a:r>
              <a:rPr lang="ru-RU" dirty="0" smtClean="0"/>
              <a:t>Наблюдение за эмоциональным состоянием в течение года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 descr="C:\Users\Психолог\Desktop\творческий-коллаж-детей-в-спорте-креативный-фотографий-моделей-дети-1564049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b="11112"/>
          <a:stretch>
            <a:fillRect/>
          </a:stretch>
        </p:blipFill>
        <p:spPr bwMode="auto">
          <a:xfrm>
            <a:off x="142844" y="1643050"/>
            <a:ext cx="8858312" cy="4857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27717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Методика диагностики </a:t>
            </a:r>
            <a:r>
              <a:rPr lang="ru-RU" b="1" dirty="0" err="1" smtClean="0"/>
              <a:t>девиантного</a:t>
            </a:r>
            <a:r>
              <a:rPr lang="ru-RU" b="1" dirty="0" smtClean="0"/>
              <a:t> поведения несовершеннолетних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(тест СДП – склонности к </a:t>
            </a:r>
            <a:r>
              <a:rPr lang="ru-RU" b="1" dirty="0" err="1" smtClean="0"/>
              <a:t>девиантному</a:t>
            </a:r>
            <a:r>
              <a:rPr lang="ru-RU" b="1" dirty="0" smtClean="0"/>
              <a:t> поведению Э.В. </a:t>
            </a:r>
            <a:r>
              <a:rPr lang="ru-RU" b="1" dirty="0" err="1" smtClean="0"/>
              <a:t>Леус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5946" t="10938" r="2343" b="18749"/>
          <a:stretch>
            <a:fillRect/>
          </a:stretch>
        </p:blipFill>
        <p:spPr bwMode="auto">
          <a:xfrm>
            <a:off x="0" y="2508686"/>
            <a:ext cx="9144000" cy="434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7192" t="20442" r="51940" b="12367"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51059" t="20442" r="18035" b="20489"/>
          <a:stretch>
            <a:fillRect/>
          </a:stretch>
        </p:blipFill>
        <p:spPr bwMode="auto">
          <a:xfrm>
            <a:off x="4359599" y="142853"/>
            <a:ext cx="4784401" cy="657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4039" t="27692" r="28325" b="1846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Объективность полученных результатов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1"/>
          <a:ext cx="8504238" cy="4759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6630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Достоинства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Недостатки</a:t>
                      </a:r>
                      <a:endParaRPr lang="ru-RU" dirty="0"/>
                    </a:p>
                  </a:txBody>
                  <a:tcPr/>
                </a:tc>
              </a:tr>
              <a:tr h="1144423">
                <a:tc>
                  <a:txBody>
                    <a:bodyPr/>
                    <a:lstStyle/>
                    <a:p>
                      <a:r>
                        <a:rPr lang="ru-RU" dirty="0" smtClean="0"/>
                        <a:t>Большой охват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Ограниченность полученной информации</a:t>
                      </a:r>
                      <a:endParaRPr lang="ru-RU" dirty="0"/>
                    </a:p>
                  </a:txBody>
                  <a:tcPr/>
                </a:tc>
              </a:tr>
              <a:tr h="663040"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Экономия времени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Отсутствие личного контакта</a:t>
                      </a:r>
                      <a:endParaRPr lang="ru-RU" dirty="0"/>
                    </a:p>
                  </a:txBody>
                  <a:tcPr/>
                </a:tc>
              </a:tr>
              <a:tr h="1144423">
                <a:tc>
                  <a:txBody>
                    <a:bodyPr/>
                    <a:lstStyle/>
                    <a:p>
                      <a:r>
                        <a:rPr lang="ru-RU" dirty="0" smtClean="0"/>
                        <a:t>Повторное использование для сравнения результатов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Возможность «социально желательных» ответов</a:t>
                      </a:r>
                      <a:endParaRPr lang="ru-RU" dirty="0"/>
                    </a:p>
                  </a:txBody>
                  <a:tcPr/>
                </a:tc>
              </a:tr>
              <a:tr h="1144423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Легкость обработки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Возможность  ошибок при заполнении теста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Индивидуальная консультация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 каким настроением ты приходишь в школу?</a:t>
            </a:r>
          </a:p>
          <a:p>
            <a:r>
              <a:rPr lang="ru-RU" dirty="0" smtClean="0"/>
              <a:t>Твой самый любимый и не любимый предмет/учитель?</a:t>
            </a:r>
          </a:p>
          <a:p>
            <a:r>
              <a:rPr lang="ru-RU" dirty="0" smtClean="0"/>
              <a:t>С кем ты дружишь, а кто не нравится?</a:t>
            </a:r>
          </a:p>
          <a:p>
            <a:r>
              <a:rPr lang="ru-RU" dirty="0" smtClean="0"/>
              <a:t>Как ты учишься и как родители относятся к твоим оценкам?</a:t>
            </a:r>
          </a:p>
          <a:p>
            <a:r>
              <a:rPr lang="ru-RU" dirty="0" smtClean="0"/>
              <a:t>Какая у тебя мечта и цель в жизни?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Сокращение списка «Группы риска»;</a:t>
            </a:r>
          </a:p>
          <a:p>
            <a:r>
              <a:rPr lang="ru-RU" dirty="0" smtClean="0"/>
              <a:t>Оповещение администрации школы и классного руководителя;</a:t>
            </a:r>
          </a:p>
          <a:p>
            <a:r>
              <a:rPr lang="ru-RU" dirty="0" smtClean="0"/>
              <a:t>Вызов родителей для ознакомления с результатами и  выбор дальнейшего пути;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Направление к психиатру        Работа с психологом 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2834776">
            <a:off x="4181533" y="3816432"/>
            <a:ext cx="71438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912841">
            <a:off x="6320798" y="3821231"/>
            <a:ext cx="71438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</a:t>
            </a:r>
            <a:r>
              <a:rPr lang="ru-RU" dirty="0" err="1" smtClean="0"/>
              <a:t>аутодеструктивного</a:t>
            </a:r>
            <a:r>
              <a:rPr lang="ru-RU" dirty="0" smtClean="0"/>
              <a:t> поведения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Взаимоотношения в семье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Особенности темперамента и акцентуации характера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Отсутствие друзей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Комплексы по внешнему виду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Плохая успеваемость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Отсутствие цели в жизни и мечты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Деятельность в психологии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04482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 Согласно А.Н. Леонтьеву, деятельность, это форма активности. Активность побуждается потребностью. Потребность проявляется как напряжение, неудовлетворенность, дискомфорт. В процессе поиска удовлетворения потребности формируется мотив на деятельность. Таким образом, деятельность, это совокупность действий благодаря мотиву.</a:t>
            </a:r>
          </a:p>
          <a:p>
            <a:r>
              <a:rPr lang="ru-RU" dirty="0" smtClean="0"/>
              <a:t>      Так как деятельность целенаправленна, ориентирована на конкретный результат, то предполагает существование мотива, цели и средства для достижения цели.</a:t>
            </a:r>
          </a:p>
          <a:p>
            <a:endParaRPr lang="ru-RU" dirty="0"/>
          </a:p>
        </p:txBody>
      </p:sp>
      <p:pic>
        <p:nvPicPr>
          <p:cNvPr id="1026" name="Picture 2" descr="C:\Users\Психолог\Desktop\1281637186_324135-414240303d38464b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357562"/>
            <a:ext cx="8858312" cy="3043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741</TotalTime>
  <Words>283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«Аутодеструктивное поведение несовершеннолетних Профилактика суицидального поведения в подростковой среде»  Методическое Объединение педагогов-психологов   Деятельность как профилактика суицидального поведения подростков   </vt:lpstr>
      <vt:lpstr>Методика диагностики девиантного поведения несовершеннолетних   (тест СДП – склонности к девиантному поведению Э.В. Леус) </vt:lpstr>
      <vt:lpstr>Слайд 3</vt:lpstr>
      <vt:lpstr>Слайд 4</vt:lpstr>
      <vt:lpstr>Объективность полученных результатов</vt:lpstr>
      <vt:lpstr>Индивидуальная консультация</vt:lpstr>
      <vt:lpstr>План работы</vt:lpstr>
      <vt:lpstr>Причины аутодеструктивного поведения</vt:lpstr>
      <vt:lpstr>Деятельность в психологии</vt:lpstr>
      <vt:lpstr>Влияние деятельности на профилактику суицидального поведения</vt:lpstr>
      <vt:lpstr>Подростково-молодежный досуговый центр Фрунзенский</vt:lpstr>
      <vt:lpstr>Подростково-молодежный досуговый центр Фрунзенский</vt:lpstr>
      <vt:lpstr>Подростково-молодежный досуговый центр Фрунзенский</vt:lpstr>
      <vt:lpstr>Контроль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«Аутодеструктивное поведение несовершеннолетних.  Профилактика суицидального поведения в подростковой среде»    Методическое Объединение педагогов-психологов</dc:title>
  <dc:creator>Психолог</dc:creator>
  <cp:lastModifiedBy>Психолог</cp:lastModifiedBy>
  <cp:revision>70</cp:revision>
  <dcterms:created xsi:type="dcterms:W3CDTF">2022-11-22T11:49:46Z</dcterms:created>
  <dcterms:modified xsi:type="dcterms:W3CDTF">2022-12-03T09:22:13Z</dcterms:modified>
</cp:coreProperties>
</file>