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3"/>
  </p:notesMasterIdLst>
  <p:sldIdLst>
    <p:sldId id="256" r:id="rId2"/>
    <p:sldId id="257" r:id="rId3"/>
    <p:sldId id="272" r:id="rId4"/>
    <p:sldId id="287" r:id="rId5"/>
    <p:sldId id="288" r:id="rId6"/>
    <p:sldId id="289" r:id="rId7"/>
    <p:sldId id="290" r:id="rId8"/>
    <p:sldId id="309" r:id="rId9"/>
    <p:sldId id="310" r:id="rId10"/>
    <p:sldId id="311" r:id="rId11"/>
    <p:sldId id="312" r:id="rId12"/>
    <p:sldId id="292" r:id="rId13"/>
    <p:sldId id="293" r:id="rId14"/>
    <p:sldId id="294" r:id="rId15"/>
    <p:sldId id="296" r:id="rId16"/>
    <p:sldId id="295" r:id="rId17"/>
    <p:sldId id="299" r:id="rId18"/>
    <p:sldId id="297" r:id="rId19"/>
    <p:sldId id="298" r:id="rId20"/>
    <p:sldId id="308" r:id="rId21"/>
    <p:sldId id="30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pos="224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Efimovsky" initials="AE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2023"/>
    <a:srgbClr val="005BAA"/>
    <a:srgbClr val="00FF00"/>
    <a:srgbClr val="D7181E"/>
    <a:srgbClr val="FFCCCC"/>
    <a:srgbClr val="FFFF99"/>
    <a:srgbClr val="B3CEE5"/>
    <a:srgbClr val="CCFF99"/>
    <a:srgbClr val="FFCC99"/>
    <a:srgbClr val="F3A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1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536" y="120"/>
      </p:cViewPr>
      <p:guideLst>
        <p:guide orient="horz" pos="3838"/>
        <p:guide pos="22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8752-EDA5-40AB-A891-727AA1C2B91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44027-2C1F-4C73-9A78-FE4A00561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5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5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5839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76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9388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780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60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69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169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0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36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42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42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4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324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A3E3B-5340-48C2-BBF1-E251CA96180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43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>
          <a:xfrm>
            <a:off x="824246" y="-90152"/>
            <a:ext cx="7152770" cy="6857999"/>
          </a:xfrm>
        </p:spPr>
        <p:txBody>
          <a:bodyPr anchor="ctr"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44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Безопасность на дороге</a:t>
            </a:r>
            <a:br>
              <a:rPr lang="ru-RU" sz="44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44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4400" b="1" dirty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44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4400" b="1" dirty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28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подготовил </a:t>
            </a:r>
            <a:r>
              <a:rPr lang="ru-RU" sz="28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педагог-организатор</a:t>
            </a:r>
            <a:br>
              <a:rPr lang="ru-RU" sz="28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2800" b="1" dirty="0" smtClean="0">
                <a:solidFill>
                  <a:srgbClr val="D12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Науменко Елена Михайловна</a:t>
            </a:r>
            <a:r>
              <a:rPr lang="ru-RU" sz="28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28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28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/>
            </a:r>
            <a:br>
              <a:rPr lang="ru-RU" sz="28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588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42561" y="1057910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ЗНАКИ ОСОБЫХ ПРЕДПИСАНИЙ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91717" y="4152623"/>
            <a:ext cx="5774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Велосипедная зона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место, с которого начинается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велосипедная зона (знак 5.33.1).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32" y="3817599"/>
            <a:ext cx="822711" cy="120142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33" y="5071336"/>
            <a:ext cx="822710" cy="120141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291717" y="5369997"/>
            <a:ext cx="5774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велосипедной зоны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5.34.1).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91717" y="1544894"/>
            <a:ext cx="57749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Дорога с полосой для велосипедистов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Дорога,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по которой движение велосипедистов и водителей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мопедов осуществляется по специально выделенной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полосе навстречу общему потоку транспортных средств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5.11.2).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1" y="2791389"/>
            <a:ext cx="816282" cy="817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1" y="1767352"/>
            <a:ext cx="816282" cy="817983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1291717" y="2929989"/>
            <a:ext cx="5774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дороги с полосой для велосипедистов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5.12.2).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27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2" grpId="0"/>
      <p:bldP spid="18" grpId="0"/>
      <p:bldP spid="21" grpId="0"/>
      <p:bldP spid="22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92" y="1799526"/>
            <a:ext cx="822710" cy="548473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1108872" y="1674075"/>
            <a:ext cx="57749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Вид транспортного средства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указывает вид транспортного средства, на который распространяется действие знака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8.4.7).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1" y="2961841"/>
            <a:ext cx="822709" cy="548473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1117940" y="2843662"/>
            <a:ext cx="57749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Кроме вида транспортного средства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указывает вид транспортного средства, на который не распространяется действие знака (знак 8.4.13).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88992" y="1089578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ЗНАКИ ДОПОЛНИТЕЛЬНОЙ ИНФОРМАЦИИ (ТАБЛИЧКИ)</a:t>
            </a:r>
          </a:p>
        </p:txBody>
      </p:sp>
    </p:spTree>
    <p:extLst>
      <p:ext uri="{BB962C8B-B14F-4D97-AF65-F5344CB8AC3E}">
        <p14:creationId xmlns:p14="http://schemas.microsoft.com/office/powerpoint/2010/main" val="416930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17565" y="864213"/>
            <a:ext cx="66084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Светофоры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 6.5. Если сигнал светофора выполнен в виде силуэта пешехода и (или) велосипеда, то его действие распространяется только на пешеходов (велосипедистов). При этом зеленый сигнал разрешает, а красный запрещает движение пешеходов (велосипедистов). Для регулирования движения велосипедистов может использоваться также светофор с круглыми сигналами уменьшенного размера, дополненный прямоугольной табличкой белого цвета размером</a:t>
            </a:r>
            <a:r>
              <a:rPr lang="en-US" sz="1600" dirty="0">
                <a:solidFill>
                  <a:prstClr val="black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200х200 мм с изображением велосипеда черного цвета.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52" y="3172537"/>
            <a:ext cx="4110875" cy="34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6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58087" y="563913"/>
            <a:ext cx="6727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П.19.1. В темное время суток и в условиях недостаточной видимости независимо от освещения дороги, а также в тоннелях на движущемся транспортном средстве должны быть включены следующие </a:t>
            </a: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световые приборы</a:t>
            </a: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на всех механических транспортных средствах и мопедах — фары дальнего или ближнего света, на велосипедах — фары или фонари, на гужевых повозках — фонари (при их наличии);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на прицепах и буксируемых механических транспортных средствах — габаритные огни.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СВЕТОВЫЕ ПРИБОРЫ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5" r="23142" b="10114"/>
          <a:stretch/>
        </p:blipFill>
        <p:spPr>
          <a:xfrm>
            <a:off x="1535420" y="3770443"/>
            <a:ext cx="4057036" cy="2862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88991" y="2872237"/>
            <a:ext cx="6796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П.19.5. В светлое время суток на всех движущихся транспортных средствах с целью их обозначения</a:t>
            </a:r>
            <a:r>
              <a:rPr lang="en-US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должны включаться фары ближнего света или дневные ходовые огни.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59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40" y="1851076"/>
            <a:ext cx="817983" cy="81798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226825" y="1101774"/>
            <a:ext cx="55520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24.1. Движение велосипедистов в возрасте старше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14 лет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осуществляться </a:t>
            </a:r>
            <a:r>
              <a:rPr lang="ru-RU" sz="1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по велосипедной, </a:t>
            </a:r>
            <a:r>
              <a:rPr lang="ru-RU" sz="1600" dirty="0" err="1">
                <a:latin typeface="Segoe UI Semibold" panose="020B0702040204020203" pitchFamily="34" charset="0"/>
                <a:cs typeface="Segoe UI Semibold" panose="020B0702040204020203" pitchFamily="34" charset="0"/>
              </a:rPr>
              <a:t>велопешеходной</a:t>
            </a:r>
            <a:r>
              <a:rPr lang="ru-RU" sz="1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дорожкам или полосе для велосипедистов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>
              <a:defRPr/>
            </a:pP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sz="16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Важно</a:t>
            </a:r>
            <a:r>
              <a:rPr lang="en-US" sz="16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ru-RU" sz="16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знать</a:t>
            </a: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Данный пункт устанавливает обязанность велосипедистам старше 14 лет двигаться по специально выделенному участку дороги при его наличии. 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00" y="947928"/>
            <a:ext cx="817983" cy="817983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СТАРШЕ 14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3290" y="2749889"/>
            <a:ext cx="817983" cy="81798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1834" y="3668469"/>
            <a:ext cx="65370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Движение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велосипедистов </a:t>
            </a: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по правому краю проезжей части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допускается — в следующих случаях: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sz="1600" i="1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габаритная ширина велосипеда, прицепа к нему либо перевозимого груза превышает 1 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движение велосипедистов осуществляется в колоннах.</a:t>
            </a:r>
          </a:p>
          <a:p>
            <a:pPr lvl="0">
              <a:defRPr/>
            </a:pP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Итак, если отсутствует специальный выделенный участок </a:t>
            </a:r>
            <a:b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дороги для движения велосипедов – велосипедист в первую очередь должен двигаться по правому краю проезжей части.</a:t>
            </a:r>
          </a:p>
        </p:txBody>
      </p:sp>
    </p:spTree>
    <p:extLst>
      <p:ext uri="{BB962C8B-B14F-4D97-AF65-F5344CB8AC3E}">
        <p14:creationId xmlns:p14="http://schemas.microsoft.com/office/powerpoint/2010/main" val="216123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1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24833" y="3473574"/>
            <a:ext cx="68197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24.3. Движение велосипедистов в возрасте </a:t>
            </a: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 7 до 14 лет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осуществляться только по тротуарам, пешеходным, велосипедным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велопешеходным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дорожкам, а также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пределах пешеходных зон.</a:t>
            </a:r>
            <a:endParaRPr lang="ru-RU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41834" y="2662359"/>
            <a:ext cx="66868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ОТ 7 ДО 14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834" y="1152157"/>
            <a:ext cx="68197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24.4. Движение велосипедистов в возрасте младше </a:t>
            </a: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7 лет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осуществляться только по тротуарам, пешеходным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велопешеходным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дорожкам (на стороне для движения пешеходов), а также в пределах пешеходных зон.</a:t>
            </a:r>
            <a:endParaRPr lang="ru-RU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5428" y="341145"/>
            <a:ext cx="66868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ДО 7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31361" y="5025447"/>
            <a:ext cx="5579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Велосипедистам до 14 лет </a:t>
            </a:r>
            <a:b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запрещается движение </a:t>
            </a:r>
            <a:b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по проезжей части и обочине</a:t>
            </a:r>
            <a:r>
              <a:rPr lang="ru-RU" sz="2400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270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СТАРШЕ 14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8992" y="920194"/>
            <a:ext cx="65370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Движение по обочине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случае, если отсутствуют велосипедная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 или по правому краю проезжей части.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3300" y="2426660"/>
            <a:ext cx="65370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Движение по тротуару или пешеходной дорожке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ним, а также по правому краю проезжей части или обочине;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велосипедист сопровождает велосипедиста в возрасте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 7 лет либо перевозит ребенка в возрасте до 7 лет на дополнительном сиденье, в велоколяске или в прицепе, предназначенном для эксплуатации с велосипедом.</a:t>
            </a:r>
          </a:p>
          <a:p>
            <a:pPr lvl="0">
              <a:defRPr/>
            </a:pPr>
            <a:endParaRPr lang="ru-RU" dirty="0">
              <a:solidFill>
                <a:srgbClr val="C0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Важно знать: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движение по тротуару или пешеходной дорожке является исключением для движения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ним велосипедистов.</a:t>
            </a:r>
          </a:p>
        </p:txBody>
      </p:sp>
    </p:spTree>
    <p:extLst>
      <p:ext uri="{BB962C8B-B14F-4D97-AF65-F5344CB8AC3E}">
        <p14:creationId xmlns:p14="http://schemas.microsoft.com/office/powerpoint/2010/main" val="306656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ВЕЛОСИПЕДИСТАМ РАЗРЕШАЕТСЯ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615" y="585179"/>
            <a:ext cx="68197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24.2. Допускается движение велосипедистов в возрасте старше 14 лет:</a:t>
            </a:r>
          </a:p>
          <a:p>
            <a:pPr lvl="0"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правому краю проезжей части - в следующих случаях: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sz="16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габаритная ширина велосипеда, прицепа к нему либо перевозимого груза превышает 1 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движение велосипедистов осуществляется в колоннах;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обочине - в случае, если отсутствуют велосипедная и </a:t>
            </a:r>
            <a:r>
              <a:rPr lang="ru-RU" sz="16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 или по правому краю проезжей части;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габаритная ширина велосипеда, прицепа к нему либо перевозимого груза превышает 1 м;</a:t>
            </a:r>
          </a:p>
          <a:p>
            <a:pPr lvl="0"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тротуару или пешеходной дорожке - в следующих случаях: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sz="16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для велосипедистов либо отсутствует возможность двигаться по ним, а также по правому краю проезжей части или обочине;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велосипедист сопровождает велосипедиста в возрасте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 14 лет либо перевозит ребенка в возрасте до 7 лет на дополнительном сиденье, в велоколяске или в прицепе, предназначенном для эксплуатации с велосипедом.</a:t>
            </a:r>
            <a:endParaRPr lang="ru-RU" sz="1600" i="1" dirty="0">
              <a:solidFill>
                <a:srgbClr val="C0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64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ВЕЛОСИПЕДИСТАМ ЗАПРЕЩАЕТСЯ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8993" y="591273"/>
            <a:ext cx="6867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24.8. Велосипедистам и водителям мопедов запрещается: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управлять велосипедом, мопедом, не держась за руль хотя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бы одной рукой;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перевозить груз, который выступает более чем на 0,5 м по длине или ширине за габариты, или груз, мешающий управлению;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перевозить пассажиров, если это не предусмотрено конструкцией транспортного средства;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перевозить детей до 7 лет при отсутствии специально оборудованных для них мест;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поворачивать налево или разворачиваться на дорогах с трамвайным движением и на дорогах, имеющих более одной полосы для движения в данном направлении (кроме случаев,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когда из правой полосы разрешен поворот налево, и за исключением дорог, находящихся в велосипедных зонах);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пересекать дорогу по пешеходным переходам.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8992" y="4558543"/>
            <a:ext cx="69128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24.9. Запрещается буксировка велосипедов и мопедов, а также буксировка велосипедами и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мопедами, кроме буксировки прицепа, предназначенного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для эксплуатации с велосипедом или мопедом.</a:t>
            </a:r>
          </a:p>
        </p:txBody>
      </p:sp>
    </p:spTree>
    <p:extLst>
      <p:ext uri="{BB962C8B-B14F-4D97-AF65-F5344CB8AC3E}">
        <p14:creationId xmlns:p14="http://schemas.microsoft.com/office/powerpoint/2010/main" val="140814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6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033794" y="795551"/>
            <a:ext cx="49553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«Кодекс Российской Федерации </a:t>
            </a:r>
            <a:b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об административных правонарушениях» </a:t>
            </a:r>
            <a:b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 30 декабря 2001 года № 195-ФЗ</a:t>
            </a:r>
          </a:p>
          <a:p>
            <a:pPr lvl="0">
              <a:defRPr/>
            </a:pPr>
            <a:endParaRPr lang="ru-RU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Статья 2.3. Возраст, по достижении которого наступает административная ответственность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62" y="655477"/>
            <a:ext cx="1573803" cy="2420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86896" y="3231440"/>
            <a:ext cx="67540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1. Административной ответственности подлежит лицо, достигшее к моменту совершения административного правонарушения возраста шестнадцати лет.</a:t>
            </a:r>
          </a:p>
          <a:p>
            <a:pPr lvl="0">
              <a:defRPr/>
            </a:pPr>
            <a:endParaRPr lang="ru-RU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 несовершеннолетним, совершившим административное правонарушение, применяются виды административного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наказания в виде:</a:t>
            </a:r>
          </a:p>
          <a:p>
            <a:pPr marL="630238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предупреждения;</a:t>
            </a:r>
          </a:p>
          <a:p>
            <a:pPr marL="630238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административного штрафа.</a:t>
            </a:r>
          </a:p>
        </p:txBody>
      </p:sp>
    </p:spTree>
    <p:extLst>
      <p:ext uri="{BB962C8B-B14F-4D97-AF65-F5344CB8AC3E}">
        <p14:creationId xmlns:p14="http://schemas.microsoft.com/office/powerpoint/2010/main" val="218538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55" y="3047874"/>
            <a:ext cx="1624191" cy="2450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Прямоугольник 9"/>
          <p:cNvSpPr/>
          <p:nvPr/>
        </p:nvSpPr>
        <p:spPr>
          <a:xfrm>
            <a:off x="122338" y="266569"/>
            <a:ext cx="32323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Участники дорожного движения </a:t>
            </a: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имеют права и обязанности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, это создает условия для обеспечения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их безопасности.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За соблюдением правил дорожного движения установлен государственный надзор и контроль.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42"/>
          <a:stretch/>
        </p:blipFill>
        <p:spPr>
          <a:xfrm>
            <a:off x="3313276" y="498068"/>
            <a:ext cx="3694963" cy="2122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463919" y="2851892"/>
            <a:ext cx="45029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Эту функцию выполняет </a:t>
            </a: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Госавтоинспекция МВД России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. Также законодательно закреплена ответственность участников дорожного движения за нарушения ПДД (административная, уголовная). Надо давать себе отчет, что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ответственность несут все </a:t>
            </a:r>
            <a:b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участники дорожного движения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: пешеходы, водители, пассажиры – физические лица, а также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юридические и должностные лица.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25" y="3978372"/>
            <a:ext cx="1603202" cy="24656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98943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ШТРАФЫ ДЛЯ ПЕШЕХОДОВ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34033" y="1264041"/>
            <a:ext cx="49553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Статья 12.29. Нарушение Правил дорожного движения пешеходом или иным лицом, участвующим в процессе дорожного движения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40" y="655477"/>
            <a:ext cx="1573803" cy="2420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02740" y="3164498"/>
            <a:ext cx="6754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1.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Нарушение пешеходом или пассажиром транспортного средства Правил дорожного движения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влечет предупреждение или наложение административного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в размере 500 рублей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823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4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ШТРАФЫ ДЛЯ ВЕЛОСИПЕДИСТОВ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34033" y="1264041"/>
            <a:ext cx="49553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Статья 12.29. Нарушение Правил дорожного движения пешеходом или иным лицом, участвующим в процессе дорожного движения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40" y="655477"/>
            <a:ext cx="1573803" cy="2420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02740" y="3164498"/>
            <a:ext cx="67540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2.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Нарушение Правил дорожного движения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лицом, управляющим велосипедом, либо возчиком или другим лицом, непосредственно участвующим в процессе дорожного движения (за исключением лиц, указанных в части 1 настоящей статьи, а также водителя транспортного средства), — влечет наложение административного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в размере 800 рублей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2740" y="4912994"/>
            <a:ext cx="67540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3.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Нарушение Правил дорожного движения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лицами, указанными в части 2 настоящей статьи, совершенное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состоянии опьянения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— влечет наложение административного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в размере от 1000 до 1500 рублей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392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4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4"/>
          <a:stretch/>
        </p:blipFill>
        <p:spPr>
          <a:xfrm>
            <a:off x="4230974" y="3268387"/>
            <a:ext cx="2263132" cy="34095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98407" y="183409"/>
            <a:ext cx="66774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 1940 года в каждом городе нашей страны были свои правила дорожного движения. В 1940 году были утверждены первые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типовые правила дорожного движения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 на основе которых создавались правила </a:t>
            </a:r>
            <a:b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на местах.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98407" y="3450566"/>
            <a:ext cx="37287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Современные правила дорожного движения приняты Постановлением Правительства Российской Федерации от 23 октября 1993 года № 1090 претерпевают постоянные изменения, оправданные изменениями в дорожно-транспортной среде.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98407" y="1814625"/>
            <a:ext cx="68739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Единые для всей страны правила были введены </a:t>
            </a:r>
            <a:b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1961 году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 На основании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Женевской международной Конвенции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принятой 8 ноября 1968 года, в правила дорожного движения внесены изменения и дополнения.</a:t>
            </a:r>
          </a:p>
        </p:txBody>
      </p:sp>
    </p:spTree>
    <p:extLst>
      <p:ext uri="{BB962C8B-B14F-4D97-AF65-F5344CB8AC3E}">
        <p14:creationId xmlns:p14="http://schemas.microsoft.com/office/powerpoint/2010/main" val="85182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11"/>
          <p:cNvSpPr txBox="1">
            <a:spLocks noChangeArrowheads="1"/>
          </p:cNvSpPr>
          <p:nvPr/>
        </p:nvSpPr>
        <p:spPr bwMode="auto">
          <a:xfrm flipH="1">
            <a:off x="752483" y="2634047"/>
            <a:ext cx="6172039" cy="8771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Подойдя к пешеходному переходу остановись на краю тротуара с правой стороны, не наступая на бордюр (</a:t>
            </a:r>
            <a:r>
              <a:rPr lang="ru-RU" altLang="zh-CN" sz="1700" kern="0" dirty="0" err="1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поребрик</a:t>
            </a: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).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8992" y="163803"/>
            <a:ext cx="69051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БЕЗОПАСНОГО ПЕРЕХОДА ПРОЕЗЖЕЙ ЧАСТИ ПО РЕГУЛИРУЕМОМУ ПЕШЕХОДНОМУ ПЕРЕХОДУ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07202" y="2892629"/>
            <a:ext cx="360000" cy="360000"/>
            <a:chOff x="330926" y="1227909"/>
            <a:chExt cx="360000" cy="360000"/>
          </a:xfrm>
        </p:grpSpPr>
        <p:sp>
          <p:nvSpPr>
            <p:cNvPr id="3" name="Овал 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4" name="Овал 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752483" y="3541651"/>
            <a:ext cx="6172039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Дождись разрешающего сигнала пешеходного светофора или разрешающего жеста регулировщика.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294044" y="3671046"/>
            <a:ext cx="360000" cy="360000"/>
            <a:chOff x="330926" y="1227909"/>
            <a:chExt cx="360000" cy="360000"/>
          </a:xfrm>
        </p:grpSpPr>
        <p:sp>
          <p:nvSpPr>
            <p:cNvPr id="64" name="Овал 6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755284" y="4187645"/>
            <a:ext cx="6211540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Посмотри налево, направо и ещё раз налево, убедись, что транспортные средства стоят и пропускают пешеходов.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307202" y="4315421"/>
            <a:ext cx="360000" cy="360000"/>
            <a:chOff x="330926" y="1227909"/>
            <a:chExt cx="360000" cy="360000"/>
          </a:xfrm>
        </p:grpSpPr>
        <p:sp>
          <p:nvSpPr>
            <p:cNvPr id="68" name="Овал 67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752483" y="4897523"/>
            <a:ext cx="5951123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Переходи проезжую часть, придерживаясь правой стороны перехода.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310201" y="5025299"/>
            <a:ext cx="360000" cy="360000"/>
            <a:chOff x="330926" y="1227909"/>
            <a:chExt cx="360000" cy="360000"/>
          </a:xfrm>
        </p:grpSpPr>
        <p:sp>
          <p:nvSpPr>
            <p:cNvPr id="74" name="Овал 7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7" name="TextBox 11"/>
          <p:cNvSpPr txBox="1">
            <a:spLocks noChangeArrowheads="1"/>
          </p:cNvSpPr>
          <p:nvPr/>
        </p:nvSpPr>
        <p:spPr bwMode="auto">
          <a:xfrm flipH="1">
            <a:off x="755284" y="5543762"/>
            <a:ext cx="5959352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Переходи проезжую часть быстрым шагом,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но не бегом!</a:t>
            </a:r>
          </a:p>
        </p:txBody>
      </p:sp>
      <p:grpSp>
        <p:nvGrpSpPr>
          <p:cNvPr id="79" name="Группа 78"/>
          <p:cNvGrpSpPr/>
          <p:nvPr/>
        </p:nvGrpSpPr>
        <p:grpSpPr>
          <a:xfrm>
            <a:off x="305284" y="5671538"/>
            <a:ext cx="360000" cy="360000"/>
            <a:chOff x="330926" y="1227909"/>
            <a:chExt cx="360000" cy="360000"/>
          </a:xfrm>
        </p:grpSpPr>
        <p:sp>
          <p:nvSpPr>
            <p:cNvPr id="80" name="Овал 79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25688" y="1508908"/>
            <a:ext cx="69211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Дорожные знаки «Пешеходный переход»             , установленные </a:t>
            </a:r>
            <a:b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 обеих сторон пешеходного перехода, предписывают пешеходу именно в этом месте осуществлять переход проезжей части дороги.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39" y="1179466"/>
            <a:ext cx="670560" cy="67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53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7" grpId="0"/>
      <p:bldP spid="61" grpId="0"/>
      <p:bldP spid="66" grpId="0"/>
      <p:bldP spid="72" grpId="0"/>
      <p:bldP spid="7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11"/>
          <p:cNvSpPr txBox="1">
            <a:spLocks noChangeArrowheads="1"/>
          </p:cNvSpPr>
          <p:nvPr/>
        </p:nvSpPr>
        <p:spPr bwMode="auto">
          <a:xfrm flipH="1">
            <a:off x="807858" y="2273237"/>
            <a:ext cx="6286296" cy="8771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Подойдя к пешеходному переходу остановись на краю тротуара с правой стороны, не наступая на бордюр (</a:t>
            </a:r>
            <a:r>
              <a:rPr lang="ru-RU" altLang="zh-CN" sz="1700" kern="0" dirty="0" err="1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поребрик</a:t>
            </a: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).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8992" y="163803"/>
            <a:ext cx="69051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БЕЗОПАСНОГО ПЕРЕХОДА ПРОЕЗЖЕЙ ЧАСТИ ПО НЕРЕГУЛИРУЕМОМУ ПЕШЕХОДНОМУ ПЕРЕХОДУ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39860" y="2525616"/>
            <a:ext cx="360000" cy="360000"/>
            <a:chOff x="330926" y="1227909"/>
            <a:chExt cx="360000" cy="360000"/>
          </a:xfrm>
        </p:grpSpPr>
        <p:sp>
          <p:nvSpPr>
            <p:cNvPr id="3" name="Овал 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4" name="Овал 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807860" y="3179172"/>
            <a:ext cx="6286294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Посмотри налево и направо и определи: какая это дорога − с двусторонним или  односторонним движением.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339860" y="3249000"/>
            <a:ext cx="360000" cy="360000"/>
            <a:chOff x="330926" y="1227909"/>
            <a:chExt cx="360000" cy="360000"/>
          </a:xfrm>
        </p:grpSpPr>
        <p:sp>
          <p:nvSpPr>
            <p:cNvPr id="64" name="Овал 6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811921" y="3824471"/>
            <a:ext cx="6378374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Посмотри налево и убедись, что транспортные средства остановились или находятся на безопасном расстоянии.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339860" y="3958142"/>
            <a:ext cx="360000" cy="360000"/>
            <a:chOff x="330926" y="1227909"/>
            <a:chExt cx="360000" cy="360000"/>
          </a:xfrm>
        </p:grpSpPr>
        <p:sp>
          <p:nvSpPr>
            <p:cNvPr id="68" name="Овал 67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812951" y="4470269"/>
            <a:ext cx="6376315" cy="113877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Если дорога с двусторонним движением, посмотри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направо и убедись, что справа транспортные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средства также остановились или находятся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на безопасном расстоянии.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339860" y="4859655"/>
            <a:ext cx="360000" cy="360000"/>
            <a:chOff x="330926" y="1227909"/>
            <a:chExt cx="360000" cy="360000"/>
          </a:xfrm>
        </p:grpSpPr>
        <p:sp>
          <p:nvSpPr>
            <p:cNvPr id="74" name="Овал 7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7" name="TextBox 11"/>
          <p:cNvSpPr txBox="1">
            <a:spLocks noChangeArrowheads="1"/>
          </p:cNvSpPr>
          <p:nvPr/>
        </p:nvSpPr>
        <p:spPr bwMode="auto">
          <a:xfrm flipH="1">
            <a:off x="807860" y="5638788"/>
            <a:ext cx="6202489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Еще раз посмотри налево, окончательно убедись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в безопасности перехода.</a:t>
            </a:r>
          </a:p>
        </p:txBody>
      </p:sp>
      <p:grpSp>
        <p:nvGrpSpPr>
          <p:cNvPr id="79" name="Группа 78"/>
          <p:cNvGrpSpPr/>
          <p:nvPr/>
        </p:nvGrpSpPr>
        <p:grpSpPr>
          <a:xfrm>
            <a:off x="339860" y="5687303"/>
            <a:ext cx="360000" cy="360000"/>
            <a:chOff x="330926" y="1227909"/>
            <a:chExt cx="360000" cy="360000"/>
          </a:xfrm>
        </p:grpSpPr>
        <p:sp>
          <p:nvSpPr>
            <p:cNvPr id="80" name="Овал 79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70031" y="1313594"/>
            <a:ext cx="700572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Дорожные знаки «Пешеходный переход»              , установленные </a:t>
            </a:r>
            <a:b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 обеих сторон пешеходного перехода, предписывают пешеходу именно в этом месте осуществлять переход проезжей части дороги.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86" y="974318"/>
            <a:ext cx="670560" cy="670560"/>
          </a:xfrm>
          <a:prstGeom prst="rect">
            <a:avLst/>
          </a:prstGeom>
        </p:spPr>
      </p:pic>
      <p:sp>
        <p:nvSpPr>
          <p:cNvPr id="31" name="TextBox 11"/>
          <p:cNvSpPr txBox="1">
            <a:spLocks noChangeArrowheads="1"/>
          </p:cNvSpPr>
          <p:nvPr/>
        </p:nvSpPr>
        <p:spPr bwMode="auto">
          <a:xfrm flipH="1">
            <a:off x="786228" y="6290515"/>
            <a:ext cx="6202489" cy="35394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Переходи проезжую часть быстрым шагом, но не бегом!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341027" y="6287175"/>
            <a:ext cx="360000" cy="360000"/>
            <a:chOff x="330926" y="1227909"/>
            <a:chExt cx="360000" cy="360000"/>
          </a:xfrm>
        </p:grpSpPr>
        <p:sp>
          <p:nvSpPr>
            <p:cNvPr id="33" name="Овал 3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</p:spTree>
    <p:extLst>
      <p:ext uri="{BB962C8B-B14F-4D97-AF65-F5344CB8AC3E}">
        <p14:creationId xmlns:p14="http://schemas.microsoft.com/office/powerpoint/2010/main" val="379535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7" grpId="0"/>
      <p:bldP spid="61" grpId="0"/>
      <p:bldP spid="66" grpId="0"/>
      <p:bldP spid="72" grpId="0"/>
      <p:bldP spid="77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569" y="2934806"/>
            <a:ext cx="3828861" cy="2677027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БЕЗОПАСНОГО ПЕРЕХОДА ПРОЕЗЖЕЙ ЧАСТИ ПО ПЕШЕХОДНОМУ ПЕРЕХОДУ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08928" y="896364"/>
            <a:ext cx="68739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В процессе перехода необходимо наблюдать за транспортными средствами слева, а на другой половине дороги − справа. При одностороннем движении наблюдать </a:t>
            </a:r>
            <a:b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за транспортными средствами со стороны их движения. </a:t>
            </a:r>
            <a:b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Идти по переходу под прямым углом к тротуару, </a:t>
            </a:r>
            <a:b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а не наискосок. При вынужденной остановке на середине проезжей части дороги с двухсторонним движением не делать шагов ни вперед, ни назад!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8928" y="3414842"/>
            <a:ext cx="27413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Переход проезжей части дороги кажется вполне простым действием, однако статистика ДТП с участием пешеходов говорит об обратном: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8928" y="5537688"/>
            <a:ext cx="6847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как водители, так и пешеходы допускают </a:t>
            </a:r>
            <a:b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многочисленные ошибки, которые становятся </a:t>
            </a:r>
            <a:b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причинами трагических дорожно-транспортных происшествий</a:t>
            </a: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529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9" grpId="0"/>
      <p:bldP spid="36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36832" y="1919671"/>
            <a:ext cx="6809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— лицо, управляющее велосипедом. Если велосипед вести рядом, то Вы уже становитесь пешеходом.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54876" y="974088"/>
            <a:ext cx="68392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Велосипед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–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это транспортное средство. Все требования Правил дорожного движения, относящиеся к транспортным средствам, относятся в равной степени и к велосипедам.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4876" y="2584242"/>
            <a:ext cx="6809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Правила дорожного движения устанавливают единые требования к велосипедистам, как участникам дорожного движения. В разделе 24 правил дорожного движения перечислены дополнительные требования к движению велосипедистов.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83" b="90028" l="2772" r="998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2" t="6873" r="2161" b="14273"/>
          <a:stretch/>
        </p:blipFill>
        <p:spPr>
          <a:xfrm>
            <a:off x="803485" y="3689103"/>
            <a:ext cx="5079730" cy="316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0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/>
      <p:bldP spid="26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4" y="3632822"/>
            <a:ext cx="763750" cy="81798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2293" y="3499728"/>
            <a:ext cx="57035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Велосипедная дорожка или полоса для велосипедистов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– конструктивно отделенный от проезжей части и тротуара элемент дороги (либо отдельная дорога), предназначенный для движения велосипедистов (знак 4.4.1).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4" y="4753970"/>
            <a:ext cx="763750" cy="81798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155898" y="4885962"/>
            <a:ext cx="57035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велосипедной дорожки или полосы для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велосипедистов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(знак 4.4.2).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8197" y="2981706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ПРЕДПИСЫВАЮЩИЕ ЗНАКИ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78197" y="1209442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ЗАПРЕЩАЮЩИЕ ЗНАКИ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3" y="1727447"/>
            <a:ext cx="817983" cy="817983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1151461" y="1986045"/>
            <a:ext cx="610853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Движение на велосипедах запрещено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3.9).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51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19" grpId="0"/>
      <p:bldP spid="22" grpId="0"/>
      <p:bldP spid="29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29" y="5525722"/>
            <a:ext cx="817983" cy="81798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976719" y="4360322"/>
            <a:ext cx="5034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Пешеходная и велосипедная дорожка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 разделением движения (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велопешеходная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 Semibold" panose="020B0702040204020203" pitchFamily="34" charset="0"/>
              <a:ea typeface="Times New Roman" panose="02020603050405020304" pitchFamily="18" charset="0"/>
              <a:cs typeface="Segoe UI Semibold" panose="020B0702040204020203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дорожка с разделением движения)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/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(знаки 4.5.4 и 4.5.5).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30" y="4420347"/>
            <a:ext cx="817983" cy="81798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77" y="4420347"/>
            <a:ext cx="817983" cy="817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6" y="5525723"/>
            <a:ext cx="817983" cy="817983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973382" y="5431754"/>
            <a:ext cx="50538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пешеходной и велосипедной дорожки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 разделением движения (конец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велопешеходной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дорожки с разделением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движения)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(знаки 4.5.6 и 4.5.7).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8" y="3338255"/>
            <a:ext cx="817983" cy="81798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7" y="2166583"/>
            <a:ext cx="817983" cy="817983"/>
          </a:xfrm>
          <a:prstGeom prst="rect">
            <a:avLst/>
          </a:prstGeom>
        </p:spPr>
      </p:pic>
      <p:sp>
        <p:nvSpPr>
          <p:cNvPr id="43" name="Прямоугольник 42"/>
          <p:cNvSpPr/>
          <p:nvPr/>
        </p:nvSpPr>
        <p:spPr>
          <a:xfrm>
            <a:off x="204916" y="983159"/>
            <a:ext cx="68223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Пешеходная и велосипедная дорожка (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велопешеходная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 дорожка)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– конструктивно отделенный от проезжей части элемент дороги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(либо отдельная дорога), предназначенный для раздельного или совместного с пешеходами движения велосипедистов (знаки 4.5.2 - 4.5.7).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109129" y="2155782"/>
            <a:ext cx="60207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Пешеходная и велосипедная дорожка с совмещенным движением (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велопешеходная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дорожка с совмещенным движением)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4.5.2).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09129" y="3295610"/>
            <a:ext cx="59850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пешеходной и велосипедной дорожки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 совмещенным движением (конец 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велопешеходной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дорожки с совмещенным движением)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4.5.2).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37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19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9507</TotalTime>
  <Words>2016</Words>
  <Application>Microsoft Office PowerPoint</Application>
  <PresentationFormat>Экран (4:3)</PresentationFormat>
  <Paragraphs>121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微软雅黑</vt:lpstr>
      <vt:lpstr>Microsoft YaHei UI</vt:lpstr>
      <vt:lpstr>Arial</vt:lpstr>
      <vt:lpstr>Calibri</vt:lpstr>
      <vt:lpstr>Century Gothic</vt:lpstr>
      <vt:lpstr>Segoe UI</vt:lpstr>
      <vt:lpstr>Segoe UI Semibold</vt:lpstr>
      <vt:lpstr>Times New Roman</vt:lpstr>
      <vt:lpstr>Wingdings</vt:lpstr>
      <vt:lpstr>Wingdings 3</vt:lpstr>
      <vt:lpstr>Легкий дым</vt:lpstr>
      <vt:lpstr>  Безопасность на дороге     подготовил педагог-организатор Науменко Елена Михайловна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</dc:title>
  <dc:creator>Andrew Efimovsky</dc:creator>
  <cp:lastModifiedBy>ученик</cp:lastModifiedBy>
  <cp:revision>334</cp:revision>
  <dcterms:created xsi:type="dcterms:W3CDTF">2019-08-19T07:52:16Z</dcterms:created>
  <dcterms:modified xsi:type="dcterms:W3CDTF">2022-12-13T09:30:31Z</dcterms:modified>
</cp:coreProperties>
</file>