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6" r:id="rId4"/>
    <p:sldId id="263" r:id="rId5"/>
    <p:sldId id="258" r:id="rId6"/>
    <p:sldId id="269" r:id="rId7"/>
    <p:sldId id="270" r:id="rId8"/>
    <p:sldId id="271" r:id="rId9"/>
    <p:sldId id="264" r:id="rId10"/>
    <p:sldId id="265" r:id="rId11"/>
    <p:sldId id="260" r:id="rId12"/>
    <p:sldId id="267" r:id="rId13"/>
    <p:sldId id="268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47" autoAdjust="0"/>
  </p:normalViewPr>
  <p:slideViewPr>
    <p:cSldViewPr>
      <p:cViewPr>
        <p:scale>
          <a:sx n="64" d="100"/>
          <a:sy n="64" d="100"/>
        </p:scale>
        <p:origin x="-153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8D9A41-080C-4ED6-B129-C9C09C0E1B10}" type="doc">
      <dgm:prSet loTypeId="urn:microsoft.com/office/officeart/2005/8/layout/pyramid2" loCatId="pyramid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7CFE879D-2ECA-498F-9064-7D73212844B1}">
      <dgm:prSet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algn="ctr" rtl="0"/>
          <a:r>
            <a:rPr lang="ru-RU" sz="1800" b="1" i="1" dirty="0" smtClean="0">
              <a:solidFill>
                <a:schemeClr val="accent1">
                  <a:lumMod val="75000"/>
                </a:schemeClr>
              </a:solidFill>
            </a:rPr>
            <a:t>Информационно-просветительская деятельность</a:t>
          </a:r>
          <a:endParaRPr lang="ru-RU" sz="1800" b="1" i="1" dirty="0">
            <a:solidFill>
              <a:schemeClr val="accent1">
                <a:lumMod val="75000"/>
              </a:schemeClr>
            </a:solidFill>
          </a:endParaRPr>
        </a:p>
      </dgm:t>
    </dgm:pt>
    <dgm:pt modelId="{8B03029A-AA80-4E31-9C02-2DDDCAF2B3D9}" type="parTrans" cxnId="{6B410B92-3563-4CFA-9F58-8291545BA1C8}">
      <dgm:prSet/>
      <dgm:spPr/>
      <dgm:t>
        <a:bodyPr/>
        <a:lstStyle/>
        <a:p>
          <a:endParaRPr lang="ru-RU"/>
        </a:p>
      </dgm:t>
    </dgm:pt>
    <dgm:pt modelId="{43465DF8-BC90-4699-AD30-A95528D451E5}" type="sibTrans" cxnId="{6B410B92-3563-4CFA-9F58-8291545BA1C8}">
      <dgm:prSet/>
      <dgm:spPr/>
      <dgm:t>
        <a:bodyPr/>
        <a:lstStyle/>
        <a:p>
          <a:endParaRPr lang="ru-RU"/>
        </a:p>
      </dgm:t>
    </dgm:pt>
    <dgm:pt modelId="{EE88CB53-7854-4DB7-918E-1D5A8521476B}" type="pres">
      <dgm:prSet presAssocID="{E08D9A41-080C-4ED6-B129-C9C09C0E1B10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D2951B39-8A6C-42F0-96A0-2BF574BE97D9}" type="pres">
      <dgm:prSet presAssocID="{E08D9A41-080C-4ED6-B129-C9C09C0E1B10}" presName="pyramid" presStyleLbl="node1" presStyleIdx="0" presStyleCnt="1" custLinFactNeighborX="-1384" custLinFactNeighborY="2532"/>
      <dgm:spPr/>
    </dgm:pt>
    <dgm:pt modelId="{513ED12B-95DF-44C3-8B8C-BDDEB8193F94}" type="pres">
      <dgm:prSet presAssocID="{E08D9A41-080C-4ED6-B129-C9C09C0E1B10}" presName="theList" presStyleCnt="0"/>
      <dgm:spPr/>
    </dgm:pt>
    <dgm:pt modelId="{1C4E3A86-CC64-4F2D-88A4-E64DDBD00ED2}" type="pres">
      <dgm:prSet presAssocID="{7CFE879D-2ECA-498F-9064-7D73212844B1}" presName="aNode" presStyleLbl="fgAcc1" presStyleIdx="0" presStyleCnt="1" custScaleX="225992" custScaleY="18892" custLinFactY="-28219" custLinFactNeighborX="3655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94815D-4E94-460C-B4EA-A62C3FBBF675}" type="pres">
      <dgm:prSet presAssocID="{7CFE879D-2ECA-498F-9064-7D73212844B1}" presName="aSpace" presStyleCnt="0"/>
      <dgm:spPr/>
    </dgm:pt>
  </dgm:ptLst>
  <dgm:cxnLst>
    <dgm:cxn modelId="{6B410B92-3563-4CFA-9F58-8291545BA1C8}" srcId="{E08D9A41-080C-4ED6-B129-C9C09C0E1B10}" destId="{7CFE879D-2ECA-498F-9064-7D73212844B1}" srcOrd="0" destOrd="0" parTransId="{8B03029A-AA80-4E31-9C02-2DDDCAF2B3D9}" sibTransId="{43465DF8-BC90-4699-AD30-A95528D451E5}"/>
    <dgm:cxn modelId="{D2E96269-4879-4C16-B161-0180D7227377}" type="presOf" srcId="{E08D9A41-080C-4ED6-B129-C9C09C0E1B10}" destId="{EE88CB53-7854-4DB7-918E-1D5A8521476B}" srcOrd="0" destOrd="0" presId="urn:microsoft.com/office/officeart/2005/8/layout/pyramid2"/>
    <dgm:cxn modelId="{CB3A65C8-92BB-4516-9498-095882191959}" type="presOf" srcId="{7CFE879D-2ECA-498F-9064-7D73212844B1}" destId="{1C4E3A86-CC64-4F2D-88A4-E64DDBD00ED2}" srcOrd="0" destOrd="0" presId="urn:microsoft.com/office/officeart/2005/8/layout/pyramid2"/>
    <dgm:cxn modelId="{8D803FE7-F116-4B68-8123-FF0B5D24D7BC}" type="presParOf" srcId="{EE88CB53-7854-4DB7-918E-1D5A8521476B}" destId="{D2951B39-8A6C-42F0-96A0-2BF574BE97D9}" srcOrd="0" destOrd="0" presId="urn:microsoft.com/office/officeart/2005/8/layout/pyramid2"/>
    <dgm:cxn modelId="{D2DECC25-D8F5-48D5-9C90-96927049224D}" type="presParOf" srcId="{EE88CB53-7854-4DB7-918E-1D5A8521476B}" destId="{513ED12B-95DF-44C3-8B8C-BDDEB8193F94}" srcOrd="1" destOrd="0" presId="urn:microsoft.com/office/officeart/2005/8/layout/pyramid2"/>
    <dgm:cxn modelId="{4118C12E-7681-406D-8E56-FEB134ED4BFA}" type="presParOf" srcId="{513ED12B-95DF-44C3-8B8C-BDDEB8193F94}" destId="{1C4E3A86-CC64-4F2D-88A4-E64DDBD00ED2}" srcOrd="0" destOrd="0" presId="urn:microsoft.com/office/officeart/2005/8/layout/pyramid2"/>
    <dgm:cxn modelId="{6763EFDC-D8E7-47C4-A5A2-CF14EC932D07}" type="presParOf" srcId="{513ED12B-95DF-44C3-8B8C-BDDEB8193F94}" destId="{BB94815D-4E94-460C-B4EA-A62C3FBBF675}" srcOrd="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951B39-8A6C-42F0-96A0-2BF574BE97D9}">
      <dsp:nvSpPr>
        <dsp:cNvPr id="0" name=""/>
        <dsp:cNvSpPr/>
      </dsp:nvSpPr>
      <dsp:spPr>
        <a:xfrm>
          <a:off x="-110239" y="0"/>
          <a:ext cx="2431831" cy="5643602"/>
        </a:xfrm>
        <a:prstGeom prst="triangle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E3A86-CC64-4F2D-88A4-E64DDBD00ED2}">
      <dsp:nvSpPr>
        <dsp:cNvPr id="0" name=""/>
        <dsp:cNvSpPr/>
      </dsp:nvSpPr>
      <dsp:spPr>
        <a:xfrm>
          <a:off x="109904" y="279702"/>
          <a:ext cx="3572234" cy="851286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accent1">
                  <a:lumMod val="75000"/>
                </a:schemeClr>
              </a:solidFill>
            </a:rPr>
            <a:t>Информационно-просветительская деятельность</a:t>
          </a:r>
          <a:endParaRPr lang="ru-RU" sz="1800" b="1" i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51460" y="321258"/>
        <a:ext cx="3489122" cy="7681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7ACC15-DC6D-4E06-A8BC-99B4B1C343A9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387419-07AE-4C06-9CC7-EC1572429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061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87419-07AE-4C06-9CC7-EC157242948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483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alphaModFix amt="2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188640"/>
            <a:ext cx="8640960" cy="6480720"/>
          </a:xfrm>
          <a:prstGeom prst="roundRect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79438cb2e9d8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5013176"/>
            <a:ext cx="1618152" cy="16855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C6511-A5C7-4EC2-B443-97A135BFCF8A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C82B1-669D-4AE9-81A8-4274A25769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Муниципальное бюджетное дошкольное образовательное  учреждение детский сад «Медвежонок»</a:t>
            </a:r>
            <a:b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группа «Лесная полянка»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9414" y="1196752"/>
            <a:ext cx="8786842" cy="250033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  <a:t>Экологическая культура</a:t>
            </a:r>
          </a:p>
          <a:p>
            <a:r>
              <a:rPr lang="ru-RU" sz="4800" b="1" i="1" dirty="0" smtClean="0">
                <a:solidFill>
                  <a:schemeClr val="accent5">
                    <a:lumMod val="50000"/>
                  </a:schemeClr>
                </a:solidFill>
              </a:rPr>
              <a:t>  «Мир и согласие»</a:t>
            </a:r>
            <a:endParaRPr lang="ru-RU" sz="48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555523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Бахлыкова</a:t>
            </a:r>
            <a:r>
              <a:rPr lang="ru-RU" dirty="0" smtClean="0"/>
              <a:t> Надежда Сергеевна</a:t>
            </a:r>
          </a:p>
          <a:p>
            <a:r>
              <a:rPr lang="ru-RU"/>
              <a:t> </a:t>
            </a:r>
            <a:r>
              <a:rPr lang="ru-RU" smtClean="0"/>
              <a:t>                       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09892" y="626867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Угут 2022г.</a:t>
            </a:r>
            <a:endParaRPr lang="ru-RU" b="1" dirty="0"/>
          </a:p>
        </p:txBody>
      </p:sp>
      <p:sp>
        <p:nvSpPr>
          <p:cNvPr id="4" name="AutoShape 2" descr="Открыт прием заявок на участие в Международном проекте «Экологическая  культура. Мир и согласие–2020»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112" y="3212976"/>
            <a:ext cx="2209800" cy="206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357166"/>
            <a:ext cx="3929090" cy="571503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Совместная творческая работа воспитателей и детей к Дню Земли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User1\Desktop\экология\IMG_20220315_1620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096" y="1340768"/>
            <a:ext cx="4907805" cy="220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1\Desktop\экология\IMG_20220315_1622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064" y="404664"/>
            <a:ext cx="1728192" cy="384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1\Desktop\экология\IMG_20220315_1620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4321" y="3933056"/>
            <a:ext cx="4513354" cy="203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1\Desktop\изображение_viber_2022-03-22_00-24-38-9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274" y="3780235"/>
            <a:ext cx="2032621" cy="273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9"/>
            <a:ext cx="7772400" cy="128588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Выставка поделок: </a:t>
            </a:r>
            <a:b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«Чудеса из ненужных вещей»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C:\Users\Uzer\AppData\Local\Microsoft\Windows\Temporary Internet Files\Content.Word\DSCF320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9715">
            <a:off x="5705901" y="3870803"/>
            <a:ext cx="2791761" cy="2025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zer\AppData\Local\Microsoft\Windows\Temporary Internet Files\Content.Word\DSCF323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56040">
            <a:off x="846853" y="4064411"/>
            <a:ext cx="2378196" cy="235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User1\Desktop\экология\IMG_20211112_1638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538287"/>
            <a:ext cx="2520280" cy="335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экология\IMG_20211115_09421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25083">
            <a:off x="560938" y="1756016"/>
            <a:ext cx="2667244" cy="2002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26512"/>
            <a:ext cx="81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практическая деятельность.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86226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Проект: «Новая жизнь упаковки»</a:t>
            </a:r>
            <a:endParaRPr lang="ru-RU" dirty="0"/>
          </a:p>
        </p:txBody>
      </p:sp>
      <p:pic>
        <p:nvPicPr>
          <p:cNvPr id="5122" name="Picture 2" descr="C:\Users\User1\Desktop\изображение_viber_2022-03-22_00-15-32-8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2520280" cy="175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1\Desktop\изображение_viber_2022-03-22_00-14-58-7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416" y="3700915"/>
            <a:ext cx="333950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1\Desktop\изображение_viber_2022-03-22_00-15-08-7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6223" y="1507269"/>
            <a:ext cx="271316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User1\Desktop\изображение_viber_2022-03-22_00-19-21-0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296" y="1844824"/>
            <a:ext cx="2604083" cy="365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42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548680"/>
            <a:ext cx="648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Эмблема к экологическому марафону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224271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Мы с детьми подготовительной группы разработали эмблему  «Единство природы и творчества рук человека»</a:t>
            </a:r>
            <a:endParaRPr lang="ru-RU" dirty="0"/>
          </a:p>
        </p:txBody>
      </p:sp>
      <p:pic>
        <p:nvPicPr>
          <p:cNvPr id="6146" name="Picture 2" descr="C:\Users\User1\Desktop\изображение_viber_2022-03-22_00-39-45-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024336" cy="334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1\Desktop\моеее\Новая папка (16)\варва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012" y="2708920"/>
            <a:ext cx="2556284" cy="351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6296" y="3231164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Сначала мы нарисовали </a:t>
            </a:r>
            <a:r>
              <a:rPr lang="ru-RU" dirty="0" err="1" smtClean="0"/>
              <a:t>нарисовку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5304136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Затем сделали эмблему в компьютерном виде.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7829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00034" y="4143380"/>
            <a:ext cx="7929618" cy="2357454"/>
          </a:xfrm>
        </p:spPr>
        <p:txBody>
          <a:bodyPr>
            <a:normAutofit fontScale="70000" lnSpcReduction="20000"/>
          </a:bodyPr>
          <a:lstStyle/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В экологическом марафоне принимали участие  педагоги подготовительной группы «Лесная полянка»</a:t>
            </a:r>
          </a:p>
          <a:p>
            <a:r>
              <a:rPr lang="ru-RU" sz="2100" b="1" i="1" dirty="0" err="1" smtClean="0">
                <a:solidFill>
                  <a:schemeClr val="accent1">
                    <a:lumMod val="75000"/>
                  </a:schemeClr>
                </a:solidFill>
              </a:rPr>
              <a:t>Бахлыкова</a:t>
            </a:r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Надежда Сергеевна</a:t>
            </a: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Лебедь Екатерина Васильевна,</a:t>
            </a:r>
          </a:p>
          <a:p>
            <a:r>
              <a:rPr lang="ru-RU" sz="2100" b="1" i="1" dirty="0" smtClean="0">
                <a:solidFill>
                  <a:schemeClr val="accent1">
                    <a:lumMod val="75000"/>
                  </a:schemeClr>
                </a:solidFill>
              </a:rPr>
              <a:t> а также их родители.</a:t>
            </a:r>
          </a:p>
          <a:p>
            <a:pPr algn="l"/>
            <a:endParaRPr lang="ru-RU" sz="2200" b="1" i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200" b="1" i="1" u="sng" dirty="0" smtClean="0">
                <a:solidFill>
                  <a:schemeClr val="accent1">
                    <a:lumMod val="75000"/>
                  </a:schemeClr>
                </a:solidFill>
              </a:rPr>
              <a:t>Общее количество участников: 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Дети- 10;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Педагоги – 2;</a:t>
            </a:r>
          </a:p>
          <a:p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Родители- 10.</a:t>
            </a:r>
            <a:endParaRPr lang="ru-RU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Лента лицом вниз 4"/>
          <p:cNvSpPr/>
          <p:nvPr/>
        </p:nvSpPr>
        <p:spPr>
          <a:xfrm>
            <a:off x="1571604" y="428604"/>
            <a:ext cx="6429420" cy="1143008"/>
          </a:xfrm>
          <a:prstGeom prst="ribbon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Социальный эффект</a:t>
            </a:r>
            <a:endParaRPr lang="ru-RU" sz="3200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2286016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- Расширение запаса знаний и представлений об окружающем мире, повышение экологической культуры воспитанников.</a:t>
            </a:r>
            <a:b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 - Получение воспитанниками практических умений теоретических знаний.</a:t>
            </a:r>
            <a:b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- Заинтересованность родителей и выполнение домашних заданий  вместе с детьми. </a:t>
            </a:r>
            <a:b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i="1" dirty="0" smtClean="0">
                <a:solidFill>
                  <a:schemeClr val="accent1">
                    <a:lumMod val="75000"/>
                  </a:schemeClr>
                </a:solidFill>
              </a:rPr>
              <a:t>- Привлечение внимания общественности к проблемам охраны окружающей среды.</a:t>
            </a:r>
            <a:endParaRPr lang="ru-RU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429552" cy="61436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Человеку давно пора понять,</a:t>
            </a:r>
            <a:b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Землю нужно тоже охранять,</a:t>
            </a:r>
            <a:b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Она, как мы, такая же – живая!</a:t>
            </a:r>
            <a:b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</a:t>
            </a:r>
            <a:br>
              <a:rPr lang="ru-RU" sz="2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Формирование экологической культуры среди подрастающего поколения.</a:t>
            </a:r>
            <a:br>
              <a:rPr lang="ru-RU" sz="20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Воспитание активной жизненной позиции в решении экологических проблем. </a:t>
            </a:r>
            <a:b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- Привлечение внимания общественности к проблемам охраны окружающей среды.</a:t>
            </a:r>
            <a:b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Развитие социальных практик.</a:t>
            </a:r>
            <a:b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000" b="1" i="1" spc="5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Обобщение опыта по экологическому воспитанию. </a:t>
            </a:r>
            <a:endParaRPr lang="ru-RU" sz="2000" b="1" i="1" spc="5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22" name="Picture 6" descr="http://content.foto.mail.ru/bk/marina-perm/_blogs/i-1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14290"/>
            <a:ext cx="3067632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Выноска-облако 3"/>
          <p:cNvSpPr/>
          <p:nvPr/>
        </p:nvSpPr>
        <p:spPr>
          <a:xfrm>
            <a:off x="2357422" y="2214554"/>
            <a:ext cx="3571900" cy="1214446"/>
          </a:xfrm>
          <a:prstGeom prst="cloudCallout">
            <a:avLst>
              <a:gd name="adj1" fmla="val -20833"/>
              <a:gd name="adj2" fmla="val 93269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и задачи:</a:t>
            </a:r>
            <a:br>
              <a:rPr lang="ru-RU" sz="2400" b="1" i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трелка влево 9"/>
          <p:cNvSpPr/>
          <p:nvPr/>
        </p:nvSpPr>
        <p:spPr>
          <a:xfrm rot="10800000">
            <a:off x="4049693" y="939816"/>
            <a:ext cx="1214446" cy="500066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2584617099"/>
              </p:ext>
            </p:extLst>
          </p:nvPr>
        </p:nvGraphicFramePr>
        <p:xfrm>
          <a:off x="357158" y="571480"/>
          <a:ext cx="357190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Скругленный прямоугольник 4"/>
          <p:cNvSpPr/>
          <p:nvPr/>
        </p:nvSpPr>
        <p:spPr>
          <a:xfrm>
            <a:off x="377786" y="4624951"/>
            <a:ext cx="3031795" cy="921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9540" tIns="129540" rIns="129540" bIns="129540" numCol="1" spcCol="1270" anchor="ctr" anchorCtr="0">
            <a:noAutofit/>
          </a:bodyPr>
          <a:lstStyle/>
          <a:p>
            <a:pPr lvl="0" algn="ctr" defTabSz="1511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Эколого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–практическая деятельность</a:t>
            </a:r>
          </a:p>
          <a:p>
            <a:pPr lvl="0" algn="ctr" defTabSz="1511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377786" y="2714620"/>
            <a:ext cx="3213854" cy="1030600"/>
            <a:chOff x="1211339" y="158537"/>
            <a:chExt cx="1574742" cy="2448704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1211339" y="321784"/>
              <a:ext cx="1574742" cy="2285457"/>
            </a:xfrm>
            <a:prstGeom prst="roundRect">
              <a:avLst/>
            </a:prstGeom>
            <a:grpFill/>
          </p:spPr>
          <p:style>
            <a:ln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Скругленный прямоугольник 4"/>
            <p:cNvSpPr/>
            <p:nvPr/>
          </p:nvSpPr>
          <p:spPr>
            <a:xfrm>
              <a:off x="1211339" y="158537"/>
              <a:ext cx="1538120" cy="213171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b="1" i="1" kern="1200" dirty="0"/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752908" y="2714620"/>
            <a:ext cx="27860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Художественно – эстетическая деятельность</a:t>
            </a:r>
          </a:p>
        </p:txBody>
      </p:sp>
      <p:sp>
        <p:nvSpPr>
          <p:cNvPr id="24" name="Стрелка влево 23"/>
          <p:cNvSpPr/>
          <p:nvPr/>
        </p:nvSpPr>
        <p:spPr>
          <a:xfrm rot="10800000">
            <a:off x="3643306" y="2857496"/>
            <a:ext cx="1071570" cy="500066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/>
          </a:p>
        </p:txBody>
      </p:sp>
      <p:sp>
        <p:nvSpPr>
          <p:cNvPr id="25" name="Стрелка влево 24"/>
          <p:cNvSpPr/>
          <p:nvPr/>
        </p:nvSpPr>
        <p:spPr>
          <a:xfrm rot="10800000">
            <a:off x="3500430" y="4643446"/>
            <a:ext cx="1214446" cy="500066"/>
          </a:xfrm>
          <a:prstGeom prst="lef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5262319" y="553390"/>
            <a:ext cx="3574142" cy="1607450"/>
            <a:chOff x="1156917" y="158536"/>
            <a:chExt cx="1574742" cy="1958963"/>
          </a:xfrm>
          <a:solidFill>
            <a:schemeClr val="accent3">
              <a:lumMod val="20000"/>
              <a:lumOff val="80000"/>
            </a:schemeClr>
          </a:solidFill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1156917" y="158536"/>
              <a:ext cx="1574742" cy="1958963"/>
            </a:xfrm>
            <a:prstGeom prst="roundRect">
              <a:avLst/>
            </a:prstGeom>
            <a:grpFill/>
          </p:spPr>
          <p:style>
            <a:ln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1198371" y="332781"/>
              <a:ext cx="1448476" cy="154536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«Помогите птицам»;</a:t>
              </a:r>
            </a:p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v"/>
              </a:pPr>
              <a:r>
                <a:rPr lang="ru-RU" sz="1600" b="1" i="1" kern="1200" dirty="0" smtClean="0">
                  <a:solidFill>
                    <a:schemeClr val="accent1">
                      <a:lumMod val="75000"/>
                    </a:schemeClr>
                  </a:solidFill>
                </a:rPr>
                <a:t>«Мастер – класс «Птички – синички»» </a:t>
              </a:r>
              <a:endParaRPr lang="ru-RU" sz="1600" b="1" i="1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v"/>
              </a:pPr>
              <a:r>
                <a:rPr lang="ru-RU" sz="1600" b="1" i="1" kern="1200" dirty="0" smtClean="0">
                  <a:solidFill>
                    <a:schemeClr val="accent1">
                      <a:lumMod val="75000"/>
                    </a:schemeClr>
                  </a:solidFill>
                </a:rPr>
                <a:t>Мероприятие «</a:t>
              </a:r>
              <a:r>
                <a:rPr lang="ru-RU" sz="1600" b="1" i="1" kern="1200" dirty="0" err="1" smtClean="0">
                  <a:solidFill>
                    <a:schemeClr val="accent1">
                      <a:lumMod val="75000"/>
                    </a:schemeClr>
                  </a:solidFill>
                </a:rPr>
                <a:t>Водно</a:t>
              </a:r>
              <a:r>
                <a:rPr lang="ru-RU" sz="1600" b="1" i="1" kern="1200" dirty="0" smtClean="0">
                  <a:solidFill>
                    <a:schemeClr val="accent1">
                      <a:lumMod val="75000"/>
                    </a:schemeClr>
                  </a:solidFill>
                </a:rPr>
                <a:t> – болотные </a:t>
              </a:r>
              <a:r>
                <a:rPr lang="ru-RU" sz="1600" b="1" i="1" kern="1200" dirty="0" err="1" smtClean="0">
                  <a:solidFill>
                    <a:schemeClr val="accent1">
                      <a:lumMod val="75000"/>
                    </a:schemeClr>
                  </a:solidFill>
                </a:rPr>
                <a:t>угодия</a:t>
              </a:r>
              <a:r>
                <a:rPr lang="ru-RU" sz="1600" b="1" i="1" kern="1200" dirty="0" smtClean="0">
                  <a:solidFill>
                    <a:schemeClr val="accent1">
                      <a:lumMod val="75000"/>
                    </a:schemeClr>
                  </a:solidFill>
                </a:rPr>
                <a:t>»</a:t>
              </a:r>
            </a:p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Экологические игры и беседы</a:t>
              </a:r>
              <a:endParaRPr lang="ru-RU" sz="1600" b="1" i="1" kern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4714876" y="2428868"/>
            <a:ext cx="4214842" cy="1357322"/>
            <a:chOff x="1211339" y="-331204"/>
            <a:chExt cx="1574742" cy="2861572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1211339" y="-331204"/>
              <a:ext cx="1574742" cy="277519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Экологическая страничка:</a:t>
              </a:r>
            </a:p>
            <a:p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Рисунки «</a:t>
              </a:r>
              <a:r>
                <a:rPr lang="ru-RU" sz="1600" b="1" i="1" dirty="0" err="1" smtClean="0">
                  <a:solidFill>
                    <a:schemeClr val="accent1">
                      <a:lumMod val="75000"/>
                    </a:schemeClr>
                  </a:solidFill>
                </a:rPr>
                <a:t>Эколята</a:t>
              </a: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 берегут лес»;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Творческая работа к «Дню Земли»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Выставка поделок «Чудеса из ненужных вещей»</a:t>
              </a:r>
              <a:endParaRPr lang="ru-RU" sz="16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2" name="Скругленный прямоугольник 4"/>
            <p:cNvSpPr/>
            <p:nvPr/>
          </p:nvSpPr>
          <p:spPr>
            <a:xfrm>
              <a:off x="1288212" y="398656"/>
              <a:ext cx="1471178" cy="2131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b="1" i="1" kern="1200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4714876" y="4357694"/>
            <a:ext cx="3817563" cy="1813656"/>
            <a:chOff x="1028229" y="-657698"/>
            <a:chExt cx="1850285" cy="3188067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1028229" y="-657698"/>
              <a:ext cx="1850285" cy="2417979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Проект «Новая жизнь упаковки»;</a:t>
              </a:r>
            </a:p>
            <a:p>
              <a:pPr>
                <a:buFont typeface="Wingdings" pitchFamily="2" charset="2"/>
                <a:buChar char="v"/>
              </a:pP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Эмблема «Единство природы и творчества рук </a:t>
              </a:r>
              <a:r>
                <a:rPr lang="ru-RU" sz="1600" b="1" i="1" dirty="0" err="1" smtClean="0">
                  <a:solidFill>
                    <a:schemeClr val="accent1">
                      <a:lumMod val="75000"/>
                    </a:schemeClr>
                  </a:solidFill>
                </a:rPr>
                <a:t>челевека</a:t>
              </a:r>
              <a:r>
                <a:rPr lang="ru-RU" sz="16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»</a:t>
              </a:r>
              <a:endParaRPr lang="ru-RU" sz="16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5" name="Скругленный прямоугольник 4"/>
            <p:cNvSpPr/>
            <p:nvPr/>
          </p:nvSpPr>
          <p:spPr>
            <a:xfrm>
              <a:off x="1247961" y="398657"/>
              <a:ext cx="1461247" cy="21317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9540" tIns="129540" rIns="129540" bIns="129540" numCol="1" spcCol="1270" anchor="ctr" anchorCtr="0">
              <a:noAutofit/>
            </a:bodyPr>
            <a:lstStyle/>
            <a:p>
              <a:pPr lvl="0" algn="ctr" defTabSz="1511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400" b="1" i="1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941385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Открытие марафона:</a:t>
            </a:r>
            <a:b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User1\Desktop\изображение_viber_2022-03-22_01-09-39-5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1412776"/>
            <a:ext cx="2520280" cy="169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1\Desktop\изображение_viber_2022-03-22_01-12-00-9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823" y="1312399"/>
            <a:ext cx="1611896" cy="3584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1\Desktop\изображение_viber_2022-03-22_01-12-19-5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311594"/>
            <a:ext cx="2065263" cy="459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1\Desktop\изображение_viber_2022-03-22_01-10-52-75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15" y="3850453"/>
            <a:ext cx="2380850" cy="205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3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100" b="1" i="1" dirty="0" smtClean="0">
                <a:solidFill>
                  <a:schemeClr val="accent5">
                    <a:lumMod val="50000"/>
                  </a:schemeClr>
                </a:solidFill>
              </a:rPr>
              <a:t>Информационно – просветительская деятельность</a:t>
            </a: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200" b="1" i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</a:rPr>
              <a:t>«Помогите птицам», «Живем в гармонии с</a:t>
            </a:r>
            <a:b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2200" b="1" i="1" dirty="0" smtClean="0">
                <a:solidFill>
                  <a:schemeClr val="accent5">
                    <a:lumMod val="50000"/>
                  </a:schemeClr>
                </a:solidFill>
              </a:rPr>
              <a:t>                          природой»</a:t>
            </a:r>
            <a:endParaRPr lang="ru-RU" sz="2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C:\Users\Uzer\AppData\Local\Microsoft\Windows\Temporary Internet Files\Content.Word\DSCF320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800" y="3400121"/>
            <a:ext cx="3078104" cy="212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C:\Users\User1\Desktop\изображение_viber_2022-03-22_01-07-49-7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584674"/>
            <a:ext cx="1690333" cy="375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1\Desktop\изображение_viber_2022-03-22_00-31-08-6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555545"/>
            <a:ext cx="2269518" cy="30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54868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</a:rPr>
              <a:t>Мастер – класс изготовление «птички – синички»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9219" name="Picture 3" descr="C:\Users\User1\Desktop\экология\IMG_20211112_1635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365904"/>
            <a:ext cx="2232248" cy="297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1\Desktop\экология\IMG_20211112_1636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384689"/>
            <a:ext cx="3792163" cy="214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User1\Desktop\экология\IMG_20211214_1507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2578" y="3933056"/>
            <a:ext cx="432048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090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764704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Было проведено мероприятие к «Дню Воды» </a:t>
            </a:r>
          </a:p>
          <a:p>
            <a:pPr algn="ctr"/>
            <a:r>
              <a:rPr lang="ru-RU" b="1" dirty="0" smtClean="0"/>
              <a:t>«</a:t>
            </a:r>
            <a:r>
              <a:rPr lang="ru-RU" b="1" dirty="0" err="1" smtClean="0"/>
              <a:t>Водно</a:t>
            </a:r>
            <a:r>
              <a:rPr lang="ru-RU" b="1" dirty="0" smtClean="0"/>
              <a:t> – болотные </a:t>
            </a:r>
            <a:r>
              <a:rPr lang="ru-RU" b="1" dirty="0" err="1" smtClean="0"/>
              <a:t>угодия</a:t>
            </a:r>
            <a:r>
              <a:rPr lang="ru-RU" b="1" dirty="0" smtClean="0"/>
              <a:t>!»</a:t>
            </a:r>
            <a:endParaRPr lang="ru-RU" b="1" dirty="0"/>
          </a:p>
        </p:txBody>
      </p:sp>
      <p:pic>
        <p:nvPicPr>
          <p:cNvPr id="10242" name="Picture 2" descr="C:\Users\User1\Desktop\изображение_viber_2022-03-22_00-26-17-7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1700808"/>
            <a:ext cx="2808312" cy="210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1\Desktop\изображение_viber_2022-03-22_00-26-39-3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20080"/>
            <a:ext cx="2782616" cy="2086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1\Desktop\изображение_viber_2022-03-22_00-26-53-1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996063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610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76672"/>
            <a:ext cx="4470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Экологические игры и беседы с детьми</a:t>
            </a:r>
            <a:endParaRPr lang="ru-RU" dirty="0"/>
          </a:p>
        </p:txBody>
      </p:sp>
      <p:pic>
        <p:nvPicPr>
          <p:cNvPr id="1026" name="Picture 2" descr="C:\Users\User1\Desktop\изображение_viber_2022-03-22_08-36-18-8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709" y="1124744"/>
            <a:ext cx="3000133" cy="135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изображение_viber_2022-03-22_08-35-54-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709" y="2723589"/>
            <a:ext cx="3600400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1\Desktop\изображение_viber_2022-03-22_00-27-29-79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793" y="980728"/>
            <a:ext cx="2950635" cy="2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1\Desktop\изображение_viber_2022-03-22_08-36-06-0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97226" y="3311486"/>
            <a:ext cx="1957540" cy="4352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1\Desktop\изображение_viber_2022-03-22_08-35-44-1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291885">
            <a:off x="5512203" y="3342738"/>
            <a:ext cx="2042797" cy="290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748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5165" y="1104466"/>
            <a:ext cx="3127948" cy="136815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Рисуем вместе</a:t>
            </a:r>
            <a:b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«</a:t>
            </a:r>
            <a:r>
              <a:rPr lang="ru-RU" sz="3200" b="1" i="1" dirty="0" err="1" smtClean="0">
                <a:solidFill>
                  <a:schemeClr val="accent5">
                    <a:lumMod val="50000"/>
                  </a:schemeClr>
                </a:solidFill>
              </a:rPr>
              <a:t>Эколята</a:t>
            </a: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</a:rPr>
              <a:t> берегут лес»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User1\Desktop\экология\IMG_20220310_1427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3738" y="2811047"/>
            <a:ext cx="238582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1\Desktop\экология\IMG_20220310_1427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047608"/>
            <a:ext cx="2200644" cy="15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1\Desktop\экология\IMG_20220310_1427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012179"/>
            <a:ext cx="2236787" cy="155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1\Desktop\экология\IMG_20220311_1547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981" y="4670423"/>
            <a:ext cx="259595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1\Desktop\экология\IMG_20220311_1535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035378" y="4197937"/>
            <a:ext cx="1785407" cy="273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1\Desktop\экология\IMG_20220311_16035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50645" y="2467518"/>
            <a:ext cx="1661121" cy="2424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61391" y="488959"/>
            <a:ext cx="7446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эстетическая деятельность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254</Words>
  <Application>Microsoft Office PowerPoint</Application>
  <PresentationFormat>Экран (4:3)</PresentationFormat>
  <Paragraphs>49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дошкольное образовательное  учреждение детский сад «Медвежонок» группа «Лесная полянка»</vt:lpstr>
      <vt:lpstr>  Человеку давно пора понять, Что Землю нужно тоже охранять, Она, как мы, такая же – живая!                                                                              - Формирование экологической культуры среди подрастающего поколения. - Воспитание активной жизненной позиции в решении экологических проблем.     - Привлечение внимания общественности к проблемам охраны окружающей среды. - Развитие социальных практик. - Обобщение опыта по экологическому воспитанию. </vt:lpstr>
      <vt:lpstr>Презентация PowerPoint</vt:lpstr>
      <vt:lpstr>Открытие марафона: </vt:lpstr>
      <vt:lpstr>   Информационно – просветительская деятельность «Помогите птицам», «Живем в гармонии с                           природой»</vt:lpstr>
      <vt:lpstr>Презентация PowerPoint</vt:lpstr>
      <vt:lpstr>Презентация PowerPoint</vt:lpstr>
      <vt:lpstr>Презентация PowerPoint</vt:lpstr>
      <vt:lpstr>Рисуем вместе «Эколята берегут лес»</vt:lpstr>
      <vt:lpstr>Совместная творческая работа воспитателей и детей к Дню Земли</vt:lpstr>
      <vt:lpstr>Выставка поделок:  «Чудеса из ненужных вещей»</vt:lpstr>
      <vt:lpstr>Презентация PowerPoint</vt:lpstr>
      <vt:lpstr>Презентация PowerPoint</vt:lpstr>
      <vt:lpstr>- Расширение запаса знаний и представлений об окружающем мире, повышение экологической культуры воспитанников.  - Получение воспитанниками практических умений теоретических знаний. - Заинтересованность родителей и выполнение домашних заданий  вместе с детьми.  - Привлечение внимания общественности к проблемам охраны окружающей среды.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Windows User</cp:lastModifiedBy>
  <cp:revision>19</cp:revision>
  <dcterms:created xsi:type="dcterms:W3CDTF">2012-02-13T14:49:44Z</dcterms:created>
  <dcterms:modified xsi:type="dcterms:W3CDTF">2022-12-12T21:51:55Z</dcterms:modified>
</cp:coreProperties>
</file>