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8" r:id="rId3"/>
    <p:sldId id="270" r:id="rId4"/>
    <p:sldId id="261" r:id="rId5"/>
    <p:sldId id="263" r:id="rId6"/>
    <p:sldId id="280" r:id="rId7"/>
    <p:sldId id="281" r:id="rId8"/>
    <p:sldId id="282" r:id="rId9"/>
    <p:sldId id="283" r:id="rId10"/>
    <p:sldId id="284" r:id="rId11"/>
    <p:sldId id="285" r:id="rId12"/>
    <p:sldId id="286" r:id="rId13"/>
    <p:sldId id="287" r:id="rId14"/>
    <p:sldId id="279" r:id="rId15"/>
    <p:sldId id="262" r:id="rId1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63300"/>
    <a:srgbClr val="FFFFFF"/>
    <a:srgbClr val="FFFFE5"/>
    <a:srgbClr val="FFFFCC"/>
    <a:srgbClr val="FF99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614" y="-8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ctrTitle"/>
          </p:nvPr>
        </p:nvSpPr>
        <p:spPr>
          <a:xfrm>
            <a:off x="1828800" y="2130425"/>
            <a:ext cx="7086600" cy="1470025"/>
          </a:xfrm>
        </p:spPr>
        <p:txBody>
          <a:bodyPr/>
          <a:lstStyle>
            <a:lvl1pPr>
              <a:defRPr/>
            </a:lvl1pPr>
          </a:lstStyle>
          <a:p>
            <a:r>
              <a:rPr lang="ru-RU"/>
              <a:t>Образец заголовка</a:t>
            </a:r>
          </a:p>
        </p:txBody>
      </p:sp>
      <p:sp>
        <p:nvSpPr>
          <p:cNvPr id="48131" name="Rectangle 3"/>
          <p:cNvSpPr>
            <a:spLocks noGrp="1" noChangeArrowheads="1"/>
          </p:cNvSpPr>
          <p:nvPr>
            <p:ph type="subTitle" idx="1"/>
          </p:nvPr>
        </p:nvSpPr>
        <p:spPr>
          <a:xfrm>
            <a:off x="2312988" y="3886200"/>
            <a:ext cx="5992812" cy="1752600"/>
          </a:xfrm>
        </p:spPr>
        <p:txBody>
          <a:bodyPr/>
          <a:lstStyle>
            <a:lvl1pPr marL="0" indent="0" algn="ctr">
              <a:buFontTx/>
              <a:buNone/>
              <a:defRPr/>
            </a:lvl1pPr>
          </a:lstStyle>
          <a:p>
            <a:r>
              <a:rPr lang="ru-RU"/>
              <a:t>Образец подзаголовка</a:t>
            </a:r>
          </a:p>
        </p:txBody>
      </p:sp>
      <p:sp>
        <p:nvSpPr>
          <p:cNvPr id="48132" name="Rectangle 4"/>
          <p:cNvSpPr>
            <a:spLocks noGrp="1" noChangeArrowheads="1"/>
          </p:cNvSpPr>
          <p:nvPr>
            <p:ph type="dt" sz="half" idx="2"/>
          </p:nvPr>
        </p:nvSpPr>
        <p:spPr/>
        <p:txBody>
          <a:bodyPr/>
          <a:lstStyle>
            <a:lvl1pPr>
              <a:defRPr/>
            </a:lvl1pPr>
          </a:lstStyle>
          <a:p>
            <a:endParaRPr lang="ru-RU"/>
          </a:p>
        </p:txBody>
      </p:sp>
      <p:sp>
        <p:nvSpPr>
          <p:cNvPr id="48133" name="Rectangle 5"/>
          <p:cNvSpPr>
            <a:spLocks noGrp="1" noChangeArrowheads="1"/>
          </p:cNvSpPr>
          <p:nvPr>
            <p:ph type="ftr" sz="quarter" idx="3"/>
          </p:nvPr>
        </p:nvSpPr>
        <p:spPr/>
        <p:txBody>
          <a:bodyPr/>
          <a:lstStyle>
            <a:lvl1pPr>
              <a:defRPr/>
            </a:lvl1pPr>
          </a:lstStyle>
          <a:p>
            <a:endParaRPr lang="ru-RU"/>
          </a:p>
        </p:txBody>
      </p:sp>
      <p:sp>
        <p:nvSpPr>
          <p:cNvPr id="48134" name="Rectangle 6"/>
          <p:cNvSpPr>
            <a:spLocks noGrp="1" noChangeArrowheads="1"/>
          </p:cNvSpPr>
          <p:nvPr>
            <p:ph type="sldNum" sz="quarter" idx="4"/>
          </p:nvPr>
        </p:nvSpPr>
        <p:spPr/>
        <p:txBody>
          <a:bodyPr/>
          <a:lstStyle>
            <a:lvl1pPr>
              <a:defRPr/>
            </a:lvl1pPr>
          </a:lstStyle>
          <a:p>
            <a:fld id="{0735C969-486E-455F-8F92-7265E43131BE}"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DF0BA98D-F1F4-4D07-B4A4-E1C240359D4F}"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91350" y="274638"/>
            <a:ext cx="1695450" cy="5851525"/>
          </a:xfrm>
        </p:spPr>
        <p:txBody>
          <a:bodyPr vert="eaVert"/>
          <a:lstStyle/>
          <a:p>
            <a:r>
              <a:rPr lang="en-US" smtClean="0"/>
              <a:t>Click to edit Master title style</a:t>
            </a:r>
            <a:endParaRPr lang="ru-RU"/>
          </a:p>
        </p:txBody>
      </p:sp>
      <p:sp>
        <p:nvSpPr>
          <p:cNvPr id="3" name="Vertical Text Placeholder 2"/>
          <p:cNvSpPr>
            <a:spLocks noGrp="1"/>
          </p:cNvSpPr>
          <p:nvPr>
            <p:ph type="body" orient="vert" idx="1"/>
          </p:nvPr>
        </p:nvSpPr>
        <p:spPr>
          <a:xfrm>
            <a:off x="1905000" y="274638"/>
            <a:ext cx="493395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B9393055-EAF4-40FA-8A09-DEDBCB5F82D6}"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266CAF71-C45E-4C5B-99F8-29DEC97FF90F}"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u-R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ru-RU"/>
          </a:p>
        </p:txBody>
      </p:sp>
      <p:sp>
        <p:nvSpPr>
          <p:cNvPr id="5" name="Footer Placeholder 4"/>
          <p:cNvSpPr>
            <a:spLocks noGrp="1"/>
          </p:cNvSpPr>
          <p:nvPr>
            <p:ph type="ftr" sz="quarter" idx="11"/>
          </p:nvPr>
        </p:nvSpPr>
        <p:spPr/>
        <p:txBody>
          <a:bodyPr/>
          <a:lstStyle>
            <a:lvl1pPr>
              <a:defRPr/>
            </a:lvl1pPr>
          </a:lstStyle>
          <a:p>
            <a:endParaRPr lang="ru-RU"/>
          </a:p>
        </p:txBody>
      </p:sp>
      <p:sp>
        <p:nvSpPr>
          <p:cNvPr id="6" name="Slide Number Placeholder 5"/>
          <p:cNvSpPr>
            <a:spLocks noGrp="1"/>
          </p:cNvSpPr>
          <p:nvPr>
            <p:ph type="sldNum" sz="quarter" idx="12"/>
          </p:nvPr>
        </p:nvSpPr>
        <p:spPr/>
        <p:txBody>
          <a:bodyPr/>
          <a:lstStyle>
            <a:lvl1pPr>
              <a:defRPr/>
            </a:lvl1pPr>
          </a:lstStyle>
          <a:p>
            <a:fld id="{22AE312C-4D68-4CF4-841C-7CD834D82351}"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sz="half" idx="1"/>
          </p:nvPr>
        </p:nvSpPr>
        <p:spPr>
          <a:xfrm>
            <a:off x="1981200" y="1600200"/>
            <a:ext cx="3276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Content Placeholder 3"/>
          <p:cNvSpPr>
            <a:spLocks noGrp="1"/>
          </p:cNvSpPr>
          <p:nvPr>
            <p:ph sz="half" idx="2"/>
          </p:nvPr>
        </p:nvSpPr>
        <p:spPr>
          <a:xfrm>
            <a:off x="5410200" y="1600200"/>
            <a:ext cx="3276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Date Placeholder 4"/>
          <p:cNvSpPr>
            <a:spLocks noGrp="1"/>
          </p:cNvSpPr>
          <p:nvPr>
            <p:ph type="dt" sz="half" idx="10"/>
          </p:nvPr>
        </p:nvSpPr>
        <p:spPr/>
        <p:txBody>
          <a:bodyPr/>
          <a:lstStyle>
            <a:lvl1pPr>
              <a:defRPr/>
            </a:lvl1pPr>
          </a:lstStyle>
          <a:p>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49114231-D410-4E2C-8C37-122AAC1F4F9D}"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ru-R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7" name="Date Placeholder 6"/>
          <p:cNvSpPr>
            <a:spLocks noGrp="1"/>
          </p:cNvSpPr>
          <p:nvPr>
            <p:ph type="dt" sz="half" idx="10"/>
          </p:nvPr>
        </p:nvSpPr>
        <p:spPr/>
        <p:txBody>
          <a:bodyPr/>
          <a:lstStyle>
            <a:lvl1pPr>
              <a:defRPr/>
            </a:lvl1pPr>
          </a:lstStyle>
          <a:p>
            <a:endParaRPr lang="ru-RU"/>
          </a:p>
        </p:txBody>
      </p:sp>
      <p:sp>
        <p:nvSpPr>
          <p:cNvPr id="8" name="Footer Placeholder 7"/>
          <p:cNvSpPr>
            <a:spLocks noGrp="1"/>
          </p:cNvSpPr>
          <p:nvPr>
            <p:ph type="ftr" sz="quarter" idx="11"/>
          </p:nvPr>
        </p:nvSpPr>
        <p:spPr/>
        <p:txBody>
          <a:bodyPr/>
          <a:lstStyle>
            <a:lvl1pPr>
              <a:defRPr/>
            </a:lvl1pPr>
          </a:lstStyle>
          <a:p>
            <a:endParaRPr lang="ru-RU"/>
          </a:p>
        </p:txBody>
      </p:sp>
      <p:sp>
        <p:nvSpPr>
          <p:cNvPr id="9" name="Slide Number Placeholder 8"/>
          <p:cNvSpPr>
            <a:spLocks noGrp="1"/>
          </p:cNvSpPr>
          <p:nvPr>
            <p:ph type="sldNum" sz="quarter" idx="12"/>
          </p:nvPr>
        </p:nvSpPr>
        <p:spPr/>
        <p:txBody>
          <a:bodyPr/>
          <a:lstStyle>
            <a:lvl1pPr>
              <a:defRPr/>
            </a:lvl1pPr>
          </a:lstStyle>
          <a:p>
            <a:fld id="{6168F10D-482B-4857-832B-B6A1379524FC}"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ate Placeholder 2"/>
          <p:cNvSpPr>
            <a:spLocks noGrp="1"/>
          </p:cNvSpPr>
          <p:nvPr>
            <p:ph type="dt" sz="half" idx="10"/>
          </p:nvPr>
        </p:nvSpPr>
        <p:spPr/>
        <p:txBody>
          <a:bodyPr/>
          <a:lstStyle>
            <a:lvl1pPr>
              <a:defRPr/>
            </a:lvl1pPr>
          </a:lstStyle>
          <a:p>
            <a:endParaRPr lang="ru-RU"/>
          </a:p>
        </p:txBody>
      </p:sp>
      <p:sp>
        <p:nvSpPr>
          <p:cNvPr id="4" name="Footer Placeholder 3"/>
          <p:cNvSpPr>
            <a:spLocks noGrp="1"/>
          </p:cNvSpPr>
          <p:nvPr>
            <p:ph type="ftr" sz="quarter" idx="11"/>
          </p:nvPr>
        </p:nvSpPr>
        <p:spPr/>
        <p:txBody>
          <a:bodyPr/>
          <a:lstStyle>
            <a:lvl1pPr>
              <a:defRPr/>
            </a:lvl1pPr>
          </a:lstStyle>
          <a:p>
            <a:endParaRPr lang="ru-RU"/>
          </a:p>
        </p:txBody>
      </p:sp>
      <p:sp>
        <p:nvSpPr>
          <p:cNvPr id="5" name="Slide Number Placeholder 4"/>
          <p:cNvSpPr>
            <a:spLocks noGrp="1"/>
          </p:cNvSpPr>
          <p:nvPr>
            <p:ph type="sldNum" sz="quarter" idx="12"/>
          </p:nvPr>
        </p:nvSpPr>
        <p:spPr/>
        <p:txBody>
          <a:bodyPr/>
          <a:lstStyle>
            <a:lvl1pPr>
              <a:defRPr/>
            </a:lvl1pPr>
          </a:lstStyle>
          <a:p>
            <a:fld id="{F5FB6A99-1E44-4703-8AE0-1D5A29C78366}"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ru-RU"/>
          </a:p>
        </p:txBody>
      </p:sp>
      <p:sp>
        <p:nvSpPr>
          <p:cNvPr id="3" name="Footer Placeholder 2"/>
          <p:cNvSpPr>
            <a:spLocks noGrp="1"/>
          </p:cNvSpPr>
          <p:nvPr>
            <p:ph type="ftr" sz="quarter" idx="11"/>
          </p:nvPr>
        </p:nvSpPr>
        <p:spPr/>
        <p:txBody>
          <a:bodyPr/>
          <a:lstStyle>
            <a:lvl1pPr>
              <a:defRPr/>
            </a:lvl1pPr>
          </a:lstStyle>
          <a:p>
            <a:endParaRPr lang="ru-RU"/>
          </a:p>
        </p:txBody>
      </p:sp>
      <p:sp>
        <p:nvSpPr>
          <p:cNvPr id="4" name="Slide Number Placeholder 3"/>
          <p:cNvSpPr>
            <a:spLocks noGrp="1"/>
          </p:cNvSpPr>
          <p:nvPr>
            <p:ph type="sldNum" sz="quarter" idx="12"/>
          </p:nvPr>
        </p:nvSpPr>
        <p:spPr/>
        <p:txBody>
          <a:bodyPr/>
          <a:lstStyle>
            <a:lvl1pPr>
              <a:defRPr/>
            </a:lvl1pPr>
          </a:lstStyle>
          <a:p>
            <a:fld id="{9D356DF7-4CE1-4B8E-82C3-243239F3305F}"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u-R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2428ABF6-48B7-405E-945D-19A266BDE436}"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u-R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ru-RU"/>
          </a:p>
        </p:txBody>
      </p:sp>
      <p:sp>
        <p:nvSpPr>
          <p:cNvPr id="6" name="Footer Placeholder 5"/>
          <p:cNvSpPr>
            <a:spLocks noGrp="1"/>
          </p:cNvSpPr>
          <p:nvPr>
            <p:ph type="ftr" sz="quarter" idx="11"/>
          </p:nvPr>
        </p:nvSpPr>
        <p:spPr/>
        <p:txBody>
          <a:bodyPr/>
          <a:lstStyle>
            <a:lvl1pPr>
              <a:defRPr/>
            </a:lvl1pPr>
          </a:lstStyle>
          <a:p>
            <a:endParaRPr lang="ru-RU"/>
          </a:p>
        </p:txBody>
      </p:sp>
      <p:sp>
        <p:nvSpPr>
          <p:cNvPr id="7" name="Slide Number Placeholder 6"/>
          <p:cNvSpPr>
            <a:spLocks noGrp="1"/>
          </p:cNvSpPr>
          <p:nvPr>
            <p:ph type="sldNum" sz="quarter" idx="12"/>
          </p:nvPr>
        </p:nvSpPr>
        <p:spPr/>
        <p:txBody>
          <a:bodyPr/>
          <a:lstStyle>
            <a:lvl1pPr>
              <a:defRPr/>
            </a:lvl1pPr>
          </a:lstStyle>
          <a:p>
            <a:fld id="{53191A0A-AE0F-4DE1-8A7B-712085C9FB8A}"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905000" y="274638"/>
            <a:ext cx="6781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1981200" y="1600200"/>
            <a:ext cx="6705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91B69C1-4F37-4B0B-9614-C4E9D74D625A}"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SzPct val="150000"/>
        <a:buBlip>
          <a:blip r:embed="rId14"/>
        </a:buBlip>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ctrTitle"/>
          </p:nvPr>
        </p:nvSpPr>
        <p:spPr/>
        <p:txBody>
          <a:bodyPr/>
          <a:lstStyle/>
          <a:p>
            <a:r>
              <a:rPr lang="ru-RU" dirty="0">
                <a:solidFill>
                  <a:srgbClr val="002060"/>
                </a:solidFill>
              </a:rPr>
              <a:t>Великая </a:t>
            </a:r>
            <a:br>
              <a:rPr lang="ru-RU" dirty="0">
                <a:solidFill>
                  <a:srgbClr val="002060"/>
                </a:solidFill>
              </a:rPr>
            </a:br>
            <a:r>
              <a:rPr lang="ru-RU" dirty="0">
                <a:solidFill>
                  <a:srgbClr val="002060"/>
                </a:solidFill>
              </a:rPr>
              <a:t>Отечественная </a:t>
            </a:r>
            <a:r>
              <a:rPr lang="ru-RU" dirty="0" smtClean="0">
                <a:solidFill>
                  <a:srgbClr val="002060"/>
                </a:solidFill>
              </a:rPr>
              <a:t>война в истории моей семьи</a:t>
            </a:r>
            <a:br>
              <a:rPr lang="ru-RU" dirty="0" smtClean="0">
                <a:solidFill>
                  <a:srgbClr val="002060"/>
                </a:solidFill>
              </a:rPr>
            </a:br>
            <a:r>
              <a:rPr lang="ru-RU" dirty="0" smtClean="0">
                <a:solidFill>
                  <a:srgbClr val="002060"/>
                </a:solidFill>
              </a:rPr>
              <a:t/>
            </a:r>
            <a:br>
              <a:rPr lang="ru-RU" dirty="0" smtClean="0">
                <a:solidFill>
                  <a:srgbClr val="002060"/>
                </a:solidFill>
              </a:rPr>
            </a:br>
            <a:r>
              <a:rPr lang="ru-RU" sz="2800" dirty="0" smtClean="0">
                <a:solidFill>
                  <a:srgbClr val="002060"/>
                </a:solidFill>
              </a:rPr>
              <a:t>Номинация: «Дорогами Отечества»</a:t>
            </a:r>
            <a:endParaRPr lang="ru-RU" sz="2800" dirty="0">
              <a:solidFill>
                <a:srgbClr val="002060"/>
              </a:solidFill>
            </a:endParaRPr>
          </a:p>
        </p:txBody>
      </p:sp>
      <p:sp>
        <p:nvSpPr>
          <p:cNvPr id="51204" name="Rectangle 4"/>
          <p:cNvSpPr>
            <a:spLocks noChangeArrowheads="1"/>
          </p:cNvSpPr>
          <p:nvPr/>
        </p:nvSpPr>
        <p:spPr bwMode="auto">
          <a:xfrm>
            <a:off x="2667000" y="3950235"/>
            <a:ext cx="6477000" cy="2831565"/>
          </a:xfrm>
          <a:prstGeom prst="rect">
            <a:avLst/>
          </a:prstGeom>
          <a:noFill/>
          <a:ln w="9525">
            <a:noFill/>
            <a:miter lim="800000"/>
            <a:headEnd/>
            <a:tailEnd/>
          </a:ln>
          <a:effectLst/>
        </p:spPr>
        <p:txBody>
          <a:bodyPr/>
          <a:lstStyle/>
          <a:p>
            <a:pPr algn="r">
              <a:spcBef>
                <a:spcPct val="20000"/>
              </a:spcBef>
              <a:buSzPct val="150000"/>
            </a:pPr>
            <a:endParaRPr lang="ru-RU" dirty="0" smtClean="0"/>
          </a:p>
          <a:p>
            <a:pPr algn="r">
              <a:spcBef>
                <a:spcPct val="20000"/>
              </a:spcBef>
              <a:buSzPct val="150000"/>
            </a:pPr>
            <a:endParaRPr lang="ru-RU" dirty="0"/>
          </a:p>
          <a:p>
            <a:pPr algn="r">
              <a:spcBef>
                <a:spcPct val="20000"/>
              </a:spcBef>
              <a:buSzPct val="150000"/>
            </a:pPr>
            <a:r>
              <a:rPr lang="ru-RU" dirty="0" smtClean="0"/>
              <a:t>Автор :</a:t>
            </a:r>
            <a:r>
              <a:rPr lang="ru-RU" dirty="0"/>
              <a:t/>
            </a:r>
            <a:br>
              <a:rPr lang="ru-RU" dirty="0"/>
            </a:br>
            <a:r>
              <a:rPr lang="ru-RU" dirty="0" smtClean="0"/>
              <a:t>Карпова Алина Александровна,</a:t>
            </a:r>
          </a:p>
          <a:p>
            <a:pPr algn="r">
              <a:spcBef>
                <a:spcPct val="20000"/>
              </a:spcBef>
              <a:buSzPct val="150000"/>
            </a:pPr>
            <a:r>
              <a:rPr lang="ru-RU" dirty="0"/>
              <a:t>о</a:t>
            </a:r>
            <a:r>
              <a:rPr lang="ru-RU" dirty="0" smtClean="0"/>
              <a:t>бучающаяся 9 класса </a:t>
            </a:r>
            <a:r>
              <a:rPr lang="ru-RU" dirty="0" err="1" smtClean="0"/>
              <a:t>Целинской</a:t>
            </a:r>
            <a:r>
              <a:rPr lang="ru-RU" dirty="0" smtClean="0"/>
              <a:t> средней общеобразовательной школы №8»</a:t>
            </a:r>
          </a:p>
          <a:p>
            <a:pPr algn="r">
              <a:spcBef>
                <a:spcPct val="20000"/>
              </a:spcBef>
              <a:buSzPct val="150000"/>
            </a:pPr>
            <a:r>
              <a:rPr lang="ru-RU" dirty="0" smtClean="0"/>
              <a:t>Руководитель: </a:t>
            </a:r>
            <a:r>
              <a:rPr lang="ru-RU" dirty="0" err="1" smtClean="0"/>
              <a:t>Юнкина</a:t>
            </a:r>
            <a:r>
              <a:rPr lang="ru-RU" dirty="0" smtClean="0"/>
              <a:t> Ирина Сергеевна</a:t>
            </a:r>
            <a:r>
              <a:rPr lang="ru-RU" smtClean="0"/>
              <a:t>, </a:t>
            </a:r>
          </a:p>
          <a:p>
            <a:pPr algn="r">
              <a:spcBef>
                <a:spcPct val="20000"/>
              </a:spcBef>
              <a:buSzPct val="150000"/>
            </a:pPr>
            <a:r>
              <a:rPr lang="ru-RU" smtClean="0"/>
              <a:t>учитель </a:t>
            </a:r>
            <a:r>
              <a:rPr lang="ru-RU" dirty="0" smtClean="0"/>
              <a:t>русского языка и литературы</a:t>
            </a:r>
          </a:p>
        </p:txBody>
      </p:sp>
      <p:sp>
        <p:nvSpPr>
          <p:cNvPr id="51205" name="Rectangle 5"/>
          <p:cNvSpPr>
            <a:spLocks noChangeArrowheads="1"/>
          </p:cNvSpPr>
          <p:nvPr/>
        </p:nvSpPr>
        <p:spPr bwMode="auto">
          <a:xfrm>
            <a:off x="1752600" y="457201"/>
            <a:ext cx="7391400" cy="1138773"/>
          </a:xfrm>
          <a:prstGeom prst="rect">
            <a:avLst/>
          </a:prstGeom>
          <a:noFill/>
          <a:ln w="9525">
            <a:noFill/>
            <a:miter lim="800000"/>
            <a:headEnd/>
            <a:tailEnd/>
          </a:ln>
          <a:effectLst/>
        </p:spPr>
        <p:txBody>
          <a:bodyPr wrap="square">
            <a:spAutoFit/>
          </a:bodyPr>
          <a:lstStyle/>
          <a:p>
            <a:pPr algn="ctr"/>
            <a:r>
              <a:rPr lang="ru-RU" sz="1600" b="1" dirty="0" smtClean="0">
                <a:solidFill>
                  <a:schemeClr val="tx2"/>
                </a:solidFill>
              </a:rPr>
              <a:t>Муниципальное бюджетное общеобразовательное учреждение </a:t>
            </a:r>
          </a:p>
          <a:p>
            <a:pPr algn="ctr"/>
            <a:r>
              <a:rPr lang="ru-RU" sz="1600" b="1" dirty="0" smtClean="0">
                <a:solidFill>
                  <a:schemeClr val="tx2"/>
                </a:solidFill>
              </a:rPr>
              <a:t>«</a:t>
            </a:r>
            <a:r>
              <a:rPr lang="ru-RU" sz="1600" b="1" dirty="0" err="1" smtClean="0">
                <a:solidFill>
                  <a:schemeClr val="tx2"/>
                </a:solidFill>
              </a:rPr>
              <a:t>Целинская</a:t>
            </a:r>
            <a:r>
              <a:rPr lang="ru-RU" sz="1600" b="1" dirty="0" smtClean="0">
                <a:solidFill>
                  <a:schemeClr val="tx2"/>
                </a:solidFill>
              </a:rPr>
              <a:t> средняя общеобразовательная школа №8»</a:t>
            </a:r>
            <a:endParaRPr lang="ru-RU" sz="1600" b="1" dirty="0">
              <a:solidFill>
                <a:schemeClr val="tx2"/>
              </a:solidFill>
            </a:endParaRPr>
          </a:p>
          <a:p>
            <a:pPr algn="ctr"/>
            <a:r>
              <a:rPr lang="ru-RU" sz="1600" b="1" dirty="0">
                <a:solidFill>
                  <a:schemeClr val="tx2"/>
                </a:solidFill>
              </a:rPr>
              <a:t> </a:t>
            </a:r>
            <a:r>
              <a:rPr lang="en-US" sz="2000" b="1" dirty="0">
                <a:solidFill>
                  <a:schemeClr val="tx2"/>
                </a:solidFill>
              </a:rPr>
              <a:t/>
            </a:r>
            <a:br>
              <a:rPr lang="en-US" sz="2000" b="1" dirty="0">
                <a:solidFill>
                  <a:schemeClr val="tx2"/>
                </a:solidFill>
              </a:rPr>
            </a:br>
            <a:endParaRPr lang="ru-RU" sz="2000" b="1" dirty="0">
              <a:solidFill>
                <a:schemeClr val="tx2"/>
              </a:solidFill>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81200" y="260648"/>
            <a:ext cx="6705600" cy="5865515"/>
          </a:xfrm>
        </p:spPr>
        <p:txBody>
          <a:bodyPr/>
          <a:lstStyle/>
          <a:p>
            <a:r>
              <a:rPr lang="ru-RU" sz="2800" dirty="0" smtClean="0"/>
              <a:t>     </a:t>
            </a:r>
            <a:r>
              <a:rPr lang="ru-RU" sz="2400" dirty="0" smtClean="0">
                <a:solidFill>
                  <a:schemeClr val="accent2">
                    <a:lumMod val="50000"/>
                  </a:schemeClr>
                </a:solidFill>
              </a:rPr>
              <a:t>Тогда </a:t>
            </a:r>
            <a:r>
              <a:rPr lang="ru-RU" sz="2400" dirty="0" smtClean="0">
                <a:solidFill>
                  <a:schemeClr val="accent2">
                    <a:lumMod val="50000"/>
                  </a:schemeClr>
                </a:solidFill>
              </a:rPr>
              <a:t>прадедушка с сержантом </a:t>
            </a:r>
            <a:r>
              <a:rPr lang="ru-RU" sz="2400" dirty="0" smtClean="0">
                <a:solidFill>
                  <a:schemeClr val="accent2">
                    <a:lumMod val="50000"/>
                  </a:schemeClr>
                </a:solidFill>
              </a:rPr>
              <a:t>кинулся </a:t>
            </a:r>
            <a:r>
              <a:rPr lang="ru-RU" sz="2400" dirty="0" smtClean="0">
                <a:solidFill>
                  <a:schemeClr val="accent2">
                    <a:lumMod val="50000"/>
                  </a:schemeClr>
                </a:solidFill>
              </a:rPr>
              <a:t>в заросли кустарника. Там просидели до ночи. В самую темень пошли через село. Вдруг услышали разговор немцев. Остановились, притихли, потом пошли дальше. Всю ночь шли на восток. К рассвету, выбившись из сил, зарылись в пшеничной копне и уснули. Проснулись от небольшого шума. По полю шла женщина.  Когда увидели её, успокоились, потом спросили о том, есть ли в селе немцы. Женщина ответила на украинском языке, что </a:t>
            </a:r>
            <a:r>
              <a:rPr lang="ru-RU" sz="2400" dirty="0" smtClean="0">
                <a:solidFill>
                  <a:schemeClr val="accent2">
                    <a:lumMod val="50000"/>
                  </a:schemeClr>
                </a:solidFill>
              </a:rPr>
              <a:t>вчера были, </a:t>
            </a:r>
            <a:r>
              <a:rPr lang="ru-RU" sz="2400" dirty="0" smtClean="0">
                <a:solidFill>
                  <a:schemeClr val="accent2">
                    <a:lumMod val="50000"/>
                  </a:schemeClr>
                </a:solidFill>
              </a:rPr>
              <a:t>а </a:t>
            </a:r>
            <a:r>
              <a:rPr lang="ru-RU" sz="2400" dirty="0" smtClean="0">
                <a:solidFill>
                  <a:schemeClr val="accent2">
                    <a:lumMod val="50000"/>
                  </a:schemeClr>
                </a:solidFill>
              </a:rPr>
              <a:t>сейчас нет. </a:t>
            </a:r>
            <a:r>
              <a:rPr lang="ru-RU" sz="2400" dirty="0" smtClean="0">
                <a:solidFill>
                  <a:schemeClr val="accent2">
                    <a:lumMod val="50000"/>
                  </a:schemeClr>
                </a:solidFill>
              </a:rPr>
              <a:t>Пригласила их в хату, накормила, переодела в гражданскую одежду и предложила идти к фронту по одному, так безопаснее. </a:t>
            </a:r>
            <a:endParaRPr lang="ru-RU" sz="2400" dirty="0">
              <a:solidFill>
                <a:schemeClr val="accent2">
                  <a:lumMod val="50000"/>
                </a:schemeClr>
              </a:solidFill>
            </a:endParaRPr>
          </a:p>
        </p:txBody>
      </p:sp>
    </p:spTree>
  </p:cSld>
  <p:clrMapOvr>
    <a:masterClrMapping/>
  </p:clrMapOvr>
  <p:transition spd="slow">
    <p:whee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81200" y="260648"/>
            <a:ext cx="6705600" cy="5865515"/>
          </a:xfrm>
        </p:spPr>
        <p:txBody>
          <a:bodyPr/>
          <a:lstStyle/>
          <a:p>
            <a:r>
              <a:rPr lang="ru-RU" sz="2800" dirty="0" smtClean="0">
                <a:solidFill>
                  <a:schemeClr val="accent6"/>
                </a:solidFill>
              </a:rPr>
              <a:t>     </a:t>
            </a:r>
            <a:r>
              <a:rPr lang="ru-RU" sz="2800" dirty="0" smtClean="0">
                <a:solidFill>
                  <a:schemeClr val="accent2">
                    <a:lumMod val="50000"/>
                  </a:schemeClr>
                </a:solidFill>
              </a:rPr>
              <a:t>Наутро </a:t>
            </a:r>
            <a:r>
              <a:rPr lang="ru-RU" sz="2800" dirty="0" smtClean="0">
                <a:solidFill>
                  <a:schemeClr val="accent2">
                    <a:lumMod val="50000"/>
                  </a:schemeClr>
                </a:solidFill>
              </a:rPr>
              <a:t>разошлись. На дороге прадедушка встретил немца, который возился возле мотоцикла без коляски. Увидев меня, он начал махать рукой и показывать на мотоцикл. Тогда прадедушка понял, </a:t>
            </a:r>
            <a:r>
              <a:rPr lang="ru-RU" sz="2800" dirty="0" smtClean="0">
                <a:solidFill>
                  <a:schemeClr val="accent2">
                    <a:lumMod val="50000"/>
                  </a:schemeClr>
                </a:solidFill>
              </a:rPr>
              <a:t>что </a:t>
            </a:r>
            <a:r>
              <a:rPr lang="ru-RU" sz="2800" dirty="0" smtClean="0">
                <a:solidFill>
                  <a:schemeClr val="accent2">
                    <a:lumMod val="50000"/>
                  </a:schemeClr>
                </a:solidFill>
              </a:rPr>
              <a:t>надо толкнуть.  Когда немец умчался, у прадедушки в голове мелькнула мысль: «Пронесло». В деревне у первой попавшейся женщины спросил: «Далеко ли фронт?» Она ответила, что километров 25 отсюда. У прадедушки радостно забилось сердце. </a:t>
            </a:r>
            <a:endParaRPr lang="ru-RU" sz="2800" dirty="0">
              <a:solidFill>
                <a:schemeClr val="accent2">
                  <a:lumMod val="50000"/>
                </a:schemeClr>
              </a:solidFill>
            </a:endParaRPr>
          </a:p>
        </p:txBody>
      </p:sp>
    </p:spTree>
  </p:cSld>
  <p:clrMapOvr>
    <a:masterClrMapping/>
  </p:clrMapOvr>
  <p:transition spd="slow">
    <p:pull dir="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81200" y="260648"/>
            <a:ext cx="6705600" cy="5865515"/>
          </a:xfrm>
        </p:spPr>
        <p:txBody>
          <a:bodyPr/>
          <a:lstStyle/>
          <a:p>
            <a:pPr>
              <a:buNone/>
            </a:pPr>
            <a:r>
              <a:rPr lang="ru-RU" sz="2800" dirty="0" smtClean="0"/>
              <a:t>  </a:t>
            </a:r>
          </a:p>
          <a:p>
            <a:r>
              <a:rPr lang="ru-RU" sz="2800" dirty="0" smtClean="0">
                <a:solidFill>
                  <a:schemeClr val="accent6"/>
                </a:solidFill>
              </a:rPr>
              <a:t>     </a:t>
            </a:r>
            <a:r>
              <a:rPr lang="ru-RU" sz="2800" dirty="0" smtClean="0">
                <a:solidFill>
                  <a:schemeClr val="accent2">
                    <a:lumMod val="50000"/>
                  </a:schemeClr>
                </a:solidFill>
              </a:rPr>
              <a:t>Только </a:t>
            </a:r>
            <a:r>
              <a:rPr lang="ru-RU" sz="2800" dirty="0" smtClean="0">
                <a:solidFill>
                  <a:schemeClr val="accent2">
                    <a:lumMod val="50000"/>
                  </a:schemeClr>
                </a:solidFill>
              </a:rPr>
              <a:t>он об это подумал, как его остановил немец, завёл в хату, обыскал с головы до ног, а потом спросил, куда он идёт. Прадедушка ответил, что к сестре.  Немецкий солдат поверил ему и отпустил.  Всю ночь пробирался берегом небольшой речки, прятался в камышах. И вот он мост, за которым на другом берегу должны быть наши. Уже рассвело.  Вдруг немцы открыли пулемётный огонь. </a:t>
            </a:r>
            <a:endParaRPr lang="ru-RU" dirty="0">
              <a:solidFill>
                <a:schemeClr val="accent2">
                  <a:lumMod val="50000"/>
                </a:schemeClr>
              </a:solidFill>
            </a:endParaRPr>
          </a:p>
        </p:txBody>
      </p:sp>
    </p:spTree>
  </p:cSld>
  <p:clrMapOvr>
    <a:masterClrMapping/>
  </p:clrMapOvr>
  <p:transition spd="slow">
    <p:pull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81200" y="260648"/>
            <a:ext cx="6705600" cy="5865515"/>
          </a:xfrm>
        </p:spPr>
        <p:txBody>
          <a:bodyPr/>
          <a:lstStyle/>
          <a:p>
            <a:pPr>
              <a:buNone/>
            </a:pPr>
            <a:r>
              <a:rPr lang="ru-RU" dirty="0" smtClean="0"/>
              <a:t>   </a:t>
            </a:r>
          </a:p>
          <a:p>
            <a:r>
              <a:rPr lang="ru-RU" dirty="0" smtClean="0">
                <a:solidFill>
                  <a:schemeClr val="accent6"/>
                </a:solidFill>
              </a:rPr>
              <a:t>     </a:t>
            </a:r>
            <a:r>
              <a:rPr lang="ru-RU" dirty="0" smtClean="0">
                <a:solidFill>
                  <a:schemeClr val="accent2">
                    <a:lumMod val="50000"/>
                  </a:schemeClr>
                </a:solidFill>
              </a:rPr>
              <a:t>Пришлось </a:t>
            </a:r>
            <a:r>
              <a:rPr lang="ru-RU" dirty="0" smtClean="0">
                <a:solidFill>
                  <a:schemeClr val="accent2">
                    <a:lumMod val="50000"/>
                  </a:schemeClr>
                </a:solidFill>
              </a:rPr>
              <a:t>нырять под мост, а дальше по камышам перебираться на другой берег. Долго ему ещё пришлось ползти по сухой траве.  Когда поднял голову, увидел перед собой окоп, в котором спал </a:t>
            </a:r>
            <a:r>
              <a:rPr lang="ru-RU" dirty="0" smtClean="0">
                <a:solidFill>
                  <a:schemeClr val="accent2">
                    <a:lumMod val="50000"/>
                  </a:schemeClr>
                </a:solidFill>
              </a:rPr>
              <a:t>наш солдат. Прадедушка </a:t>
            </a:r>
            <a:r>
              <a:rPr lang="ru-RU" dirty="0" smtClean="0">
                <a:solidFill>
                  <a:schemeClr val="accent2">
                    <a:lumMod val="50000"/>
                  </a:schemeClr>
                </a:solidFill>
              </a:rPr>
              <a:t>заплакал, увидев своих.</a:t>
            </a:r>
          </a:p>
          <a:p>
            <a:endParaRPr lang="ru-RU" dirty="0"/>
          </a:p>
        </p:txBody>
      </p:sp>
    </p:spTree>
  </p:cSld>
  <p:clrMapOvr>
    <a:masterClrMapping/>
  </p:clrMapOvr>
  <p:transition spd="slow">
    <p:whee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81200" y="332656"/>
            <a:ext cx="6705600" cy="5793507"/>
          </a:xfrm>
        </p:spPr>
        <p:txBody>
          <a:bodyPr/>
          <a:lstStyle/>
          <a:p>
            <a:r>
              <a:rPr lang="ru-RU" dirty="0" smtClean="0"/>
              <a:t> </a:t>
            </a:r>
            <a:r>
              <a:rPr lang="ru-RU" dirty="0" smtClean="0"/>
              <a:t>    </a:t>
            </a:r>
            <a:r>
              <a:rPr lang="ru-RU" dirty="0" smtClean="0">
                <a:solidFill>
                  <a:srgbClr val="002060"/>
                </a:solidFill>
              </a:rPr>
              <a:t>Такую историю рассказал мне мой прадедушка. Вот такие рядовые солдаты войны, каждый в отдельности и все вместе взятые, добывали час за часом, день за днём ту Великую Победу. Прошло много лет, но из памяти не уходят события страшной войны. Я всегда буду помнить о героическом подвиге моего прадедушки, который боролся за мир на родной земле.</a:t>
            </a:r>
            <a:endParaRPr lang="ru-RU" dirty="0" smtClean="0">
              <a:solidFill>
                <a:srgbClr val="002060"/>
              </a:solidFill>
            </a:endParaRPr>
          </a:p>
          <a:p>
            <a:endParaRPr lang="ru-RU" dirty="0"/>
          </a:p>
        </p:txBody>
      </p:sp>
    </p:spTree>
  </p:cSld>
  <p:clrMapOvr>
    <a:masterClrMapping/>
  </p:clrMapOvr>
  <p:transition spd="slow">
    <p:whee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905000" y="381000"/>
            <a:ext cx="7239000" cy="1143000"/>
          </a:xfrm>
        </p:spPr>
        <p:txBody>
          <a:bodyPr/>
          <a:lstStyle/>
          <a:p>
            <a:r>
              <a:rPr lang="ru-RU" sz="4000" dirty="0" smtClean="0">
                <a:solidFill>
                  <a:srgbClr val="7030A0"/>
                </a:solidFill>
              </a:rPr>
              <a:t>Мой прадедушка </a:t>
            </a:r>
            <a:br>
              <a:rPr lang="ru-RU" sz="4000" dirty="0" smtClean="0">
                <a:solidFill>
                  <a:srgbClr val="7030A0"/>
                </a:solidFill>
              </a:rPr>
            </a:br>
            <a:r>
              <a:rPr lang="ru-RU" sz="4000" dirty="0" smtClean="0">
                <a:solidFill>
                  <a:srgbClr val="7030A0"/>
                </a:solidFill>
              </a:rPr>
              <a:t>имел много наград:</a:t>
            </a:r>
            <a:endParaRPr lang="ru-RU" sz="4000" dirty="0">
              <a:solidFill>
                <a:srgbClr val="7030A0"/>
              </a:solidFill>
            </a:endParaRPr>
          </a:p>
        </p:txBody>
      </p:sp>
      <p:sp>
        <p:nvSpPr>
          <p:cNvPr id="4" name="Прямоугольник 3"/>
          <p:cNvSpPr/>
          <p:nvPr/>
        </p:nvSpPr>
        <p:spPr>
          <a:xfrm>
            <a:off x="1763688" y="836713"/>
            <a:ext cx="7166030" cy="5447645"/>
          </a:xfrm>
          <a:prstGeom prst="rect">
            <a:avLst/>
          </a:prstGeom>
        </p:spPr>
        <p:txBody>
          <a:bodyPr wrap="square">
            <a:spAutoFit/>
          </a:bodyPr>
          <a:lstStyle/>
          <a:p>
            <a:endParaRPr lang="ru-RU" sz="2000" dirty="0" smtClean="0"/>
          </a:p>
          <a:p>
            <a:endParaRPr lang="ru-RU" sz="2000" dirty="0" smtClean="0"/>
          </a:p>
          <a:p>
            <a:endParaRPr lang="ru-RU" sz="2000" dirty="0" smtClean="0"/>
          </a:p>
          <a:p>
            <a:r>
              <a:rPr lang="ru-RU" sz="2400" dirty="0" smtClean="0">
                <a:solidFill>
                  <a:srgbClr val="002060"/>
                </a:solidFill>
              </a:rPr>
              <a:t>Награжден орденом Красной Звезды, медалями:</a:t>
            </a:r>
          </a:p>
          <a:p>
            <a:r>
              <a:rPr lang="ru-RU" sz="2400" dirty="0" smtClean="0">
                <a:solidFill>
                  <a:srgbClr val="002060"/>
                </a:solidFill>
              </a:rPr>
              <a:t>  - «За оборону Москвы»</a:t>
            </a:r>
          </a:p>
          <a:p>
            <a:r>
              <a:rPr lang="ru-RU" sz="2400" dirty="0" smtClean="0">
                <a:solidFill>
                  <a:srgbClr val="002060"/>
                </a:solidFill>
              </a:rPr>
              <a:t>  - «За оборону Ленинграда»</a:t>
            </a:r>
          </a:p>
          <a:p>
            <a:r>
              <a:rPr lang="ru-RU" sz="2400" dirty="0" smtClean="0">
                <a:solidFill>
                  <a:srgbClr val="002060"/>
                </a:solidFill>
              </a:rPr>
              <a:t>  -  «За оборону Кавказа»</a:t>
            </a:r>
          </a:p>
          <a:p>
            <a:r>
              <a:rPr lang="ru-RU" sz="2400" dirty="0" smtClean="0">
                <a:solidFill>
                  <a:srgbClr val="002060"/>
                </a:solidFill>
              </a:rPr>
              <a:t>  - «За оборону Советского Заполярья"</a:t>
            </a:r>
          </a:p>
          <a:p>
            <a:r>
              <a:rPr lang="ru-RU" sz="2400" dirty="0" smtClean="0">
                <a:solidFill>
                  <a:srgbClr val="002060"/>
                </a:solidFill>
              </a:rPr>
              <a:t>  - «За боевые заслуги» </a:t>
            </a:r>
          </a:p>
          <a:p>
            <a:r>
              <a:rPr lang="ru-RU" sz="2400" dirty="0" smtClean="0">
                <a:solidFill>
                  <a:srgbClr val="002060"/>
                </a:solidFill>
              </a:rPr>
              <a:t>  - «За победу над Германией в ВОВ 1941-1945г»</a:t>
            </a:r>
          </a:p>
          <a:p>
            <a:r>
              <a:rPr lang="ru-RU" sz="2400" dirty="0" smtClean="0">
                <a:solidFill>
                  <a:srgbClr val="002060"/>
                </a:solidFill>
              </a:rPr>
              <a:t>  - «За победу над Японией» </a:t>
            </a:r>
          </a:p>
          <a:p>
            <a:r>
              <a:rPr lang="ru-RU" sz="2400" dirty="0" smtClean="0">
                <a:solidFill>
                  <a:srgbClr val="002060"/>
                </a:solidFill>
              </a:rPr>
              <a:t>  - «За бои на Дальнем Востоке».</a:t>
            </a:r>
          </a:p>
          <a:p>
            <a:r>
              <a:rPr lang="ru-RU" sz="2400" dirty="0" smtClean="0">
                <a:solidFill>
                  <a:srgbClr val="002060"/>
                </a:solidFill>
              </a:rPr>
              <a:t> Благодарность от т.Сталина. В орденской книжке есть номер еще одной медали – «За боевые заслуги 434820».</a:t>
            </a:r>
            <a:endParaRPr lang="ru-RU" sz="2400" dirty="0">
              <a:solidFill>
                <a:srgbClr val="002060"/>
              </a:solidFill>
            </a:endParaRPr>
          </a:p>
        </p:txBody>
      </p:sp>
      <p:pic>
        <p:nvPicPr>
          <p:cNvPr id="5" name="Содержимое 3" descr="Screenshot_20220409_122506.jpg"/>
          <p:cNvPicPr>
            <a:picLocks noGrp="1" noChangeAspect="1"/>
          </p:cNvPicPr>
          <p:nvPr>
            <p:ph idx="1"/>
          </p:nvPr>
        </p:nvPicPr>
        <p:blipFill>
          <a:blip r:embed="rId2" cstate="print"/>
          <a:stretch>
            <a:fillRect/>
          </a:stretch>
        </p:blipFill>
        <p:spPr>
          <a:xfrm>
            <a:off x="1691680" y="260648"/>
            <a:ext cx="1383582" cy="1440160"/>
          </a:xfrm>
          <a:prstGeom prst="rect">
            <a:avLst/>
          </a:prstGeom>
        </p:spPr>
      </p:pic>
      <p:pic>
        <p:nvPicPr>
          <p:cNvPr id="6" name="Рисунок 5" descr="Screenshot_20220409_122405.jpg"/>
          <p:cNvPicPr>
            <a:picLocks noChangeAspect="1"/>
          </p:cNvPicPr>
          <p:nvPr/>
        </p:nvPicPr>
        <p:blipFill>
          <a:blip r:embed="rId3" cstate="print"/>
          <a:stretch>
            <a:fillRect/>
          </a:stretch>
        </p:blipFill>
        <p:spPr>
          <a:xfrm>
            <a:off x="7884368" y="404664"/>
            <a:ext cx="1043608" cy="1155347"/>
          </a:xfrm>
          <a:prstGeom prst="rect">
            <a:avLst/>
          </a:prstGeom>
        </p:spPr>
      </p:pic>
      <p:pic>
        <p:nvPicPr>
          <p:cNvPr id="7" name="Содержимое 3" descr="Screenshot_20220409_122522.jpg"/>
          <p:cNvPicPr>
            <a:picLocks noChangeAspect="1"/>
          </p:cNvPicPr>
          <p:nvPr/>
        </p:nvPicPr>
        <p:blipFill>
          <a:blip r:embed="rId4" cstate="print"/>
          <a:stretch>
            <a:fillRect/>
          </a:stretch>
        </p:blipFill>
        <p:spPr bwMode="auto">
          <a:xfrm>
            <a:off x="7668344" y="2420888"/>
            <a:ext cx="1206266" cy="1224136"/>
          </a:xfrm>
          <a:prstGeom prst="rect">
            <a:avLst/>
          </a:prstGeom>
          <a:noFill/>
          <a:ln w="9525">
            <a:noFill/>
            <a:miter lim="800000"/>
            <a:headEnd/>
            <a:tailEnd/>
          </a:ln>
          <a:effectLst/>
        </p:spPr>
      </p:pic>
      <p:pic>
        <p:nvPicPr>
          <p:cNvPr id="8" name="Содержимое 4" descr="Screenshot_20220409_122431.jpg"/>
          <p:cNvPicPr>
            <a:picLocks noChangeAspect="1"/>
          </p:cNvPicPr>
          <p:nvPr/>
        </p:nvPicPr>
        <p:blipFill>
          <a:blip r:embed="rId5" cstate="print"/>
          <a:stretch>
            <a:fillRect/>
          </a:stretch>
        </p:blipFill>
        <p:spPr bwMode="auto">
          <a:xfrm>
            <a:off x="5724128" y="5805264"/>
            <a:ext cx="899372" cy="822758"/>
          </a:xfrm>
          <a:prstGeom prst="rect">
            <a:avLst/>
          </a:prstGeom>
          <a:noFill/>
          <a:ln w="9525">
            <a:noFill/>
            <a:miter lim="800000"/>
            <a:headEnd/>
            <a:tailEnd/>
          </a:ln>
          <a:effectLst/>
        </p:spPr>
      </p:pic>
    </p:spTree>
  </p:cSld>
  <p:clrMapOvr>
    <a:masterClrMapping/>
  </p:clrMapOvr>
  <p:transition spd="med">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81200" y="764704"/>
            <a:ext cx="6705600" cy="5361459"/>
          </a:xfrm>
        </p:spPr>
        <p:txBody>
          <a:bodyPr/>
          <a:lstStyle/>
          <a:p>
            <a:endParaRPr lang="ru-RU" dirty="0" smtClean="0"/>
          </a:p>
          <a:p>
            <a:r>
              <a:rPr lang="ru-RU" dirty="0" smtClean="0"/>
              <a:t> </a:t>
            </a:r>
            <a:r>
              <a:rPr lang="ru-RU" dirty="0" smtClean="0"/>
              <a:t>    </a:t>
            </a:r>
            <a:r>
              <a:rPr lang="ru-RU" dirty="0" smtClean="0">
                <a:solidFill>
                  <a:schemeClr val="accent2">
                    <a:lumMod val="50000"/>
                  </a:schemeClr>
                </a:solidFill>
              </a:rPr>
              <a:t>Как </a:t>
            </a:r>
            <a:r>
              <a:rPr lang="ru-RU" dirty="0" smtClean="0">
                <a:solidFill>
                  <a:schemeClr val="accent2">
                    <a:lumMod val="50000"/>
                  </a:schemeClr>
                </a:solidFill>
              </a:rPr>
              <a:t>хорошо проснуться на рассвете,</a:t>
            </a:r>
          </a:p>
          <a:p>
            <a:r>
              <a:rPr lang="ru-RU" dirty="0" smtClean="0">
                <a:solidFill>
                  <a:schemeClr val="accent2">
                    <a:lumMod val="50000"/>
                  </a:schemeClr>
                </a:solidFill>
              </a:rPr>
              <a:t>     Как </a:t>
            </a:r>
            <a:r>
              <a:rPr lang="ru-RU" dirty="0" smtClean="0">
                <a:solidFill>
                  <a:schemeClr val="accent2">
                    <a:lumMod val="50000"/>
                  </a:schemeClr>
                </a:solidFill>
              </a:rPr>
              <a:t>хорошо, что ночью снятся сны.</a:t>
            </a:r>
          </a:p>
          <a:p>
            <a:r>
              <a:rPr lang="ru-RU" dirty="0" smtClean="0">
                <a:solidFill>
                  <a:schemeClr val="accent2">
                    <a:lumMod val="50000"/>
                  </a:schemeClr>
                </a:solidFill>
              </a:rPr>
              <a:t>     Как </a:t>
            </a:r>
            <a:r>
              <a:rPr lang="ru-RU" dirty="0" smtClean="0">
                <a:solidFill>
                  <a:schemeClr val="accent2">
                    <a:lumMod val="50000"/>
                  </a:schemeClr>
                </a:solidFill>
              </a:rPr>
              <a:t>хорошо, что кружится планета,</a:t>
            </a:r>
          </a:p>
          <a:p>
            <a:r>
              <a:rPr lang="ru-RU" dirty="0" smtClean="0">
                <a:solidFill>
                  <a:schemeClr val="accent2">
                    <a:lumMod val="50000"/>
                  </a:schemeClr>
                </a:solidFill>
              </a:rPr>
              <a:t>     Как </a:t>
            </a:r>
            <a:r>
              <a:rPr lang="ru-RU" dirty="0" smtClean="0">
                <a:solidFill>
                  <a:schemeClr val="accent2">
                    <a:lumMod val="50000"/>
                  </a:schemeClr>
                </a:solidFill>
              </a:rPr>
              <a:t>хорошо на свете без войны!</a:t>
            </a:r>
          </a:p>
          <a:p>
            <a:pPr>
              <a:buNone/>
            </a:pPr>
            <a:endParaRPr lang="ru-RU" dirty="0"/>
          </a:p>
        </p:txBody>
      </p:sp>
    </p:spTree>
  </p:cSld>
  <p:clrMapOvr>
    <a:masterClrMapping/>
  </p:clrMapOvr>
  <p:transition spd="med">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81200" y="260648"/>
            <a:ext cx="6705600" cy="9289032"/>
          </a:xfrm>
        </p:spPr>
        <p:txBody>
          <a:bodyPr/>
          <a:lstStyle/>
          <a:p>
            <a:r>
              <a:rPr lang="ru-RU" sz="2400" dirty="0" smtClean="0">
                <a:solidFill>
                  <a:schemeClr val="accent2">
                    <a:lumMod val="50000"/>
                  </a:schemeClr>
                </a:solidFill>
              </a:rPr>
              <a:t>     </a:t>
            </a:r>
            <a:r>
              <a:rPr lang="ru-RU" sz="2400" dirty="0" smtClean="0">
                <a:solidFill>
                  <a:schemeClr val="accent2">
                    <a:lumMod val="50000"/>
                  </a:schemeClr>
                </a:solidFill>
              </a:rPr>
              <a:t>О войне могут говорить по-настоящему лишь те, кто лучше и больше всех знает про неё, - кто был на войне, опален её огнём.  Моему прадедушке досталась горькая, очень горькая доля испытать и вынести всё то, что в нормальных условиях способен вынести не всякий взрослый человек, закалённый жизнью</a:t>
            </a:r>
            <a:r>
              <a:rPr lang="ru-RU" sz="2400" dirty="0" smtClean="0">
                <a:solidFill>
                  <a:schemeClr val="accent2">
                    <a:lumMod val="50000"/>
                  </a:schemeClr>
                </a:solidFill>
              </a:rPr>
              <a:t>.</a:t>
            </a:r>
          </a:p>
          <a:p>
            <a:r>
              <a:rPr lang="ru-RU" sz="2400" dirty="0" smtClean="0">
                <a:solidFill>
                  <a:schemeClr val="accent2">
                    <a:lumMod val="50000"/>
                  </a:schemeClr>
                </a:solidFill>
              </a:rPr>
              <a:t>          В </a:t>
            </a:r>
            <a:r>
              <a:rPr lang="ru-RU" sz="2400" dirty="0" smtClean="0">
                <a:solidFill>
                  <a:schemeClr val="accent2">
                    <a:lumMod val="50000"/>
                  </a:schemeClr>
                </a:solidFill>
              </a:rPr>
              <a:t>жестокой схватке с фашизмом советские люди проявили беззаветную любовь к Родине, стойкость и массовый героизм. Более 11 тысяч воинов стали героями Советского Союза, около 13 миллионов были отмечены боевыми орденами и медалями. Среди них и мой </a:t>
            </a:r>
            <a:r>
              <a:rPr lang="ru-RU" sz="2400" dirty="0" smtClean="0">
                <a:solidFill>
                  <a:schemeClr val="accent2">
                    <a:lumMod val="50000"/>
                  </a:schemeClr>
                </a:solidFill>
              </a:rPr>
              <a:t>прадедушка–Карпов </a:t>
            </a:r>
            <a:r>
              <a:rPr lang="ru-RU" sz="2400" dirty="0" smtClean="0">
                <a:solidFill>
                  <a:schemeClr val="accent2">
                    <a:lumMod val="50000"/>
                  </a:schemeClr>
                </a:solidFill>
              </a:rPr>
              <a:t>Николай </a:t>
            </a:r>
            <a:r>
              <a:rPr lang="ru-RU" sz="2400" dirty="0" smtClean="0">
                <a:solidFill>
                  <a:schemeClr val="accent2">
                    <a:lumMod val="50000"/>
                  </a:schemeClr>
                </a:solidFill>
              </a:rPr>
              <a:t>Васильевич</a:t>
            </a:r>
            <a:r>
              <a:rPr lang="ru-RU" sz="2400" dirty="0" smtClean="0">
                <a:solidFill>
                  <a:schemeClr val="accent2">
                    <a:lumMod val="50000"/>
                  </a:schemeClr>
                </a:solidFill>
              </a:rPr>
              <a:t>.</a:t>
            </a:r>
          </a:p>
          <a:p>
            <a:pPr>
              <a:buNone/>
            </a:pPr>
            <a:endParaRPr lang="ru-RU" sz="2000" dirty="0" smtClean="0">
              <a:solidFill>
                <a:schemeClr val="accent2">
                  <a:lumMod val="50000"/>
                </a:schemeClr>
              </a:solidFill>
            </a:endParaRPr>
          </a:p>
          <a:p>
            <a:endParaRPr lang="ru-RU" dirty="0"/>
          </a:p>
        </p:txBody>
      </p:sp>
    </p:spTree>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type="body" idx="1"/>
          </p:nvPr>
        </p:nvSpPr>
        <p:spPr>
          <a:xfrm>
            <a:off x="2123728" y="332656"/>
            <a:ext cx="6715472" cy="6264696"/>
          </a:xfrm>
        </p:spPr>
        <p:txBody>
          <a:bodyPr/>
          <a:lstStyle/>
          <a:p>
            <a:r>
              <a:rPr lang="ru-RU" sz="2800" dirty="0" smtClean="0"/>
              <a:t> </a:t>
            </a:r>
            <a:r>
              <a:rPr lang="ru-RU" sz="2800" dirty="0" smtClean="0">
                <a:solidFill>
                  <a:schemeClr val="accent2">
                    <a:lumMod val="50000"/>
                  </a:schemeClr>
                </a:solidFill>
              </a:rPr>
              <a:t>Прадедушка родился</a:t>
            </a:r>
          </a:p>
          <a:p>
            <a:pPr>
              <a:buNone/>
            </a:pPr>
            <a:r>
              <a:rPr lang="ru-RU" sz="2800" dirty="0" smtClean="0">
                <a:solidFill>
                  <a:schemeClr val="accent2">
                    <a:lumMod val="50000"/>
                  </a:schemeClr>
                </a:solidFill>
              </a:rPr>
              <a:t>в </a:t>
            </a:r>
            <a:r>
              <a:rPr lang="ru-RU" sz="2800" dirty="0" smtClean="0">
                <a:solidFill>
                  <a:schemeClr val="accent2">
                    <a:lumMod val="50000"/>
                  </a:schemeClr>
                </a:solidFill>
              </a:rPr>
              <a:t>1895 году в Сталинградской области Котельниковского района города Котельникова. </a:t>
            </a:r>
            <a:r>
              <a:rPr lang="ru-RU" sz="2800" dirty="0" smtClean="0">
                <a:solidFill>
                  <a:schemeClr val="accent2">
                    <a:lumMod val="50000"/>
                  </a:schemeClr>
                </a:solidFill>
              </a:rPr>
              <a:t>Поступил </a:t>
            </a:r>
            <a:r>
              <a:rPr lang="ru-RU" sz="2800" dirty="0" smtClean="0">
                <a:solidFill>
                  <a:schemeClr val="accent2">
                    <a:lumMod val="50000"/>
                  </a:schemeClr>
                </a:solidFill>
              </a:rPr>
              <a:t>на службу в 1941 году, имел воинское звание - старший сержант.</a:t>
            </a:r>
            <a:endParaRPr lang="ru-RU" sz="2800" dirty="0">
              <a:solidFill>
                <a:schemeClr val="accent2">
                  <a:lumMod val="50000"/>
                </a:schemeClr>
              </a:solidFill>
            </a:endParaRPr>
          </a:p>
        </p:txBody>
      </p:sp>
      <p:pic>
        <p:nvPicPr>
          <p:cNvPr id="3" name="Рисунок 2" descr="IMG-20200507-WA0023.jpg"/>
          <p:cNvPicPr>
            <a:picLocks noChangeAspect="1"/>
          </p:cNvPicPr>
          <p:nvPr/>
        </p:nvPicPr>
        <p:blipFill>
          <a:blip r:embed="rId2" cstate="print"/>
          <a:stretch>
            <a:fillRect/>
          </a:stretch>
        </p:blipFill>
        <p:spPr>
          <a:xfrm>
            <a:off x="3419872" y="3284984"/>
            <a:ext cx="2306841" cy="3176618"/>
          </a:xfrm>
          <a:prstGeom prst="rect">
            <a:avLst/>
          </a:prstGeom>
        </p:spPr>
      </p:pic>
    </p:spTree>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81200" y="548680"/>
            <a:ext cx="6705600" cy="5577483"/>
          </a:xfrm>
        </p:spPr>
        <p:txBody>
          <a:bodyPr/>
          <a:lstStyle/>
          <a:p>
            <a:r>
              <a:rPr lang="ru-RU" dirty="0" smtClean="0"/>
              <a:t>  </a:t>
            </a:r>
            <a:r>
              <a:rPr lang="ru-RU" sz="2800" dirty="0" smtClean="0">
                <a:solidFill>
                  <a:schemeClr val="accent2">
                    <a:lumMod val="50000"/>
                  </a:schemeClr>
                </a:solidFill>
              </a:rPr>
              <a:t>Для прохождения службы перед самой войной прадедушка прибыл в стрелковую дивизию Красной Армии, которая располагалась в Молдавии. На первый взгляд, в части всё было спокойно, шла воинская служба строго по Уставу. Учебные занятия сменялись строевыми, курсанты изучали строение ручного пулемёта Дегтярёва. В свободное время можно было почитать книгу, написать письмо домой и просто отдохнуть.</a:t>
            </a:r>
          </a:p>
          <a:p>
            <a:endParaRPr lang="ru-RU" dirty="0"/>
          </a:p>
        </p:txBody>
      </p:sp>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81200" y="188640"/>
            <a:ext cx="6705600" cy="5937523"/>
          </a:xfrm>
        </p:spPr>
        <p:txBody>
          <a:bodyPr/>
          <a:lstStyle/>
          <a:p>
            <a:pPr>
              <a:buNone/>
            </a:pPr>
            <a:r>
              <a:rPr lang="ru-RU" sz="2400" dirty="0" smtClean="0"/>
              <a:t>    </a:t>
            </a:r>
          </a:p>
          <a:p>
            <a:r>
              <a:rPr lang="ru-RU" sz="2400" dirty="0" smtClean="0">
                <a:solidFill>
                  <a:schemeClr val="accent6"/>
                </a:solidFill>
              </a:rPr>
              <a:t> </a:t>
            </a:r>
            <a:r>
              <a:rPr lang="ru-RU" sz="2400" dirty="0" smtClean="0">
                <a:solidFill>
                  <a:schemeClr val="accent6"/>
                </a:solidFill>
              </a:rPr>
              <a:t>      </a:t>
            </a:r>
            <a:r>
              <a:rPr lang="ru-RU" sz="2400" dirty="0" smtClean="0">
                <a:solidFill>
                  <a:schemeClr val="accent2">
                    <a:lumMod val="50000"/>
                  </a:schemeClr>
                </a:solidFill>
              </a:rPr>
              <a:t>Между </a:t>
            </a:r>
            <a:r>
              <a:rPr lang="ru-RU" sz="2400" dirty="0" smtClean="0">
                <a:solidFill>
                  <a:schemeClr val="accent2">
                    <a:lumMod val="50000"/>
                  </a:schemeClr>
                </a:solidFill>
              </a:rPr>
              <a:t>солдат ходили слухи о нападении немцев на Советский Союз, но в это мало кто верил. Ведь договор о ненападении с Гитлером подписан. Так думали многие тогда. Но враг без объявления войны обрушился на нашу страну.  Фашистские самолёты набрасывались на их дивизию. В их тылы забрасывались парашютные десанты. Для борьбы с ними в дивизии был создан специальный батальон, снабжённый броневиками и пулемётами. В этом батальоне пулемётчиком прадедушка сражался с фашистскими десантами.  </a:t>
            </a:r>
            <a:endParaRPr lang="ru-RU" sz="2400" dirty="0">
              <a:solidFill>
                <a:schemeClr val="accent2">
                  <a:lumMod val="50000"/>
                </a:schemeClr>
              </a:solidFill>
            </a:endParaRPr>
          </a:p>
        </p:txBody>
      </p:sp>
    </p:spTree>
  </p:cSld>
  <p:clrMapOvr>
    <a:masterClrMapping/>
  </p:clrMapOvr>
  <p:transition spd="slow">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81200" y="332656"/>
            <a:ext cx="6705600" cy="5793507"/>
          </a:xfrm>
        </p:spPr>
        <p:txBody>
          <a:bodyPr/>
          <a:lstStyle/>
          <a:p>
            <a:r>
              <a:rPr lang="ru-RU" dirty="0" smtClean="0"/>
              <a:t>     </a:t>
            </a:r>
            <a:r>
              <a:rPr lang="ru-RU" dirty="0" smtClean="0">
                <a:solidFill>
                  <a:schemeClr val="accent2">
                    <a:lumMod val="50000"/>
                  </a:schemeClr>
                </a:solidFill>
              </a:rPr>
              <a:t>Ведя </a:t>
            </a:r>
            <a:r>
              <a:rPr lang="ru-RU" dirty="0" smtClean="0">
                <a:solidFill>
                  <a:schemeClr val="accent2">
                    <a:lumMod val="50000"/>
                  </a:schemeClr>
                </a:solidFill>
              </a:rPr>
              <a:t>ожесточённые бои, дивизия вместе с другими частями попала в окружение. Вот где им пришлось испытать ужас, выпавший на их долю. Пробиваясь из окружения, теряли одного за другим своих боевых товарищей. Мало, очень мало, кому пришлось избежать плена и остаться в живых.  А было это так… </a:t>
            </a:r>
          </a:p>
          <a:p>
            <a:endParaRPr lang="ru-RU" dirty="0"/>
          </a:p>
        </p:txBody>
      </p:sp>
    </p:spTree>
  </p:cSld>
  <p:clrMapOvr>
    <a:masterClrMapping/>
  </p:clrMapOvr>
  <p:transition spd="slow">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81200" y="260648"/>
            <a:ext cx="6705600" cy="5865515"/>
          </a:xfrm>
        </p:spPr>
        <p:txBody>
          <a:bodyPr/>
          <a:lstStyle/>
          <a:p>
            <a:r>
              <a:rPr lang="ru-RU" sz="2800" dirty="0" smtClean="0">
                <a:solidFill>
                  <a:schemeClr val="accent6"/>
                </a:solidFill>
              </a:rPr>
              <a:t>     </a:t>
            </a:r>
            <a:r>
              <a:rPr lang="ru-RU" sz="2400" dirty="0" smtClean="0">
                <a:solidFill>
                  <a:schemeClr val="accent2">
                    <a:lumMod val="50000"/>
                  </a:schemeClr>
                </a:solidFill>
              </a:rPr>
              <a:t>Немецкие </a:t>
            </a:r>
            <a:r>
              <a:rPr lang="ru-RU" sz="2400" dirty="0" smtClean="0">
                <a:solidFill>
                  <a:schemeClr val="accent2">
                    <a:lumMod val="50000"/>
                  </a:schemeClr>
                </a:solidFill>
              </a:rPr>
              <a:t>самолёты по всей линии фронта бомбили их подразделения, взрывы бомб и снарядов не давали даже поднять голову, чтобы осмотреться.  Затем фашистские танки и бронемашины двинулись на огневые позиции дивизии. На поле появились подбитые танки противника. Но силы были неравные. Несмотря на то, что был день, вокруг стало темно. Вдруг появился незнакомый грохот. Многие фашистские танки вспыхнули, потом стали гореть. И всё стихло.  Только потом стало известно, что советские «катюши» впервые запустили на этом участке фронта. </a:t>
            </a:r>
          </a:p>
          <a:p>
            <a:endParaRPr lang="ru-RU" dirty="0"/>
          </a:p>
        </p:txBody>
      </p:sp>
    </p:spTree>
  </p:cSld>
  <p:clrMapOvr>
    <a:masterClrMapping/>
  </p:clrMapOvr>
  <p:transition spd="slow">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981200" y="260648"/>
            <a:ext cx="6705600" cy="5865515"/>
          </a:xfrm>
        </p:spPr>
        <p:txBody>
          <a:bodyPr/>
          <a:lstStyle/>
          <a:p>
            <a:r>
              <a:rPr lang="ru-RU" sz="2800" dirty="0" smtClean="0"/>
              <a:t>     </a:t>
            </a:r>
            <a:r>
              <a:rPr lang="ru-RU" sz="2800" dirty="0" smtClean="0">
                <a:solidFill>
                  <a:schemeClr val="accent2">
                    <a:lumMod val="50000"/>
                  </a:schemeClr>
                </a:solidFill>
              </a:rPr>
              <a:t>В </a:t>
            </a:r>
            <a:r>
              <a:rPr lang="ru-RU" sz="2800" dirty="0" smtClean="0">
                <a:solidFill>
                  <a:schemeClr val="accent2">
                    <a:lumMod val="50000"/>
                  </a:schemeClr>
                </a:solidFill>
              </a:rPr>
              <a:t>наступившей тишине стали собираться оставшиеся в живых солдаты и командиры. Каждый спрашивал: «Где они? Что с ними?» Тогда командир взвода Сериков сообщил им о том, что обстановка осложнилась, и они находятся в тылу противника. Получен приказ командира дивизии </a:t>
            </a:r>
            <a:r>
              <a:rPr lang="ru-RU" sz="2800" dirty="0" smtClean="0">
                <a:solidFill>
                  <a:schemeClr val="accent2">
                    <a:lumMod val="50000"/>
                  </a:schemeClr>
                </a:solidFill>
              </a:rPr>
              <a:t>пробираться </a:t>
            </a:r>
            <a:r>
              <a:rPr lang="ru-RU" sz="2800" dirty="0" smtClean="0">
                <a:solidFill>
                  <a:schemeClr val="accent2">
                    <a:lumMod val="50000"/>
                  </a:schemeClr>
                </a:solidFill>
              </a:rPr>
              <a:t>через линию фронта к своим. Солдаты все вместе спустились к речке у села Червоноармейска.  Заметив движение, фашисты открыли по камышам огонь. </a:t>
            </a:r>
            <a:endParaRPr lang="ru-RU" sz="2800" dirty="0">
              <a:solidFill>
                <a:schemeClr val="accent2">
                  <a:lumMod val="50000"/>
                </a:schemeClr>
              </a:solidFill>
            </a:endParaRPr>
          </a:p>
        </p:txBody>
      </p:sp>
    </p:spTree>
  </p:cSld>
  <p:clrMapOvr>
    <a:masterClrMapping/>
  </p:clrMapOvr>
  <p:transition spd="slow">
    <p:wipe dir="d"/>
  </p:transition>
  <p:timing>
    <p:tnLst>
      <p:par>
        <p:cTn id="1" dur="indefinite" restart="never" nodeType="tmRoot"/>
      </p:par>
    </p:tnLst>
  </p:timing>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419</TotalTime>
  <Words>1029</Words>
  <Application>Microsoft Office PowerPoint</Application>
  <PresentationFormat>Экран (4:3)</PresentationFormat>
  <Paragraphs>46</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Оформление по умолчанию</vt:lpstr>
      <vt:lpstr>Великая  Отечественная война в истории моей семьи  Номинация: «Дорогами Отечества»</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Мой прадедушка  имел много наград:</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Jay</cp:lastModifiedBy>
  <cp:revision>45</cp:revision>
  <cp:lastPrinted>1601-01-01T00:00:00Z</cp:lastPrinted>
  <dcterms:created xsi:type="dcterms:W3CDTF">1601-01-01T00:00:00Z</dcterms:created>
  <dcterms:modified xsi:type="dcterms:W3CDTF">2022-04-11T19:39:58Z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