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F6128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F6128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74281" y="1196795"/>
            <a:ext cx="2581910" cy="4388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4F6128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651628" y="1493901"/>
            <a:ext cx="2919729" cy="4415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F6128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F6128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5914" y="195198"/>
            <a:ext cx="7870825" cy="1123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F6128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92580" y="1848611"/>
            <a:ext cx="6714744" cy="996696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964563" y="1993518"/>
            <a:ext cx="5930265" cy="772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900" b="1" spc="-265" dirty="0">
                <a:solidFill>
                  <a:srgbClr val="00AF50"/>
                </a:solidFill>
                <a:latin typeface="Trebuchet MS"/>
                <a:cs typeface="Trebuchet MS"/>
              </a:rPr>
              <a:t>Семейный</a:t>
            </a:r>
            <a:r>
              <a:rPr sz="4900" b="1" spc="-409" dirty="0">
                <a:solidFill>
                  <a:srgbClr val="00AF50"/>
                </a:solidFill>
                <a:latin typeface="Trebuchet MS"/>
                <a:cs typeface="Trebuchet MS"/>
              </a:rPr>
              <a:t> </a:t>
            </a:r>
            <a:r>
              <a:rPr sz="4900" b="1" spc="-265" dirty="0">
                <a:solidFill>
                  <a:srgbClr val="00AF50"/>
                </a:solidFill>
                <a:latin typeface="Trebuchet MS"/>
                <a:cs typeface="Trebuchet MS"/>
              </a:rPr>
              <a:t>календарь</a:t>
            </a:r>
            <a:endParaRPr sz="49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02052" y="3730833"/>
            <a:ext cx="54552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2400" b="1" i="1" spc="-5" dirty="0">
                <a:solidFill>
                  <a:srgbClr val="00AF50"/>
                </a:solidFill>
                <a:latin typeface="Times New Roman"/>
                <a:cs typeface="Times New Roman"/>
              </a:rPr>
              <a:t>Для </a:t>
            </a:r>
            <a:r>
              <a:rPr sz="2400" b="1" i="1" spc="-20" dirty="0">
                <a:solidFill>
                  <a:srgbClr val="00AF50"/>
                </a:solidFill>
                <a:latin typeface="Times New Roman"/>
                <a:cs typeface="Times New Roman"/>
              </a:rPr>
              <a:t>родителей </a:t>
            </a:r>
            <a:r>
              <a:rPr sz="2400" b="1" i="1" dirty="0">
                <a:solidFill>
                  <a:srgbClr val="00AF50"/>
                </a:solidFill>
                <a:latin typeface="Times New Roman"/>
                <a:cs typeface="Times New Roman"/>
              </a:rPr>
              <a:t>и </a:t>
            </a:r>
            <a:r>
              <a:rPr sz="2400" b="1" i="1" spc="-15" dirty="0">
                <a:solidFill>
                  <a:srgbClr val="00AF50"/>
                </a:solidFill>
                <a:latin typeface="Times New Roman"/>
                <a:cs typeface="Times New Roman"/>
              </a:rPr>
              <a:t>детей </a:t>
            </a:r>
            <a:r>
              <a:rPr sz="2400" b="1" i="1" spc="-5" dirty="0">
                <a:solidFill>
                  <a:srgbClr val="00AF50"/>
                </a:solidFill>
                <a:latin typeface="Times New Roman"/>
                <a:cs typeface="Times New Roman"/>
              </a:rPr>
              <a:t>4-5 лет.</a:t>
            </a:r>
            <a:endParaRPr sz="2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400" b="1" i="1" spc="-10" dirty="0" err="1">
                <a:solidFill>
                  <a:srgbClr val="00AF50"/>
                </a:solidFill>
                <a:latin typeface="Times New Roman"/>
                <a:cs typeface="Times New Roman"/>
              </a:rPr>
              <a:t>Выполнила</a:t>
            </a:r>
            <a:r>
              <a:rPr sz="2400" b="1" i="1" spc="-10" dirty="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sz="2400" b="1" i="1" spc="-15" dirty="0" err="1" smtClean="0">
                <a:solidFill>
                  <a:srgbClr val="00AF50"/>
                </a:solidFill>
                <a:latin typeface="Times New Roman"/>
                <a:cs typeface="Times New Roman"/>
              </a:rPr>
              <a:t>воспитатель</a:t>
            </a:r>
            <a:r>
              <a:rPr lang="ru-RU" sz="2400" b="1" i="1" spc="-15" dirty="0" smtClean="0">
                <a:solidFill>
                  <a:srgbClr val="00AF50"/>
                </a:solidFill>
                <a:latin typeface="Times New Roman"/>
                <a:cs typeface="Times New Roman"/>
              </a:rPr>
              <a:t>: </a:t>
            </a:r>
            <a:r>
              <a:rPr lang="ru-RU" sz="2400" b="1" i="1" spc="-15" dirty="0" err="1" smtClean="0">
                <a:solidFill>
                  <a:srgbClr val="00AF50"/>
                </a:solidFill>
                <a:latin typeface="Times New Roman"/>
                <a:cs typeface="Times New Roman"/>
              </a:rPr>
              <a:t>Байрамкулова</a:t>
            </a:r>
            <a:r>
              <a:rPr lang="ru-RU" sz="2400" b="1" i="1" spc="-15" dirty="0" smtClean="0">
                <a:solidFill>
                  <a:srgbClr val="00AF50"/>
                </a:solidFill>
                <a:latin typeface="Times New Roman"/>
                <a:cs typeface="Times New Roman"/>
              </a:rPr>
              <a:t> Б.Т.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2275" y="139065"/>
            <a:ext cx="8161655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8585" marR="104139" algn="ctr">
              <a:lnSpc>
                <a:spcPct val="100000"/>
              </a:lnSpc>
              <a:spcBef>
                <a:spcPts val="100"/>
              </a:spcBef>
              <a:tabLst>
                <a:tab pos="3953510" algn="l"/>
                <a:tab pos="4128770" algn="l"/>
              </a:tabLst>
            </a:pPr>
            <a:r>
              <a:rPr spc="-5" dirty="0"/>
              <a:t>Не </a:t>
            </a:r>
            <a:r>
              <a:rPr spc="-45" dirty="0"/>
              <a:t>забудьте </a:t>
            </a:r>
            <a:r>
              <a:rPr spc="-10" dirty="0"/>
              <a:t>рассказать </a:t>
            </a:r>
            <a:r>
              <a:rPr spc="-15" dirty="0"/>
              <a:t>ребенку </a:t>
            </a:r>
            <a:r>
              <a:rPr dirty="0"/>
              <a:t>о </a:t>
            </a:r>
            <a:r>
              <a:rPr spc="-5" dirty="0"/>
              <a:t>правилах </a:t>
            </a:r>
            <a:r>
              <a:rPr spc="-10" dirty="0"/>
              <a:t>поведения </a:t>
            </a:r>
            <a:r>
              <a:rPr dirty="0"/>
              <a:t>в лесу:  </a:t>
            </a:r>
            <a:r>
              <a:rPr spc="-5" dirty="0"/>
              <a:t>нельзя</a:t>
            </a:r>
            <a:r>
              <a:rPr dirty="0"/>
              <a:t> </a:t>
            </a:r>
            <a:r>
              <a:rPr spc="-10" dirty="0"/>
              <a:t>собирать</a:t>
            </a:r>
            <a:r>
              <a:rPr spc="20" dirty="0"/>
              <a:t> </a:t>
            </a:r>
            <a:r>
              <a:rPr spc="-20" dirty="0"/>
              <a:t>незнакомые	</a:t>
            </a:r>
            <a:r>
              <a:rPr spc="-5" dirty="0"/>
              <a:t>грибы </a:t>
            </a:r>
            <a:r>
              <a:rPr dirty="0"/>
              <a:t>и </a:t>
            </a:r>
            <a:r>
              <a:rPr spc="-25" dirty="0"/>
              <a:t>ягоды, рвать </a:t>
            </a:r>
            <a:r>
              <a:rPr spc="-10" dirty="0"/>
              <a:t>цветы,  разбрасывать</a:t>
            </a:r>
            <a:r>
              <a:rPr dirty="0"/>
              <a:t> </a:t>
            </a:r>
            <a:r>
              <a:rPr spc="5" dirty="0"/>
              <a:t>мусор</a:t>
            </a:r>
            <a:r>
              <a:rPr spc="-15" dirty="0"/>
              <a:t> </a:t>
            </a:r>
            <a:r>
              <a:rPr spc="-5" dirty="0"/>
              <a:t>,разорять	муравейники, </a:t>
            </a:r>
            <a:r>
              <a:rPr spc="-20" dirty="0"/>
              <a:t>ломать</a:t>
            </a:r>
            <a:r>
              <a:rPr spc="-35" dirty="0"/>
              <a:t> </a:t>
            </a:r>
            <a:r>
              <a:rPr spc="-5" dirty="0"/>
              <a:t>ветки</a:t>
            </a:r>
          </a:p>
          <a:p>
            <a:pPr marL="12065" marR="5080" algn="ctr">
              <a:lnSpc>
                <a:spcPct val="100000"/>
              </a:lnSpc>
            </a:pPr>
            <a:r>
              <a:rPr dirty="0"/>
              <a:t>деревьев </a:t>
            </a:r>
            <a:r>
              <a:rPr spc="-10" dirty="0"/>
              <a:t>,разводить костер, </a:t>
            </a:r>
            <a:r>
              <a:rPr spc="-15" dirty="0"/>
              <a:t>топтать </a:t>
            </a:r>
            <a:r>
              <a:rPr spc="-5" dirty="0"/>
              <a:t>цветы </a:t>
            </a:r>
            <a:r>
              <a:rPr dirty="0"/>
              <a:t>и </a:t>
            </a:r>
            <a:r>
              <a:rPr spc="-25" dirty="0"/>
              <a:t>уходить </a:t>
            </a:r>
            <a:r>
              <a:rPr spc="-20" dirty="0"/>
              <a:t>далеко от  </a:t>
            </a:r>
            <a:r>
              <a:rPr spc="-10" dirty="0"/>
              <a:t>родителей </a:t>
            </a:r>
            <a:r>
              <a:rPr dirty="0"/>
              <a:t>,всему </a:t>
            </a:r>
            <a:r>
              <a:rPr spc="-20" dirty="0"/>
              <a:t>этому </a:t>
            </a:r>
            <a:r>
              <a:rPr spc="-10" dirty="0"/>
              <a:t>должны </a:t>
            </a:r>
            <a:r>
              <a:rPr spc="-15" dirty="0"/>
              <a:t>научить </a:t>
            </a:r>
            <a:r>
              <a:rPr dirty="0"/>
              <a:t>вы-</a:t>
            </a:r>
            <a:r>
              <a:rPr spc="50" dirty="0"/>
              <a:t> </a:t>
            </a:r>
            <a:r>
              <a:rPr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родители</a:t>
            </a:r>
            <a:r>
              <a:rPr spc="-15" dirty="0"/>
              <a:t>!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530021" y="2154110"/>
            <a:ext cx="7724140" cy="3259454"/>
            <a:chOff x="530021" y="2154110"/>
            <a:chExt cx="7724140" cy="3259454"/>
          </a:xfrm>
        </p:grpSpPr>
        <p:sp>
          <p:nvSpPr>
            <p:cNvPr id="4" name="object 4"/>
            <p:cNvSpPr/>
            <p:nvPr/>
          </p:nvSpPr>
          <p:spPr>
            <a:xfrm>
              <a:off x="539546" y="2163572"/>
              <a:ext cx="7704835" cy="3240404"/>
            </a:xfrm>
            <a:prstGeom prst="rect">
              <a:avLst/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34784" y="2158873"/>
              <a:ext cx="7714615" cy="3249930"/>
            </a:xfrm>
            <a:custGeom>
              <a:avLst/>
              <a:gdLst/>
              <a:ahLst/>
              <a:cxnLst/>
              <a:rect l="l" t="t" r="r" b="b"/>
              <a:pathLst>
                <a:path w="7714615" h="3249929">
                  <a:moveTo>
                    <a:pt x="0" y="3249929"/>
                  </a:moveTo>
                  <a:lnTo>
                    <a:pt x="7714360" y="3249929"/>
                  </a:lnTo>
                  <a:lnTo>
                    <a:pt x="7714360" y="0"/>
                  </a:lnTo>
                  <a:lnTo>
                    <a:pt x="0" y="0"/>
                  </a:lnTo>
                  <a:lnTo>
                    <a:pt x="0" y="3249929"/>
                  </a:lnTo>
                  <a:close/>
                </a:path>
              </a:pathLst>
            </a:custGeom>
            <a:ln w="9525">
              <a:solidFill>
                <a:srgbClr val="4F61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Летом </a:t>
            </a:r>
            <a:r>
              <a:rPr spc="-15" dirty="0"/>
              <a:t>можно </a:t>
            </a:r>
            <a:r>
              <a:rPr spc="-5" dirty="0"/>
              <a:t>не </a:t>
            </a:r>
            <a:r>
              <a:rPr spc="-40" dirty="0"/>
              <a:t>только </a:t>
            </a:r>
            <a:r>
              <a:rPr spc="-15" dirty="0"/>
              <a:t>купаться, загорать, </a:t>
            </a:r>
            <a:r>
              <a:rPr spc="-20" dirty="0"/>
              <a:t>гулять </a:t>
            </a:r>
            <a:r>
              <a:rPr dirty="0"/>
              <a:t>и </a:t>
            </a:r>
            <a:r>
              <a:rPr spc="-15" dirty="0"/>
              <a:t>играть </a:t>
            </a:r>
            <a:r>
              <a:rPr dirty="0"/>
              <a:t>с  </a:t>
            </a:r>
            <a:r>
              <a:rPr spc="-25" dirty="0"/>
              <a:t>ребенком </a:t>
            </a:r>
            <a:r>
              <a:rPr dirty="0"/>
              <a:t>,но и </a:t>
            </a:r>
            <a:r>
              <a:rPr spc="-15" dirty="0"/>
              <a:t>почитать </a:t>
            </a:r>
            <a:r>
              <a:rPr spc="5" dirty="0"/>
              <a:t>интересные </a:t>
            </a:r>
            <a:r>
              <a:rPr spc="-5" dirty="0"/>
              <a:t>книжки или </a:t>
            </a:r>
            <a:r>
              <a:rPr dirty="0"/>
              <a:t>стихи </a:t>
            </a:r>
            <a:r>
              <a:rPr spc="-5" dirty="0"/>
              <a:t>про  </a:t>
            </a:r>
            <a:r>
              <a:rPr b="1" spc="-10" dirty="0">
                <a:latin typeface="Times New Roman"/>
                <a:cs typeface="Times New Roman"/>
              </a:rPr>
              <a:t>лето!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1054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spc="-20" dirty="0"/>
              <a:t>Что </a:t>
            </a:r>
            <a:r>
              <a:rPr spc="-5" dirty="0"/>
              <a:t>такое</a:t>
            </a:r>
            <a:r>
              <a:rPr spc="-70" dirty="0"/>
              <a:t> </a:t>
            </a:r>
            <a:r>
              <a:rPr spc="-15" dirty="0"/>
              <a:t>лето?</a:t>
            </a: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sz="1800" b="0" u="sng" spc="-450" dirty="0">
                <a:uFill>
                  <a:solidFill>
                    <a:srgbClr val="4F6128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0" i="1" u="sng" dirty="0">
                <a:uFill>
                  <a:solidFill>
                    <a:srgbClr val="4F6128"/>
                  </a:solidFill>
                </a:uFill>
                <a:latin typeface="Times New Roman"/>
                <a:cs typeface="Times New Roman"/>
              </a:rPr>
              <a:t>В.</a:t>
            </a:r>
            <a:r>
              <a:rPr sz="1800" b="0" i="1" u="sng" spc="-20" dirty="0">
                <a:uFill>
                  <a:solidFill>
                    <a:srgbClr val="4F6128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0" i="1" u="sng" dirty="0">
                <a:uFill>
                  <a:solidFill>
                    <a:srgbClr val="4F6128"/>
                  </a:solidFill>
                </a:uFill>
                <a:latin typeface="Times New Roman"/>
                <a:cs typeface="Times New Roman"/>
              </a:rPr>
              <a:t>Балашов</a:t>
            </a:r>
            <a:endParaRPr sz="1800">
              <a:latin typeface="Times New Roman"/>
              <a:cs typeface="Times New Roman"/>
            </a:endParaRPr>
          </a:p>
          <a:p>
            <a:pPr marL="12700" marR="256540">
              <a:lnSpc>
                <a:spcPts val="3460"/>
              </a:lnSpc>
              <a:spcBef>
                <a:spcPts val="185"/>
              </a:spcBef>
            </a:pPr>
            <a:r>
              <a:rPr sz="2400" b="0" spc="-15" dirty="0">
                <a:latin typeface="Times New Roman"/>
                <a:cs typeface="Times New Roman"/>
              </a:rPr>
              <a:t>Что </a:t>
            </a:r>
            <a:r>
              <a:rPr sz="2400" b="0" spc="-20" dirty="0">
                <a:latin typeface="Times New Roman"/>
                <a:cs typeface="Times New Roman"/>
              </a:rPr>
              <a:t>такое </a:t>
            </a:r>
            <a:r>
              <a:rPr sz="2400" b="0" spc="-10" dirty="0">
                <a:latin typeface="Times New Roman"/>
                <a:cs typeface="Times New Roman"/>
              </a:rPr>
              <a:t>лето?  </a:t>
            </a:r>
            <a:r>
              <a:rPr sz="2400" b="0" spc="-20" dirty="0">
                <a:latin typeface="Times New Roman"/>
                <a:cs typeface="Times New Roman"/>
              </a:rPr>
              <a:t>Это </a:t>
            </a:r>
            <a:r>
              <a:rPr sz="2400" b="0" spc="-15" dirty="0">
                <a:latin typeface="Times New Roman"/>
                <a:cs typeface="Times New Roman"/>
              </a:rPr>
              <a:t>много </a:t>
            </a:r>
            <a:r>
              <a:rPr sz="2400" b="0" dirty="0">
                <a:latin typeface="Times New Roman"/>
                <a:cs typeface="Times New Roman"/>
              </a:rPr>
              <a:t>света,  </a:t>
            </a:r>
            <a:r>
              <a:rPr sz="2400" b="0" spc="-20" dirty="0">
                <a:latin typeface="Times New Roman"/>
                <a:cs typeface="Times New Roman"/>
              </a:rPr>
              <a:t>Это </a:t>
            </a:r>
            <a:r>
              <a:rPr sz="2400" b="0" spc="-15" dirty="0">
                <a:latin typeface="Times New Roman"/>
                <a:cs typeface="Times New Roman"/>
              </a:rPr>
              <a:t>поле, это </a:t>
            </a:r>
            <a:r>
              <a:rPr sz="2400" b="0" spc="10" dirty="0">
                <a:latin typeface="Times New Roman"/>
                <a:cs typeface="Times New Roman"/>
              </a:rPr>
              <a:t>лес,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2400" b="0" spc="-20" dirty="0">
                <a:latin typeface="Times New Roman"/>
                <a:cs typeface="Times New Roman"/>
              </a:rPr>
              <a:t>Это </a:t>
            </a:r>
            <a:r>
              <a:rPr sz="2400" b="0" spc="-5" dirty="0">
                <a:latin typeface="Times New Roman"/>
                <a:cs typeface="Times New Roman"/>
              </a:rPr>
              <a:t>тысячи</a:t>
            </a:r>
            <a:r>
              <a:rPr sz="2400" b="0" spc="5" dirty="0">
                <a:latin typeface="Times New Roman"/>
                <a:cs typeface="Times New Roman"/>
              </a:rPr>
              <a:t> </a:t>
            </a:r>
            <a:r>
              <a:rPr sz="2400" b="0" spc="-15" dirty="0">
                <a:latin typeface="Times New Roman"/>
                <a:cs typeface="Times New Roman"/>
              </a:rPr>
              <a:t>чудес,</a:t>
            </a:r>
            <a:endParaRPr sz="2400">
              <a:latin typeface="Times New Roman"/>
              <a:cs typeface="Times New Roman"/>
            </a:endParaRPr>
          </a:p>
          <a:p>
            <a:pPr marL="12700" marR="178435">
              <a:lnSpc>
                <a:spcPct val="120000"/>
              </a:lnSpc>
            </a:pPr>
            <a:r>
              <a:rPr sz="2400" b="0" spc="-20" dirty="0">
                <a:latin typeface="Times New Roman"/>
                <a:cs typeface="Times New Roman"/>
              </a:rPr>
              <a:t>Это </a:t>
            </a:r>
            <a:r>
              <a:rPr sz="2400" b="0" dirty="0">
                <a:latin typeface="Times New Roman"/>
                <a:cs typeface="Times New Roman"/>
              </a:rPr>
              <a:t>в </a:t>
            </a:r>
            <a:r>
              <a:rPr sz="2400" b="0" spc="-15" dirty="0">
                <a:latin typeface="Times New Roman"/>
                <a:cs typeface="Times New Roman"/>
              </a:rPr>
              <a:t>небе облака,  </a:t>
            </a:r>
            <a:r>
              <a:rPr sz="2400" b="0" spc="-20" dirty="0">
                <a:latin typeface="Times New Roman"/>
                <a:cs typeface="Times New Roman"/>
              </a:rPr>
              <a:t>Это </a:t>
            </a:r>
            <a:r>
              <a:rPr sz="2400" b="0" dirty="0">
                <a:latin typeface="Times New Roman"/>
                <a:cs typeface="Times New Roman"/>
              </a:rPr>
              <a:t>быстрая</a:t>
            </a:r>
            <a:r>
              <a:rPr sz="2400" b="0" spc="-25" dirty="0">
                <a:latin typeface="Times New Roman"/>
                <a:cs typeface="Times New Roman"/>
              </a:rPr>
              <a:t> </a:t>
            </a:r>
            <a:r>
              <a:rPr sz="2400" b="0" spc="-10" dirty="0">
                <a:latin typeface="Times New Roman"/>
                <a:cs typeface="Times New Roman"/>
              </a:rPr>
              <a:t>река,</a:t>
            </a:r>
            <a:endParaRPr sz="2400">
              <a:latin typeface="Times New Roman"/>
              <a:cs typeface="Times New Roman"/>
            </a:endParaRPr>
          </a:p>
          <a:p>
            <a:pPr marL="12700" marR="280670">
              <a:lnSpc>
                <a:spcPct val="120000"/>
              </a:lnSpc>
              <a:spcBef>
                <a:spcPts val="5"/>
              </a:spcBef>
            </a:pPr>
            <a:r>
              <a:rPr sz="2400" b="0" spc="-20" dirty="0">
                <a:latin typeface="Times New Roman"/>
                <a:cs typeface="Times New Roman"/>
              </a:rPr>
              <a:t>Это </a:t>
            </a:r>
            <a:r>
              <a:rPr sz="2400" b="0" dirty="0">
                <a:latin typeface="Times New Roman"/>
                <a:cs typeface="Times New Roman"/>
              </a:rPr>
              <a:t>яркие </a:t>
            </a:r>
            <a:r>
              <a:rPr sz="2400" b="0" spc="-10" dirty="0">
                <a:latin typeface="Times New Roman"/>
                <a:cs typeface="Times New Roman"/>
              </a:rPr>
              <a:t>цветы,  </a:t>
            </a:r>
            <a:r>
              <a:rPr sz="2400" b="0" spc="-20" dirty="0">
                <a:latin typeface="Times New Roman"/>
                <a:cs typeface="Times New Roman"/>
              </a:rPr>
              <a:t>Это </a:t>
            </a:r>
            <a:r>
              <a:rPr sz="2400" b="0" dirty="0">
                <a:latin typeface="Times New Roman"/>
                <a:cs typeface="Times New Roman"/>
              </a:rPr>
              <a:t>синь</a:t>
            </a:r>
            <a:r>
              <a:rPr sz="2400" b="0" spc="-50" dirty="0">
                <a:latin typeface="Times New Roman"/>
                <a:cs typeface="Times New Roman"/>
              </a:rPr>
              <a:t> </a:t>
            </a:r>
            <a:r>
              <a:rPr sz="2400" b="0" spc="-10" dirty="0">
                <a:latin typeface="Times New Roman"/>
                <a:cs typeface="Times New Roman"/>
              </a:rPr>
              <a:t>высоты.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50740" y="1222375"/>
            <a:ext cx="10833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sng" spc="-445" dirty="0">
                <a:solidFill>
                  <a:srgbClr val="4F6128"/>
                </a:solidFill>
                <a:uFill>
                  <a:solidFill>
                    <a:srgbClr val="4F6128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u="sng" spc="-5" dirty="0">
                <a:solidFill>
                  <a:srgbClr val="4F6128"/>
                </a:solidFill>
                <a:uFill>
                  <a:solidFill>
                    <a:srgbClr val="4F6128"/>
                  </a:solidFill>
                </a:uFill>
                <a:latin typeface="Times New Roman"/>
                <a:cs typeface="Times New Roman"/>
              </a:rPr>
              <a:t>А.</a:t>
            </a:r>
            <a:r>
              <a:rPr sz="1800" u="sng" spc="-80" dirty="0">
                <a:solidFill>
                  <a:srgbClr val="4F6128"/>
                </a:solidFill>
                <a:uFill>
                  <a:solidFill>
                    <a:srgbClr val="4F6128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u="sng" spc="-5" dirty="0">
                <a:solidFill>
                  <a:srgbClr val="4F6128"/>
                </a:solidFill>
                <a:uFill>
                  <a:solidFill>
                    <a:srgbClr val="4F6128"/>
                  </a:solidFill>
                </a:uFill>
                <a:latin typeface="Times New Roman"/>
                <a:cs typeface="Times New Roman"/>
              </a:rPr>
              <a:t>Шибаев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7155" algn="just">
              <a:lnSpc>
                <a:spcPct val="120000"/>
              </a:lnSpc>
              <a:spcBef>
                <a:spcPts val="100"/>
              </a:spcBef>
            </a:pPr>
            <a:r>
              <a:rPr spc="-5" dirty="0"/>
              <a:t>До </a:t>
            </a:r>
            <a:r>
              <a:rPr spc="-15" dirty="0"/>
              <a:t>чего </a:t>
            </a:r>
            <a:r>
              <a:rPr spc="-20" dirty="0"/>
              <a:t>хорош</a:t>
            </a:r>
            <a:r>
              <a:rPr spc="-80" dirty="0"/>
              <a:t> </a:t>
            </a:r>
            <a:r>
              <a:rPr dirty="0"/>
              <a:t>денек:  Веет </a:t>
            </a:r>
            <a:r>
              <a:rPr spc="-5" dirty="0"/>
              <a:t>легкий ветерок,  </a:t>
            </a:r>
            <a:r>
              <a:rPr spc="-10" dirty="0"/>
              <a:t>Солнца летнего </a:t>
            </a:r>
            <a:r>
              <a:rPr dirty="0"/>
              <a:t>лучи  </a:t>
            </a:r>
            <a:r>
              <a:rPr spc="-25" dirty="0"/>
              <a:t>Так </a:t>
            </a:r>
            <a:r>
              <a:rPr spc="-5" dirty="0"/>
              <a:t>приятно </a:t>
            </a:r>
            <a:r>
              <a:rPr spc="-10" dirty="0"/>
              <a:t>горячи!  </a:t>
            </a:r>
            <a:r>
              <a:rPr dirty="0"/>
              <a:t>И </a:t>
            </a:r>
            <a:r>
              <a:rPr spc="-5" dirty="0"/>
              <a:t>не</a:t>
            </a:r>
            <a:r>
              <a:rPr spc="-20" dirty="0"/>
              <a:t> </a:t>
            </a:r>
            <a:r>
              <a:rPr spc="-5" dirty="0"/>
              <a:t>надо</a:t>
            </a:r>
          </a:p>
          <a:p>
            <a:pPr marL="12700" marR="1256030" indent="74295">
              <a:lnSpc>
                <a:spcPct val="120000"/>
              </a:lnSpc>
            </a:pPr>
            <a:r>
              <a:rPr spc="-5" dirty="0"/>
              <a:t>Ни </a:t>
            </a:r>
            <a:r>
              <a:rPr spc="-10" dirty="0"/>
              <a:t>рубахи,  </a:t>
            </a:r>
            <a:r>
              <a:rPr spc="-5" dirty="0"/>
              <a:t>Ни </a:t>
            </a:r>
            <a:r>
              <a:rPr spc="-20" dirty="0"/>
              <a:t>чулок,  </a:t>
            </a:r>
            <a:r>
              <a:rPr spc="-5" dirty="0"/>
              <a:t>Ни</a:t>
            </a:r>
            <a:r>
              <a:rPr spc="-70" dirty="0"/>
              <a:t> </a:t>
            </a:r>
            <a:r>
              <a:rPr spc="-10" dirty="0"/>
              <a:t>тужурки,  </a:t>
            </a:r>
            <a:r>
              <a:rPr spc="-5" dirty="0"/>
              <a:t>Ни</a:t>
            </a:r>
            <a:r>
              <a:rPr spc="-25" dirty="0"/>
              <a:t> </a:t>
            </a:r>
            <a:r>
              <a:rPr spc="-10" dirty="0"/>
              <a:t>калош</a:t>
            </a:r>
          </a:p>
          <a:p>
            <a:pPr marL="86995">
              <a:lnSpc>
                <a:spcPct val="100000"/>
              </a:lnSpc>
              <a:spcBef>
                <a:spcPts val="575"/>
              </a:spcBef>
            </a:pPr>
            <a:r>
              <a:rPr spc="-5" dirty="0"/>
              <a:t>До </a:t>
            </a:r>
            <a:r>
              <a:rPr spc="-15" dirty="0"/>
              <a:t>чего </a:t>
            </a:r>
            <a:r>
              <a:rPr dirty="0"/>
              <a:t>денек</a:t>
            </a:r>
            <a:r>
              <a:rPr spc="-55" dirty="0"/>
              <a:t> </a:t>
            </a:r>
            <a:r>
              <a:rPr spc="-20" dirty="0"/>
              <a:t>хорош!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2859" y="355219"/>
            <a:ext cx="803211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905" algn="ctr">
              <a:lnSpc>
                <a:spcPct val="100000"/>
              </a:lnSpc>
              <a:spcBef>
                <a:spcPts val="100"/>
              </a:spcBef>
              <a:tabLst>
                <a:tab pos="1915795" algn="l"/>
              </a:tabLst>
            </a:pPr>
            <a:r>
              <a:rPr spc="-25" dirty="0"/>
              <a:t>Летом </a:t>
            </a:r>
            <a:r>
              <a:rPr dirty="0"/>
              <a:t>еще мы с </a:t>
            </a:r>
            <a:r>
              <a:rPr spc="-15" dirty="0"/>
              <a:t>вами </a:t>
            </a:r>
            <a:r>
              <a:rPr spc="-50" dirty="0"/>
              <a:t>будем </a:t>
            </a:r>
            <a:r>
              <a:rPr spc="-20" dirty="0"/>
              <a:t>отмечать </a:t>
            </a:r>
            <a:r>
              <a:rPr spc="-10" dirty="0"/>
              <a:t>праздник </a:t>
            </a:r>
            <a:r>
              <a:rPr spc="-5" dirty="0"/>
              <a:t>«</a:t>
            </a:r>
            <a:r>
              <a:rPr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День  </a:t>
            </a:r>
            <a:r>
              <a:rPr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России</a:t>
            </a:r>
            <a:r>
              <a:rPr spc="-15" dirty="0"/>
              <a:t>» </a:t>
            </a:r>
            <a:r>
              <a:rPr spc="-30" dirty="0"/>
              <a:t>который </a:t>
            </a:r>
            <a:r>
              <a:rPr spc="-10" dirty="0"/>
              <a:t>празднуется </a:t>
            </a:r>
            <a:r>
              <a:rPr b="1" dirty="0">
                <a:latin typeface="Times New Roman"/>
                <a:cs typeface="Times New Roman"/>
              </a:rPr>
              <a:t>12 </a:t>
            </a:r>
            <a:r>
              <a:rPr i="1" dirty="0">
                <a:latin typeface="Times New Roman"/>
                <a:cs typeface="Times New Roman"/>
              </a:rPr>
              <a:t>июня. </a:t>
            </a:r>
            <a:r>
              <a:rPr spc="-10" dirty="0"/>
              <a:t>Расскажите </a:t>
            </a:r>
            <a:r>
              <a:rPr spc="-15" dirty="0"/>
              <a:t>ребенку </a:t>
            </a:r>
            <a:r>
              <a:rPr dirty="0"/>
              <a:t>о  </a:t>
            </a:r>
            <a:r>
              <a:rPr spc="-5" dirty="0"/>
              <a:t>нем</a:t>
            </a:r>
            <a:r>
              <a:rPr spc="-10" dirty="0"/>
              <a:t> </a:t>
            </a:r>
            <a:r>
              <a:rPr spc="5" dirty="0"/>
              <a:t>сами</a:t>
            </a:r>
            <a:r>
              <a:rPr dirty="0"/>
              <a:t> </a:t>
            </a:r>
            <a:r>
              <a:rPr spc="-5" dirty="0"/>
              <a:t>или	прочитайте книжки </a:t>
            </a:r>
            <a:r>
              <a:rPr dirty="0"/>
              <a:t>о </a:t>
            </a:r>
            <a:r>
              <a:rPr spc="-25" dirty="0"/>
              <a:t>этом </a:t>
            </a:r>
            <a:r>
              <a:rPr spc="-15" dirty="0"/>
              <a:t>празднике. </a:t>
            </a:r>
            <a:r>
              <a:rPr spc="-20" dirty="0"/>
              <a:t>Ребенку  </a:t>
            </a:r>
            <a:r>
              <a:rPr spc="-50" dirty="0"/>
              <a:t>будет </a:t>
            </a:r>
            <a:r>
              <a:rPr dirty="0"/>
              <a:t>интересно </a:t>
            </a:r>
            <a:r>
              <a:rPr spc="-10" dirty="0"/>
              <a:t>узнать </a:t>
            </a:r>
            <a:r>
              <a:rPr spc="-5" dirty="0"/>
              <a:t>новое именно </a:t>
            </a:r>
            <a:r>
              <a:rPr spc="-20" dirty="0"/>
              <a:t>от</a:t>
            </a:r>
            <a:r>
              <a:rPr spc="30" dirty="0"/>
              <a:t> </a:t>
            </a:r>
            <a:r>
              <a:rPr spc="-10" dirty="0"/>
              <a:t>вас.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375092" y="1960308"/>
            <a:ext cx="6682105" cy="3621404"/>
            <a:chOff x="1375092" y="1960308"/>
            <a:chExt cx="6682105" cy="3621404"/>
          </a:xfrm>
        </p:grpSpPr>
        <p:sp>
          <p:nvSpPr>
            <p:cNvPr id="4" name="object 4"/>
            <p:cNvSpPr/>
            <p:nvPr/>
          </p:nvSpPr>
          <p:spPr>
            <a:xfrm>
              <a:off x="1403604" y="1988819"/>
              <a:ext cx="6624701" cy="3563874"/>
            </a:xfrm>
            <a:prstGeom prst="rect">
              <a:avLst/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89380" y="1974595"/>
              <a:ext cx="6653530" cy="3592829"/>
            </a:xfrm>
            <a:custGeom>
              <a:avLst/>
              <a:gdLst/>
              <a:ahLst/>
              <a:cxnLst/>
              <a:rect l="l" t="t" r="r" b="b"/>
              <a:pathLst>
                <a:path w="6653530" h="3592829">
                  <a:moveTo>
                    <a:pt x="0" y="3592449"/>
                  </a:moveTo>
                  <a:lnTo>
                    <a:pt x="6653276" y="3592449"/>
                  </a:lnTo>
                  <a:lnTo>
                    <a:pt x="6653276" y="0"/>
                  </a:lnTo>
                  <a:lnTo>
                    <a:pt x="0" y="0"/>
                  </a:lnTo>
                  <a:lnTo>
                    <a:pt x="0" y="3592449"/>
                  </a:lnTo>
                  <a:close/>
                </a:path>
              </a:pathLst>
            </a:custGeom>
            <a:ln w="28575">
              <a:solidFill>
                <a:srgbClr val="4F61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7236" y="246405"/>
            <a:ext cx="4781550" cy="5429250"/>
          </a:xfrm>
          <a:prstGeom prst="rect">
            <a:avLst/>
          </a:prstGeom>
          <a:ln w="28575">
            <a:solidFill>
              <a:srgbClr val="4F6128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 marR="295275" algn="ctr">
              <a:lnSpc>
                <a:spcPct val="100000"/>
              </a:lnSpc>
              <a:spcBef>
                <a:spcPts val="1970"/>
              </a:spcBef>
            </a:pP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99709" y="22352"/>
            <a:ext cx="3639820" cy="5513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33350" indent="-34353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  <a:tab pos="2160270" algn="l"/>
              </a:tabLst>
            </a:pP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Не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забываем	также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 о 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нашем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празднике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«</a:t>
            </a:r>
            <a:r>
              <a:rPr sz="2400" b="1" i="1" spc="-10" dirty="0" err="1">
                <a:solidFill>
                  <a:srgbClr val="4F6128"/>
                </a:solidFill>
                <a:latin typeface="Times New Roman"/>
                <a:cs typeface="Times New Roman"/>
              </a:rPr>
              <a:t>День</a:t>
            </a:r>
            <a:r>
              <a:rPr sz="2400" b="1" i="1" spc="-10" dirty="0">
                <a:solidFill>
                  <a:srgbClr val="4F6128"/>
                </a:solidFill>
                <a:latin typeface="Times New Roman"/>
                <a:cs typeface="Times New Roman"/>
              </a:rPr>
              <a:t>  </a:t>
            </a:r>
            <a:r>
              <a:rPr lang="ru-RU" sz="2400" b="1" i="1" spc="-20" dirty="0" smtClean="0">
                <a:solidFill>
                  <a:srgbClr val="4F6128"/>
                </a:solidFill>
                <a:latin typeface="Times New Roman"/>
                <a:cs typeface="Times New Roman"/>
              </a:rPr>
              <a:t>города</a:t>
            </a:r>
            <a:r>
              <a:rPr sz="2400" b="1" i="1" spc="-20" dirty="0" smtClean="0">
                <a:solidFill>
                  <a:srgbClr val="4F6128"/>
                </a:solidFill>
                <a:latin typeface="Times New Roman"/>
                <a:cs typeface="Times New Roman"/>
              </a:rPr>
              <a:t>»</a:t>
            </a:r>
            <a:r>
              <a:rPr sz="2400" b="1" i="1" spc="-35" dirty="0" smtClean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30" dirty="0">
                <a:solidFill>
                  <a:srgbClr val="4F6128"/>
                </a:solidFill>
                <a:latin typeface="Times New Roman"/>
                <a:cs typeface="Times New Roman"/>
              </a:rPr>
              <a:t>который</a:t>
            </a:r>
            <a:endParaRPr sz="2400" dirty="0">
              <a:latin typeface="Times New Roman"/>
              <a:cs typeface="Times New Roman"/>
            </a:endParaRPr>
          </a:p>
          <a:p>
            <a:pPr marL="355600" marR="23495">
              <a:lnSpc>
                <a:spcPct val="100000"/>
              </a:lnSpc>
            </a:pP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каждый </a:t>
            </a:r>
            <a:r>
              <a:rPr sz="2400" spc="-45" dirty="0">
                <a:solidFill>
                  <a:srgbClr val="4F6128"/>
                </a:solidFill>
                <a:latin typeface="Times New Roman"/>
                <a:cs typeface="Times New Roman"/>
              </a:rPr>
              <a:t>год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отмечается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у 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нас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в августе. 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Посетите  вместе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 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ребенком</a:t>
            </a:r>
            <a:r>
              <a:rPr sz="2400" spc="-5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это</a:t>
            </a:r>
            <a:endParaRPr sz="2400" dirty="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мероприятие,</a:t>
            </a:r>
            <a:endParaRPr sz="2400" dirty="0">
              <a:latin typeface="Times New Roman"/>
              <a:cs typeface="Times New Roman"/>
            </a:endParaRPr>
          </a:p>
          <a:p>
            <a:pPr marL="355600" marR="203835">
              <a:lnSpc>
                <a:spcPct val="100000"/>
              </a:lnSpc>
            </a:pP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покатайтесь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</a:t>
            </a:r>
            <a:r>
              <a:rPr sz="2400" spc="-6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ребенком 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на карусели</a:t>
            </a:r>
            <a:r>
              <a:rPr sz="2400" spc="-7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,поешьте</a:t>
            </a:r>
            <a:endParaRPr sz="2400" dirty="0">
              <a:latin typeface="Times New Roman"/>
              <a:cs typeface="Times New Roman"/>
            </a:endParaRPr>
          </a:p>
          <a:p>
            <a:pPr marL="355600" marR="1502410">
              <a:lnSpc>
                <a:spcPct val="100000"/>
              </a:lnSpc>
            </a:pP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сладкую</a:t>
            </a:r>
            <a:r>
              <a:rPr sz="2400" spc="-12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70" dirty="0">
                <a:solidFill>
                  <a:srgbClr val="4F6128"/>
                </a:solidFill>
                <a:latin typeface="Times New Roman"/>
                <a:cs typeface="Times New Roman"/>
              </a:rPr>
              <a:t>вату, 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посмотрите</a:t>
            </a:r>
            <a:endParaRPr sz="2400" dirty="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праздничный </a:t>
            </a:r>
            <a:r>
              <a:rPr sz="2400" spc="-45" dirty="0">
                <a:solidFill>
                  <a:srgbClr val="4F6128"/>
                </a:solidFill>
                <a:latin typeface="Times New Roman"/>
                <a:cs typeface="Times New Roman"/>
              </a:rPr>
              <a:t>концерт, 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ведь 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так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важно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быть с  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ребенком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рядом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</a:t>
            </a:r>
            <a:r>
              <a:rPr sz="2400" spc="-5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дарить  ему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праздник.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1523" y="260705"/>
            <a:ext cx="4752467" cy="5400548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56941" y="145542"/>
            <a:ext cx="3086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65" dirty="0">
                <a:latin typeface="Trebuchet MS"/>
                <a:cs typeface="Trebuchet MS"/>
              </a:rPr>
              <a:t>Дорогие </a:t>
            </a:r>
            <a:r>
              <a:rPr sz="2800" b="1" spc="-185" dirty="0">
                <a:latin typeface="Trebuchet MS"/>
                <a:cs typeface="Trebuchet MS"/>
              </a:rPr>
              <a:t>родители</a:t>
            </a:r>
            <a:r>
              <a:rPr sz="2800" b="1" spc="-305" dirty="0">
                <a:latin typeface="Trebuchet MS"/>
                <a:cs typeface="Trebuchet MS"/>
              </a:rPr>
              <a:t> </a:t>
            </a:r>
            <a:r>
              <a:rPr sz="2800" b="1" spc="-120" dirty="0">
                <a:latin typeface="Trebuchet MS"/>
                <a:cs typeface="Trebuchet MS"/>
              </a:rPr>
              <a:t>!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6334" y="778255"/>
            <a:ext cx="1250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4F6128"/>
                </a:solidFill>
                <a:latin typeface="Arial"/>
                <a:cs typeface="Arial"/>
              </a:rPr>
              <a:t>!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7828" y="1075435"/>
            <a:ext cx="38792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99540" algn="l"/>
                <a:tab pos="2320290" algn="l"/>
                <a:tab pos="3702685" algn="l"/>
              </a:tabLst>
            </a:pPr>
            <a:r>
              <a:rPr sz="2400" spc="-125" dirty="0">
                <a:solidFill>
                  <a:srgbClr val="4F6128"/>
                </a:solidFill>
                <a:latin typeface="Times New Roman"/>
                <a:cs typeface="Times New Roman"/>
              </a:rPr>
              <a:t>Ж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ел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а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ем	</a:t>
            </a:r>
            <a:r>
              <a:rPr sz="2400" spc="-45" dirty="0">
                <a:solidFill>
                  <a:srgbClr val="4F6128"/>
                </a:solidFill>
                <a:latin typeface="Times New Roman"/>
                <a:cs typeface="Times New Roman"/>
              </a:rPr>
              <a:t>в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а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м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,	тепло</a:t>
            </a:r>
            <a:r>
              <a:rPr sz="2400" spc="-60" dirty="0">
                <a:solidFill>
                  <a:srgbClr val="4F6128"/>
                </a:solidFill>
                <a:latin typeface="Times New Roman"/>
                <a:cs typeface="Times New Roman"/>
              </a:rPr>
              <a:t>г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о	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27828" y="1441196"/>
            <a:ext cx="149225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</a:t>
            </a:r>
            <a:r>
              <a:rPr sz="2400" spc="-35" dirty="0">
                <a:solidFill>
                  <a:srgbClr val="4F6128"/>
                </a:solidFill>
                <a:latin typeface="Times New Roman"/>
                <a:cs typeface="Times New Roman"/>
              </a:rPr>
              <a:t>о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лн</a:t>
            </a:r>
            <a:r>
              <a:rPr sz="2400" spc="-60" dirty="0">
                <a:solidFill>
                  <a:srgbClr val="4F6128"/>
                </a:solidFill>
                <a:latin typeface="Times New Roman"/>
                <a:cs typeface="Times New Roman"/>
              </a:rPr>
              <a:t>е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чно</a:t>
            </a:r>
            <a:r>
              <a:rPr sz="2400" spc="-55" dirty="0">
                <a:solidFill>
                  <a:srgbClr val="4F6128"/>
                </a:solidFill>
                <a:latin typeface="Times New Roman"/>
                <a:cs typeface="Times New Roman"/>
              </a:rPr>
              <a:t>г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о 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отдохнуть,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78345" y="1441196"/>
            <a:ext cx="87820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0335" marR="5080" indent="-12827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лета, 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п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у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сть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98156" y="1441196"/>
            <a:ext cx="101028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2400" spc="-100" dirty="0">
                <a:solidFill>
                  <a:srgbClr val="4F6128"/>
                </a:solidFill>
                <a:latin typeface="Times New Roman"/>
                <a:cs typeface="Times New Roman"/>
              </a:rPr>
              <a:t>х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орошо</a:t>
            </a:r>
            <a:endParaRPr sz="2400">
              <a:latin typeface="Times New Roman"/>
              <a:cs typeface="Times New Roman"/>
            </a:endParaRPr>
          </a:p>
          <a:p>
            <a:pPr marR="6350" algn="r">
              <a:lnSpc>
                <a:spcPct val="100000"/>
              </a:lnSpc>
            </a:pP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ле</a:t>
            </a:r>
            <a:r>
              <a:rPr sz="2400" spc="-40" dirty="0">
                <a:solidFill>
                  <a:srgbClr val="4F6128"/>
                </a:solidFill>
                <a:latin typeface="Times New Roman"/>
                <a:cs typeface="Times New Roman"/>
              </a:rPr>
              <a:t>т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о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27828" y="2172970"/>
            <a:ext cx="388048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подарит вам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море 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радости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  </a:t>
            </a:r>
            <a:r>
              <a:rPr sz="2400" spc="10" dirty="0">
                <a:solidFill>
                  <a:srgbClr val="4F6128"/>
                </a:solidFill>
                <a:latin typeface="Times New Roman"/>
                <a:cs typeface="Times New Roman"/>
              </a:rPr>
              <a:t>оставит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в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вашей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памяти 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неизгладимые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впечатления</a:t>
            </a:r>
            <a:r>
              <a:rPr sz="2400" spc="33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о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15504" y="3270326"/>
            <a:ext cx="89154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45" dirty="0">
                <a:solidFill>
                  <a:srgbClr val="4F6128"/>
                </a:solidFill>
                <a:latin typeface="Times New Roman"/>
                <a:cs typeface="Times New Roman"/>
              </a:rPr>
              <a:t>в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ашим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7828" y="3270326"/>
            <a:ext cx="2818765" cy="1188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87905" algn="l"/>
              </a:tabLst>
            </a:pP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проведенном	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1373505" algn="l"/>
              </a:tabLst>
            </a:pPr>
            <a:r>
              <a:rPr sz="2400" spc="-30" dirty="0">
                <a:solidFill>
                  <a:srgbClr val="4F6128"/>
                </a:solidFill>
                <a:latin typeface="Times New Roman"/>
                <a:cs typeface="Times New Roman"/>
              </a:rPr>
              <a:t>ребенком	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времени!</a:t>
            </a:r>
            <a:endParaRPr sz="2400">
              <a:latin typeface="Times New Roman"/>
              <a:cs typeface="Times New Roman"/>
            </a:endParaRPr>
          </a:p>
          <a:p>
            <a:pPr marL="1230630">
              <a:lnSpc>
                <a:spcPct val="100000"/>
              </a:lnSpc>
              <a:spcBef>
                <a:spcPts val="515"/>
              </a:spcBef>
            </a:pPr>
            <a:r>
              <a:rPr sz="2400" b="1" spc="-70" dirty="0">
                <a:solidFill>
                  <a:srgbClr val="4F6128"/>
                </a:solidFill>
                <a:latin typeface="Times New Roman"/>
                <a:cs typeface="Times New Roman"/>
              </a:rPr>
              <a:t>Удачи</a:t>
            </a:r>
            <a:r>
              <a:rPr sz="2400" b="1" spc="-6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4F6128"/>
                </a:solidFill>
                <a:latin typeface="Times New Roman"/>
                <a:cs typeface="Times New Roman"/>
              </a:rPr>
              <a:t>Вам</a:t>
            </a:r>
            <a:r>
              <a:rPr sz="2400" b="1" spc="-10" dirty="0">
                <a:solidFill>
                  <a:srgbClr val="4F6128"/>
                </a:solidFill>
                <a:latin typeface="Arial"/>
                <a:cs typeface="Arial"/>
              </a:rPr>
              <a:t>!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07504" y="764755"/>
            <a:ext cx="4392549" cy="54005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8254" y="822451"/>
            <a:ext cx="5213350" cy="47212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1F487C"/>
                </a:solidFill>
                <a:latin typeface="Times New Roman"/>
                <a:cs typeface="Times New Roman"/>
              </a:rPr>
              <a:t>Если </a:t>
            </a:r>
            <a:r>
              <a:rPr sz="2000" b="1" spc="-10" dirty="0">
                <a:solidFill>
                  <a:srgbClr val="1F487C"/>
                </a:solidFill>
                <a:latin typeface="Times New Roman"/>
                <a:cs typeface="Times New Roman"/>
              </a:rPr>
              <a:t>дует </a:t>
            </a:r>
            <a:r>
              <a:rPr sz="2000" b="1" spc="-5" dirty="0">
                <a:solidFill>
                  <a:srgbClr val="1F487C"/>
                </a:solidFill>
                <a:latin typeface="Times New Roman"/>
                <a:cs typeface="Times New Roman"/>
              </a:rPr>
              <a:t>ветер, теплый, </a:t>
            </a:r>
            <a:r>
              <a:rPr sz="2000" b="1" spc="-25" dirty="0">
                <a:solidFill>
                  <a:srgbClr val="1F487C"/>
                </a:solidFill>
                <a:latin typeface="Times New Roman"/>
                <a:cs typeface="Times New Roman"/>
              </a:rPr>
              <a:t>хоть </a:t>
            </a:r>
            <a:r>
              <a:rPr sz="2000" b="1" dirty="0">
                <a:solidFill>
                  <a:srgbClr val="1F487C"/>
                </a:solidFill>
                <a:latin typeface="Times New Roman"/>
                <a:cs typeface="Times New Roman"/>
              </a:rPr>
              <a:t>и с</a:t>
            </a:r>
            <a:r>
              <a:rPr sz="2000" b="1" spc="-55" dirty="0">
                <a:solidFill>
                  <a:srgbClr val="1F487C"/>
                </a:solidFill>
                <a:latin typeface="Times New Roman"/>
                <a:cs typeface="Times New Roman"/>
              </a:rPr>
              <a:t> </a:t>
            </a:r>
            <a:r>
              <a:rPr sz="2000" b="1" spc="5" dirty="0">
                <a:solidFill>
                  <a:srgbClr val="1F487C"/>
                </a:solidFill>
                <a:latin typeface="Times New Roman"/>
                <a:cs typeface="Times New Roman"/>
              </a:rPr>
              <a:t>севера,</a:t>
            </a: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ts val="4800"/>
              </a:lnSpc>
              <a:spcBef>
                <a:spcPts val="560"/>
              </a:spcBef>
            </a:pPr>
            <a:r>
              <a:rPr sz="2000" b="1" spc="-5" dirty="0">
                <a:solidFill>
                  <a:srgbClr val="1F487C"/>
                </a:solidFill>
                <a:latin typeface="Times New Roman"/>
                <a:cs typeface="Times New Roman"/>
              </a:rPr>
              <a:t>Если </a:t>
            </a:r>
            <a:r>
              <a:rPr sz="2000" b="1" spc="10" dirty="0">
                <a:solidFill>
                  <a:srgbClr val="1F487C"/>
                </a:solidFill>
                <a:latin typeface="Times New Roman"/>
                <a:cs typeface="Times New Roman"/>
              </a:rPr>
              <a:t>луг </a:t>
            </a:r>
            <a:r>
              <a:rPr sz="2000" b="1" dirty="0">
                <a:solidFill>
                  <a:srgbClr val="1F487C"/>
                </a:solidFill>
                <a:latin typeface="Times New Roman"/>
                <a:cs typeface="Times New Roman"/>
              </a:rPr>
              <a:t>— в </a:t>
            </a:r>
            <a:r>
              <a:rPr sz="2000" b="1" spc="-10" dirty="0">
                <a:solidFill>
                  <a:srgbClr val="1F487C"/>
                </a:solidFill>
                <a:latin typeface="Times New Roman"/>
                <a:cs typeface="Times New Roman"/>
              </a:rPr>
              <a:t>ромашках </a:t>
            </a:r>
            <a:r>
              <a:rPr sz="2000" b="1" dirty="0">
                <a:solidFill>
                  <a:srgbClr val="1F487C"/>
                </a:solidFill>
                <a:latin typeface="Times New Roman"/>
                <a:cs typeface="Times New Roman"/>
              </a:rPr>
              <a:t>и </a:t>
            </a:r>
            <a:r>
              <a:rPr sz="2000" b="1" spc="-20" dirty="0">
                <a:solidFill>
                  <a:srgbClr val="1F487C"/>
                </a:solidFill>
                <a:latin typeface="Times New Roman"/>
                <a:cs typeface="Times New Roman"/>
              </a:rPr>
              <a:t>комочках</a:t>
            </a:r>
            <a:r>
              <a:rPr sz="2000" b="1" spc="-190" dirty="0">
                <a:solidFill>
                  <a:srgbClr val="1F487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1F487C"/>
                </a:solidFill>
                <a:latin typeface="Times New Roman"/>
                <a:cs typeface="Times New Roman"/>
              </a:rPr>
              <a:t>клевера,  </a:t>
            </a:r>
            <a:r>
              <a:rPr sz="2000" b="1" spc="-10" dirty="0">
                <a:solidFill>
                  <a:srgbClr val="1F487C"/>
                </a:solidFill>
                <a:latin typeface="Times New Roman"/>
                <a:cs typeface="Times New Roman"/>
              </a:rPr>
              <a:t>Бабочки </a:t>
            </a:r>
            <a:r>
              <a:rPr sz="2000" b="1" dirty="0">
                <a:solidFill>
                  <a:srgbClr val="1F487C"/>
                </a:solidFill>
                <a:latin typeface="Times New Roman"/>
                <a:cs typeface="Times New Roman"/>
              </a:rPr>
              <a:t>и </a:t>
            </a:r>
            <a:r>
              <a:rPr sz="2000" b="1" spc="-5" dirty="0">
                <a:solidFill>
                  <a:srgbClr val="1F487C"/>
                </a:solidFill>
                <a:latin typeface="Times New Roman"/>
                <a:cs typeface="Times New Roman"/>
              </a:rPr>
              <a:t>пчелы над </a:t>
            </a:r>
            <a:r>
              <a:rPr sz="2000" b="1" dirty="0">
                <a:solidFill>
                  <a:srgbClr val="1F487C"/>
                </a:solidFill>
                <a:latin typeface="Times New Roman"/>
                <a:cs typeface="Times New Roman"/>
              </a:rPr>
              <a:t>цветами</a:t>
            </a:r>
            <a:r>
              <a:rPr sz="2000" b="1" spc="-80" dirty="0">
                <a:solidFill>
                  <a:srgbClr val="1F487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1F487C"/>
                </a:solidFill>
                <a:latin typeface="Times New Roman"/>
                <a:cs typeface="Times New Roman"/>
              </a:rPr>
              <a:t>кружатся,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39"/>
              </a:spcBef>
            </a:pPr>
            <a:r>
              <a:rPr sz="2000" b="1" dirty="0">
                <a:solidFill>
                  <a:srgbClr val="1F487C"/>
                </a:solidFill>
                <a:latin typeface="Times New Roman"/>
                <a:cs typeface="Times New Roman"/>
              </a:rPr>
              <a:t>И </a:t>
            </a:r>
            <a:r>
              <a:rPr sz="2000" b="1" spc="-15" dirty="0">
                <a:solidFill>
                  <a:srgbClr val="1F487C"/>
                </a:solidFill>
                <a:latin typeface="Times New Roman"/>
                <a:cs typeface="Times New Roman"/>
              </a:rPr>
              <a:t>осколком </a:t>
            </a:r>
            <a:r>
              <a:rPr sz="2000" b="1" spc="-5" dirty="0">
                <a:solidFill>
                  <a:srgbClr val="1F487C"/>
                </a:solidFill>
                <a:latin typeface="Times New Roman"/>
                <a:cs typeface="Times New Roman"/>
              </a:rPr>
              <a:t>неба </a:t>
            </a:r>
            <a:r>
              <a:rPr sz="2000" b="1" spc="-15" dirty="0">
                <a:solidFill>
                  <a:srgbClr val="1F487C"/>
                </a:solidFill>
                <a:latin typeface="Times New Roman"/>
                <a:cs typeface="Times New Roman"/>
              </a:rPr>
              <a:t>голубеет</a:t>
            </a:r>
            <a:r>
              <a:rPr sz="2000" b="1" spc="-114" dirty="0">
                <a:solidFill>
                  <a:srgbClr val="1F487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1F487C"/>
                </a:solidFill>
                <a:latin typeface="Times New Roman"/>
                <a:cs typeface="Times New Roman"/>
              </a:rPr>
              <a:t>лужица,</a:t>
            </a:r>
            <a:endParaRPr sz="2000">
              <a:latin typeface="Times New Roman"/>
              <a:cs typeface="Times New Roman"/>
            </a:endParaRPr>
          </a:p>
          <a:p>
            <a:pPr marL="12700" marR="692785">
              <a:lnSpc>
                <a:spcPct val="200000"/>
              </a:lnSpc>
              <a:spcBef>
                <a:spcPts val="5"/>
              </a:spcBef>
            </a:pPr>
            <a:r>
              <a:rPr sz="2000" b="1" spc="5" dirty="0">
                <a:solidFill>
                  <a:srgbClr val="1F487C"/>
                </a:solidFill>
                <a:latin typeface="Times New Roman"/>
                <a:cs typeface="Times New Roman"/>
              </a:rPr>
              <a:t>И </a:t>
            </a:r>
            <a:r>
              <a:rPr sz="2000" b="1" spc="-10" dirty="0">
                <a:solidFill>
                  <a:srgbClr val="1F487C"/>
                </a:solidFill>
                <a:latin typeface="Times New Roman"/>
                <a:cs typeface="Times New Roman"/>
              </a:rPr>
              <a:t>ребячья </a:t>
            </a:r>
            <a:r>
              <a:rPr sz="2000" b="1" spc="-15" dirty="0">
                <a:solidFill>
                  <a:srgbClr val="1F487C"/>
                </a:solidFill>
                <a:latin typeface="Times New Roman"/>
                <a:cs typeface="Times New Roman"/>
              </a:rPr>
              <a:t>кожица </a:t>
            </a:r>
            <a:r>
              <a:rPr sz="2000" b="1" spc="-10" dirty="0">
                <a:solidFill>
                  <a:srgbClr val="1F487C"/>
                </a:solidFill>
                <a:latin typeface="Times New Roman"/>
                <a:cs typeface="Times New Roman"/>
              </a:rPr>
              <a:t>словно шоколадка...  </a:t>
            </a:r>
            <a:r>
              <a:rPr sz="2000" b="1" spc="-5" dirty="0">
                <a:solidFill>
                  <a:srgbClr val="1F487C"/>
                </a:solidFill>
                <a:latin typeface="Times New Roman"/>
                <a:cs typeface="Times New Roman"/>
              </a:rPr>
              <a:t>Если </a:t>
            </a:r>
            <a:r>
              <a:rPr sz="2000" b="1" spc="-10" dirty="0">
                <a:solidFill>
                  <a:srgbClr val="1F487C"/>
                </a:solidFill>
                <a:latin typeface="Times New Roman"/>
                <a:cs typeface="Times New Roman"/>
              </a:rPr>
              <a:t>от </a:t>
            </a:r>
            <a:r>
              <a:rPr sz="2000" b="1" spc="-5" dirty="0">
                <a:solidFill>
                  <a:srgbClr val="1F487C"/>
                </a:solidFill>
                <a:latin typeface="Times New Roman"/>
                <a:cs typeface="Times New Roman"/>
              </a:rPr>
              <a:t>клубники </a:t>
            </a:r>
            <a:r>
              <a:rPr sz="2000" b="1" dirty="0">
                <a:solidFill>
                  <a:srgbClr val="1F487C"/>
                </a:solidFill>
                <a:latin typeface="Times New Roman"/>
                <a:cs typeface="Times New Roman"/>
              </a:rPr>
              <a:t>заалела </a:t>
            </a:r>
            <a:r>
              <a:rPr sz="2000" b="1" spc="-10" dirty="0">
                <a:solidFill>
                  <a:srgbClr val="1F487C"/>
                </a:solidFill>
                <a:latin typeface="Times New Roman"/>
                <a:cs typeface="Times New Roman"/>
              </a:rPr>
              <a:t>грядка </a:t>
            </a:r>
            <a:r>
              <a:rPr sz="2000" b="1" dirty="0">
                <a:solidFill>
                  <a:srgbClr val="1F487C"/>
                </a:solidFill>
                <a:latin typeface="Times New Roman"/>
                <a:cs typeface="Times New Roman"/>
              </a:rPr>
              <a:t>—  Верная примета: </a:t>
            </a:r>
            <a:r>
              <a:rPr sz="2000" b="1" spc="-5" dirty="0">
                <a:solidFill>
                  <a:srgbClr val="C00000"/>
                </a:solidFill>
                <a:latin typeface="Times New Roman"/>
                <a:cs typeface="Times New Roman"/>
              </a:rPr>
              <a:t>наступило</a:t>
            </a:r>
            <a:r>
              <a:rPr sz="2000" b="1" spc="-7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C00000"/>
                </a:solidFill>
                <a:latin typeface="Times New Roman"/>
                <a:cs typeface="Times New Roman"/>
              </a:rPr>
              <a:t>лето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u="heavy" spc="-505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i="1" u="heavy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Times New Roman"/>
                <a:cs typeface="Times New Roman"/>
              </a:rPr>
              <a:t>Автор: </a:t>
            </a:r>
            <a:r>
              <a:rPr sz="2000" b="1" i="1" u="heavy" spc="-5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Times New Roman"/>
                <a:cs typeface="Times New Roman"/>
              </a:rPr>
              <a:t>Л.</a:t>
            </a:r>
            <a:r>
              <a:rPr sz="2000" b="1" i="1" u="heavy" spc="-65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i="1" u="heavy" spc="-10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Times New Roman"/>
                <a:cs typeface="Times New Roman"/>
              </a:rPr>
              <a:t>Корчагина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148071" y="2060829"/>
            <a:ext cx="3048000" cy="8667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9785" y="203453"/>
            <a:ext cx="7999095" cy="2959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«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Вот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оно 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какое,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наше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лето,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лето 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яркой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зеленью</a:t>
            </a:r>
            <a:r>
              <a:rPr sz="2400" spc="6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одето,</a:t>
            </a:r>
            <a:endParaRPr sz="24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60"/>
              </a:spcBef>
              <a:tabLst>
                <a:tab pos="4674235" algn="l"/>
              </a:tabLst>
            </a:pP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лето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жарким </a:t>
            </a:r>
            <a:r>
              <a:rPr sz="2400" spc="-30" dirty="0">
                <a:solidFill>
                  <a:srgbClr val="4F6128"/>
                </a:solidFill>
                <a:latin typeface="Times New Roman"/>
                <a:cs typeface="Times New Roman"/>
              </a:rPr>
              <a:t>солнышком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согрето, дышит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лето 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ветерком»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-это 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слова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из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детской </a:t>
            </a:r>
            <a:r>
              <a:rPr sz="2400" spc="10" dirty="0">
                <a:solidFill>
                  <a:srgbClr val="4F6128"/>
                </a:solidFill>
                <a:latin typeface="Times New Roman"/>
                <a:cs typeface="Times New Roman"/>
              </a:rPr>
              <a:t>песенки</a:t>
            </a:r>
            <a:r>
              <a:rPr sz="2400" spc="4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, </a:t>
            </a:r>
            <a:r>
              <a:rPr sz="2400" spc="-30" dirty="0">
                <a:solidFill>
                  <a:srgbClr val="4F6128"/>
                </a:solidFill>
                <a:latin typeface="Times New Roman"/>
                <a:cs typeface="Times New Roman"/>
              </a:rPr>
              <a:t>которая	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нам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дает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понять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,что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за  время </a:t>
            </a:r>
            <a:r>
              <a:rPr sz="2400" spc="-35" dirty="0">
                <a:solidFill>
                  <a:srgbClr val="4F6128"/>
                </a:solidFill>
                <a:latin typeface="Times New Roman"/>
                <a:cs typeface="Times New Roman"/>
              </a:rPr>
              <a:t>года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это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лето-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любимое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время 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взрослых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 детей </a:t>
            </a:r>
            <a:r>
              <a:rPr sz="2400" spc="-40" dirty="0">
                <a:solidFill>
                  <a:srgbClr val="4F6128"/>
                </a:solidFill>
                <a:latin typeface="Times New Roman"/>
                <a:cs typeface="Times New Roman"/>
              </a:rPr>
              <a:t>,когда 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можно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гулять,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загорать ,купаться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,кататься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на</a:t>
            </a:r>
            <a:r>
              <a:rPr sz="2400" spc="4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велосипеде,</a:t>
            </a:r>
            <a:endParaRPr sz="2400">
              <a:latin typeface="Times New Roman"/>
              <a:cs typeface="Times New Roman"/>
            </a:endParaRPr>
          </a:p>
          <a:p>
            <a:pPr marL="12700" marR="112395" algn="just">
              <a:lnSpc>
                <a:spcPct val="100000"/>
              </a:lnSpc>
              <a:spcBef>
                <a:spcPts val="5"/>
              </a:spcBef>
            </a:pP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бегать босиком, играть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друзьями.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 в 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детском 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саду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,и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дома  много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интересных дел в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это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время </a:t>
            </a:r>
            <a:r>
              <a:rPr sz="2400" spc="-30" dirty="0">
                <a:solidFill>
                  <a:srgbClr val="4F6128"/>
                </a:solidFill>
                <a:latin typeface="Times New Roman"/>
                <a:cs typeface="Times New Roman"/>
              </a:rPr>
              <a:t>года.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А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участвовать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в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них 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вместе всей семьей еще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интереснее!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56005" y="2564853"/>
            <a:ext cx="7199249" cy="37444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035" y="201929"/>
            <a:ext cx="8207375" cy="2688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54635" algn="ctr">
              <a:lnSpc>
                <a:spcPts val="2735"/>
              </a:lnSpc>
              <a:spcBef>
                <a:spcPts val="100"/>
              </a:spcBef>
              <a:tabLst>
                <a:tab pos="372110" algn="l"/>
                <a:tab pos="4496435" algn="l"/>
              </a:tabLst>
            </a:pP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	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первый </a:t>
            </a:r>
            <a:r>
              <a:rPr sz="2400" spc="10" dirty="0">
                <a:solidFill>
                  <a:srgbClr val="4F6128"/>
                </a:solidFill>
                <a:latin typeface="Times New Roman"/>
                <a:cs typeface="Times New Roman"/>
              </a:rPr>
              <a:t>месяц</a:t>
            </a:r>
            <a:r>
              <a:rPr sz="2400" spc="3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лета</a:t>
            </a:r>
            <a:r>
              <a:rPr sz="2400" spc="1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начинается	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праздника</a:t>
            </a:r>
            <a:endParaRPr sz="2400">
              <a:latin typeface="Times New Roman"/>
              <a:cs typeface="Times New Roman"/>
            </a:endParaRPr>
          </a:p>
          <a:p>
            <a:pPr marL="12700" marR="5080" indent="6350" algn="ctr">
              <a:lnSpc>
                <a:spcPct val="89700"/>
              </a:lnSpc>
              <a:spcBef>
                <a:spcPts val="150"/>
              </a:spcBef>
            </a:pP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«</a:t>
            </a:r>
            <a:r>
              <a:rPr sz="2400" b="1" spc="-15" dirty="0">
                <a:solidFill>
                  <a:srgbClr val="4F6128"/>
                </a:solidFill>
                <a:latin typeface="Times New Roman"/>
                <a:cs typeface="Times New Roman"/>
              </a:rPr>
              <a:t>Международного </a:t>
            </a:r>
            <a:r>
              <a:rPr sz="2400" b="1" dirty="0">
                <a:solidFill>
                  <a:srgbClr val="4F6128"/>
                </a:solidFill>
                <a:latin typeface="Times New Roman"/>
                <a:cs typeface="Times New Roman"/>
              </a:rPr>
              <a:t>Дня </a:t>
            </a:r>
            <a:r>
              <a:rPr sz="2400" b="1" spc="-5" dirty="0">
                <a:solidFill>
                  <a:srgbClr val="4F6128"/>
                </a:solidFill>
                <a:latin typeface="Times New Roman"/>
                <a:cs typeface="Times New Roman"/>
              </a:rPr>
              <a:t>защиты </a:t>
            </a:r>
            <a:r>
              <a:rPr sz="2400" b="1" dirty="0">
                <a:solidFill>
                  <a:srgbClr val="4F6128"/>
                </a:solidFill>
                <a:latin typeface="Times New Roman"/>
                <a:cs typeface="Times New Roman"/>
              </a:rPr>
              <a:t>детей» </a:t>
            </a:r>
            <a:r>
              <a:rPr sz="2400" b="1" spc="-20" dirty="0">
                <a:solidFill>
                  <a:srgbClr val="4F6128"/>
                </a:solidFill>
                <a:latin typeface="Times New Roman"/>
                <a:cs typeface="Times New Roman"/>
              </a:rPr>
              <a:t>,который отмечают  </a:t>
            </a:r>
            <a:r>
              <a:rPr sz="2400" b="1" dirty="0">
                <a:solidFill>
                  <a:srgbClr val="4F6128"/>
                </a:solidFill>
                <a:latin typeface="Times New Roman"/>
                <a:cs typeface="Times New Roman"/>
              </a:rPr>
              <a:t>1 </a:t>
            </a:r>
            <a:r>
              <a:rPr sz="2400" b="1" spc="-5" dirty="0">
                <a:solidFill>
                  <a:srgbClr val="4F6128"/>
                </a:solidFill>
                <a:latin typeface="Times New Roman"/>
                <a:cs typeface="Times New Roman"/>
              </a:rPr>
              <a:t>июня.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Следуя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традициям,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на площадях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городов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 в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парках 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устраивают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конкурсы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детских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рисунков.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Как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 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десятки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лет  назад ,малыши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рисуют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на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асфальте солнце,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мирное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небо,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маму  и </a:t>
            </a:r>
            <a:r>
              <a:rPr sz="2400" spc="-55" dirty="0">
                <a:solidFill>
                  <a:srgbClr val="4F6128"/>
                </a:solidFill>
                <a:latin typeface="Times New Roman"/>
                <a:cs typeface="Times New Roman"/>
              </a:rPr>
              <a:t>папу,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держащихся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за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руки.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Любящие родители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стараются 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провести 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этот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день с </a:t>
            </a:r>
            <a:r>
              <a:rPr sz="2400" spc="-30" dirty="0">
                <a:solidFill>
                  <a:srgbClr val="4F6128"/>
                </a:solidFill>
                <a:latin typeface="Times New Roman"/>
                <a:cs typeface="Times New Roman"/>
              </a:rPr>
              <a:t>ребенком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подарить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ему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праздничное 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настроение.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3212934"/>
            <a:ext cx="9144000" cy="29523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7347" y="174497"/>
            <a:ext cx="8106409" cy="170815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065" marR="5080" algn="ctr">
              <a:lnSpc>
                <a:spcPct val="90000"/>
              </a:lnSpc>
              <a:spcBef>
                <a:spcPts val="385"/>
              </a:spcBef>
              <a:tabLst>
                <a:tab pos="3325495" algn="l"/>
                <a:tab pos="5949315" algn="l"/>
              </a:tabLst>
            </a:pPr>
            <a:r>
              <a:rPr spc="-10" dirty="0"/>
              <a:t>Расскажите </a:t>
            </a:r>
            <a:r>
              <a:rPr spc="-15" dirty="0"/>
              <a:t>ребенку </a:t>
            </a:r>
            <a:r>
              <a:rPr dirty="0"/>
              <a:t>о </a:t>
            </a:r>
            <a:r>
              <a:rPr spc="-5" dirty="0"/>
              <a:t>летних </a:t>
            </a:r>
            <a:r>
              <a:rPr spc="-10" dirty="0"/>
              <a:t>изменениях </a:t>
            </a:r>
            <a:r>
              <a:rPr dirty="0"/>
              <a:t>в </a:t>
            </a:r>
            <a:r>
              <a:rPr spc="-15" dirty="0"/>
              <a:t>природе: </a:t>
            </a:r>
            <a:r>
              <a:rPr dirty="0"/>
              <a:t>о </a:t>
            </a:r>
            <a:r>
              <a:rPr spc="-15" dirty="0"/>
              <a:t>чистом  </a:t>
            </a:r>
            <a:r>
              <a:rPr spc="-25" dirty="0"/>
              <a:t>голубом </a:t>
            </a:r>
            <a:r>
              <a:rPr spc="-10" dirty="0"/>
              <a:t>небе, </a:t>
            </a:r>
            <a:r>
              <a:rPr dirty="0"/>
              <a:t>о</a:t>
            </a:r>
            <a:r>
              <a:rPr spc="25" dirty="0"/>
              <a:t> </a:t>
            </a:r>
            <a:r>
              <a:rPr spc="-25" dirty="0"/>
              <a:t>том,</a:t>
            </a:r>
            <a:r>
              <a:rPr spc="15" dirty="0"/>
              <a:t> </a:t>
            </a:r>
            <a:r>
              <a:rPr spc="-15" dirty="0"/>
              <a:t>что	</a:t>
            </a:r>
            <a:r>
              <a:rPr spc="-10" dirty="0"/>
              <a:t>солнце</a:t>
            </a:r>
            <a:r>
              <a:rPr spc="15" dirty="0"/>
              <a:t> </a:t>
            </a:r>
            <a:r>
              <a:rPr spc="-5" dirty="0"/>
              <a:t>светит</a:t>
            </a:r>
            <a:r>
              <a:rPr spc="5" dirty="0"/>
              <a:t> </a:t>
            </a:r>
            <a:r>
              <a:rPr spc="-35" dirty="0"/>
              <a:t>ярко	</a:t>
            </a:r>
            <a:r>
              <a:rPr dirty="0"/>
              <a:t>и </a:t>
            </a:r>
            <a:r>
              <a:rPr spc="-5" dirty="0"/>
              <a:t>греет </a:t>
            </a:r>
            <a:r>
              <a:rPr dirty="0"/>
              <a:t>и </a:t>
            </a:r>
            <a:r>
              <a:rPr spc="-5" dirty="0"/>
              <a:t>на  </a:t>
            </a:r>
            <a:r>
              <a:rPr spc="-20" dirty="0"/>
              <a:t>улицу </a:t>
            </a:r>
            <a:r>
              <a:rPr spc="-5" dirty="0"/>
              <a:t>без </a:t>
            </a:r>
            <a:r>
              <a:rPr spc="-25" dirty="0"/>
              <a:t>головного </a:t>
            </a:r>
            <a:r>
              <a:rPr spc="-5" dirty="0"/>
              <a:t>убора </a:t>
            </a:r>
            <a:r>
              <a:rPr spc="-25" dirty="0"/>
              <a:t>выходить </a:t>
            </a:r>
            <a:r>
              <a:rPr spc="-5" dirty="0"/>
              <a:t>нельзя, </a:t>
            </a:r>
            <a:r>
              <a:rPr spc="-15" dirty="0"/>
              <a:t>можно </a:t>
            </a:r>
            <a:r>
              <a:rPr spc="-5" dirty="0"/>
              <a:t>получить  </a:t>
            </a:r>
            <a:r>
              <a:rPr spc="-15" dirty="0"/>
              <a:t>солнечный </a:t>
            </a:r>
            <a:r>
              <a:rPr spc="-35" dirty="0"/>
              <a:t>удар </a:t>
            </a:r>
            <a:r>
              <a:rPr spc="-15" dirty="0"/>
              <a:t>,летом можно загорать, купаться, </a:t>
            </a:r>
            <a:r>
              <a:rPr spc="-5" dirty="0"/>
              <a:t>но </a:t>
            </a:r>
            <a:r>
              <a:rPr spc="-40" dirty="0"/>
              <a:t>только  </a:t>
            </a:r>
            <a:r>
              <a:rPr spc="-30" dirty="0"/>
              <a:t>под </a:t>
            </a:r>
            <a:r>
              <a:rPr spc="-10" dirty="0"/>
              <a:t>присмотром</a:t>
            </a:r>
            <a:r>
              <a:rPr spc="40" dirty="0"/>
              <a:t> </a:t>
            </a:r>
            <a:r>
              <a:rPr dirty="0"/>
              <a:t>взрослых.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034084" y="2195283"/>
            <a:ext cx="7004050" cy="3619500"/>
            <a:chOff x="1034084" y="2195283"/>
            <a:chExt cx="7004050" cy="3619500"/>
          </a:xfrm>
        </p:grpSpPr>
        <p:sp>
          <p:nvSpPr>
            <p:cNvPr id="4" name="object 4"/>
            <p:cNvSpPr/>
            <p:nvPr/>
          </p:nvSpPr>
          <p:spPr>
            <a:xfrm>
              <a:off x="1043609" y="2204808"/>
              <a:ext cx="6984746" cy="3600450"/>
            </a:xfrm>
            <a:prstGeom prst="rect">
              <a:avLst/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38847" y="2200046"/>
              <a:ext cx="6994525" cy="3609975"/>
            </a:xfrm>
            <a:custGeom>
              <a:avLst/>
              <a:gdLst/>
              <a:ahLst/>
              <a:cxnLst/>
              <a:rect l="l" t="t" r="r" b="b"/>
              <a:pathLst>
                <a:path w="6994525" h="3609975">
                  <a:moveTo>
                    <a:pt x="0" y="3609975"/>
                  </a:moveTo>
                  <a:lnTo>
                    <a:pt x="6994271" y="3609975"/>
                  </a:lnTo>
                  <a:lnTo>
                    <a:pt x="6994271" y="0"/>
                  </a:lnTo>
                  <a:lnTo>
                    <a:pt x="0" y="0"/>
                  </a:lnTo>
                  <a:lnTo>
                    <a:pt x="0" y="360997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8378" y="22352"/>
            <a:ext cx="3874770" cy="5879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  <a:spcBef>
                <a:spcPts val="100"/>
              </a:spcBef>
              <a:tabLst>
                <a:tab pos="3162935" algn="l"/>
              </a:tabLst>
            </a:pP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Предложите ребенку  поиграть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вместе в</a:t>
            </a:r>
            <a:r>
              <a:rPr sz="2400" spc="-4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песочнице, 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определите на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ощупь </a:t>
            </a:r>
            <a:r>
              <a:rPr sz="2400" spc="-35" dirty="0">
                <a:solidFill>
                  <a:srgbClr val="4F6128"/>
                </a:solidFill>
                <a:latin typeface="Times New Roman"/>
                <a:cs typeface="Times New Roman"/>
              </a:rPr>
              <a:t>какой  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песок,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сырой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или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сухой,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что 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из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него</a:t>
            </a:r>
            <a:r>
              <a:rPr sz="2400" spc="1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можно</a:t>
            </a:r>
            <a:r>
              <a:rPr sz="2400" spc="1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сделать,	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   увидите,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как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ваш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ребенок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 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удовольствием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станет</a:t>
            </a:r>
            <a:endParaRPr sz="2400">
              <a:latin typeface="Times New Roman"/>
              <a:cs typeface="Times New Roman"/>
            </a:endParaRPr>
          </a:p>
          <a:p>
            <a:pPr marL="196850" marR="187960" indent="-1270" algn="ctr">
              <a:lnSpc>
                <a:spcPct val="100000"/>
              </a:lnSpc>
              <a:spcBef>
                <a:spcPts val="5"/>
              </a:spcBef>
              <a:tabLst>
                <a:tab pos="2256790" algn="l"/>
              </a:tabLst>
            </a:pP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строить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всевозможные  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постройки: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это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</a:t>
            </a:r>
            <a:r>
              <a:rPr sz="2400" spc="-5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пирожки, 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замки,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заборы,	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туннели, 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гаражи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для машины</a:t>
            </a:r>
            <a:r>
              <a:rPr sz="2400" spc="-5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,и</a:t>
            </a:r>
            <a:endParaRPr sz="2400">
              <a:latin typeface="Times New Roman"/>
              <a:cs typeface="Times New Roman"/>
            </a:endParaRPr>
          </a:p>
          <a:p>
            <a:pPr marL="68580" marR="61594" algn="ctr">
              <a:lnSpc>
                <a:spcPct val="100000"/>
              </a:lnSpc>
            </a:pP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многое другое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,ведь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из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песка 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можно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слепить все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,что  пожелаете,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для 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этого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нужно  лишь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ваше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желание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время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  фантазия.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411025" y="160083"/>
            <a:ext cx="3429635" cy="2001520"/>
            <a:chOff x="5411025" y="160083"/>
            <a:chExt cx="3429635" cy="2001520"/>
          </a:xfrm>
        </p:grpSpPr>
        <p:sp>
          <p:nvSpPr>
            <p:cNvPr id="4" name="object 4"/>
            <p:cNvSpPr/>
            <p:nvPr/>
          </p:nvSpPr>
          <p:spPr>
            <a:xfrm>
              <a:off x="5439537" y="188594"/>
              <a:ext cx="3372485" cy="1944242"/>
            </a:xfrm>
            <a:prstGeom prst="rect">
              <a:avLst/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425313" y="174370"/>
              <a:ext cx="3401060" cy="1972945"/>
            </a:xfrm>
            <a:custGeom>
              <a:avLst/>
              <a:gdLst/>
              <a:ahLst/>
              <a:cxnLst/>
              <a:rect l="l" t="t" r="r" b="b"/>
              <a:pathLst>
                <a:path w="3401059" h="1972945">
                  <a:moveTo>
                    <a:pt x="0" y="1972817"/>
                  </a:moveTo>
                  <a:lnTo>
                    <a:pt x="3401060" y="1972817"/>
                  </a:lnTo>
                  <a:lnTo>
                    <a:pt x="3401060" y="0"/>
                  </a:lnTo>
                  <a:lnTo>
                    <a:pt x="0" y="0"/>
                  </a:lnTo>
                  <a:lnTo>
                    <a:pt x="0" y="1972817"/>
                  </a:lnTo>
                  <a:close/>
                </a:path>
              </a:pathLst>
            </a:custGeom>
            <a:ln w="28575">
              <a:solidFill>
                <a:srgbClr val="4F61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5436108" y="2420873"/>
            <a:ext cx="3375914" cy="2376297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555" y="121158"/>
            <a:ext cx="3806190" cy="5513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6364" marR="121920" indent="1905" algn="ctr">
              <a:lnSpc>
                <a:spcPct val="100000"/>
              </a:lnSpc>
              <a:spcBef>
                <a:spcPts val="100"/>
              </a:spcBef>
              <a:tabLst>
                <a:tab pos="1763395" algn="l"/>
              </a:tabLst>
            </a:pPr>
            <a:r>
              <a:rPr sz="2400" spc="-30" dirty="0">
                <a:solidFill>
                  <a:srgbClr val="4F6128"/>
                </a:solidFill>
                <a:latin typeface="Times New Roman"/>
                <a:cs typeface="Times New Roman"/>
              </a:rPr>
              <a:t>Можете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принять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участие в 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конкурсе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«</a:t>
            </a:r>
            <a:r>
              <a:rPr sz="2400" b="1" spc="-5" dirty="0">
                <a:solidFill>
                  <a:srgbClr val="4F6128"/>
                </a:solidFill>
                <a:latin typeface="Times New Roman"/>
                <a:cs typeface="Times New Roman"/>
              </a:rPr>
              <a:t>Песочные  фантазии»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, </a:t>
            </a:r>
            <a:r>
              <a:rPr sz="2400" spc="-30" dirty="0">
                <a:solidFill>
                  <a:srgbClr val="4F6128"/>
                </a:solidFill>
                <a:latin typeface="Times New Roman"/>
                <a:cs typeface="Times New Roman"/>
              </a:rPr>
              <a:t>который 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проводится	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в 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детском</a:t>
            </a:r>
            <a:r>
              <a:rPr sz="2400" spc="-80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саду 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каждое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лето, сделать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с  </a:t>
            </a:r>
            <a:r>
              <a:rPr sz="2400" spc="-25" dirty="0">
                <a:solidFill>
                  <a:srgbClr val="4F6128"/>
                </a:solidFill>
                <a:latin typeface="Times New Roman"/>
                <a:cs typeface="Times New Roman"/>
              </a:rPr>
              <a:t>ребенком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какую</a:t>
            </a:r>
            <a:r>
              <a:rPr sz="2400" spc="-55" dirty="0">
                <a:solidFill>
                  <a:srgbClr val="4F6128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либо</a:t>
            </a:r>
            <a:endParaRPr sz="24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постройку,</a:t>
            </a:r>
            <a:endParaRPr sz="240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сфотографировать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ее, и  принести </a:t>
            </a:r>
            <a:r>
              <a:rPr sz="2400" spc="-20" dirty="0">
                <a:solidFill>
                  <a:srgbClr val="4F6128"/>
                </a:solidFill>
                <a:latin typeface="Times New Roman"/>
                <a:cs typeface="Times New Roman"/>
              </a:rPr>
              <a:t>фото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в детский </a:t>
            </a:r>
            <a:r>
              <a:rPr sz="2400" spc="5" dirty="0">
                <a:solidFill>
                  <a:srgbClr val="4F6128"/>
                </a:solidFill>
                <a:latin typeface="Times New Roman"/>
                <a:cs typeface="Times New Roman"/>
              </a:rPr>
              <a:t>сад 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чтобы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ребенок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мог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показать 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рассказать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своим друзьям, 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о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ней </a:t>
            </a:r>
            <a:r>
              <a:rPr sz="2400" dirty="0">
                <a:solidFill>
                  <a:srgbClr val="4F6128"/>
                </a:solidFill>
                <a:latin typeface="Times New Roman"/>
                <a:cs typeface="Times New Roman"/>
              </a:rPr>
              <a:t>и </a:t>
            </a:r>
            <a:r>
              <a:rPr sz="2400" spc="-5" dirty="0">
                <a:solidFill>
                  <a:srgbClr val="4F6128"/>
                </a:solidFill>
                <a:latin typeface="Times New Roman"/>
                <a:cs typeface="Times New Roman"/>
              </a:rPr>
              <a:t>получить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грамоту  </a:t>
            </a:r>
            <a:r>
              <a:rPr sz="2400" spc="-30" dirty="0">
                <a:solidFill>
                  <a:srgbClr val="4F6128"/>
                </a:solidFill>
                <a:latin typeface="Times New Roman"/>
                <a:cs typeface="Times New Roman"/>
              </a:rPr>
              <a:t>которой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вы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сможете 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пополнить </a:t>
            </a:r>
            <a:r>
              <a:rPr sz="2400" spc="-15" dirty="0">
                <a:solidFill>
                  <a:srgbClr val="4F6128"/>
                </a:solidFill>
                <a:latin typeface="Times New Roman"/>
                <a:cs typeface="Times New Roman"/>
              </a:rPr>
              <a:t>портфолио </a:t>
            </a:r>
            <a:r>
              <a:rPr sz="2400" spc="-10" dirty="0">
                <a:solidFill>
                  <a:srgbClr val="4F6128"/>
                </a:solidFill>
                <a:latin typeface="Times New Roman"/>
                <a:cs typeface="Times New Roman"/>
              </a:rPr>
              <a:t>своего  ребенка.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148071" y="260604"/>
            <a:ext cx="3554349" cy="24384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64709" y="2996945"/>
            <a:ext cx="3590798" cy="2438654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00596"/>
            <a:ext cx="8074659" cy="500126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R="350520" algn="ctr">
              <a:lnSpc>
                <a:spcPct val="100000"/>
              </a:lnSpc>
              <a:spcBef>
                <a:spcPts val="675"/>
              </a:spcBef>
            </a:pPr>
            <a:r>
              <a:rPr sz="2400" spc="-15" dirty="0">
                <a:solidFill>
                  <a:srgbClr val="4F6128"/>
                </a:solidFill>
                <a:latin typeface="Carlito"/>
                <a:cs typeface="Carlito"/>
              </a:rPr>
              <a:t>Приглашаем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Вас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принять участие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в</a:t>
            </a:r>
            <a:r>
              <a:rPr sz="2400" spc="-40" dirty="0">
                <a:solidFill>
                  <a:srgbClr val="4F6128"/>
                </a:solidFill>
                <a:latin typeface="Carlito"/>
                <a:cs typeface="Carlito"/>
              </a:rPr>
              <a:t>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проекте</a:t>
            </a:r>
            <a:endParaRPr sz="2400">
              <a:latin typeface="Carlito"/>
              <a:cs typeface="Carlito"/>
            </a:endParaRPr>
          </a:p>
          <a:p>
            <a:pPr marR="193040" algn="ctr">
              <a:lnSpc>
                <a:spcPct val="100000"/>
              </a:lnSpc>
              <a:spcBef>
                <a:spcPts val="580"/>
              </a:spcBef>
            </a:pPr>
            <a:r>
              <a:rPr sz="2400" spc="-105" dirty="0">
                <a:solidFill>
                  <a:srgbClr val="FF0000"/>
                </a:solidFill>
                <a:latin typeface="Carlito"/>
                <a:cs typeface="Carlito"/>
              </a:rPr>
              <a:t>«</a:t>
            </a:r>
            <a:r>
              <a:rPr sz="2400" b="1" spc="-105" dirty="0">
                <a:solidFill>
                  <a:srgbClr val="FF0000"/>
                </a:solidFill>
                <a:latin typeface="Trebuchet MS"/>
                <a:cs typeface="Trebuchet MS"/>
              </a:rPr>
              <a:t>Вот </a:t>
            </a:r>
            <a:r>
              <a:rPr sz="2400" b="1" spc="-85" dirty="0">
                <a:solidFill>
                  <a:srgbClr val="FF0000"/>
                </a:solidFill>
                <a:latin typeface="Trebuchet MS"/>
                <a:cs typeface="Trebuchet MS"/>
              </a:rPr>
              <a:t>моя </a:t>
            </a:r>
            <a:r>
              <a:rPr sz="2400" b="1" spc="-150" dirty="0">
                <a:solidFill>
                  <a:srgbClr val="FF0000"/>
                </a:solidFill>
                <a:latin typeface="Trebuchet MS"/>
                <a:cs typeface="Trebuchet MS"/>
              </a:rPr>
              <a:t>улица вот </a:t>
            </a:r>
            <a:r>
              <a:rPr sz="2400" b="1" spc="-70" dirty="0">
                <a:solidFill>
                  <a:srgbClr val="FF0000"/>
                </a:solidFill>
                <a:latin typeface="Trebuchet MS"/>
                <a:cs typeface="Trebuchet MS"/>
              </a:rPr>
              <a:t>мой</a:t>
            </a:r>
            <a:r>
              <a:rPr sz="2400" b="1" spc="-55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b="1" spc="-80" dirty="0">
                <a:solidFill>
                  <a:srgbClr val="FF0000"/>
                </a:solidFill>
                <a:latin typeface="Trebuchet MS"/>
                <a:cs typeface="Trebuchet MS"/>
              </a:rPr>
              <a:t>дом </a:t>
            </a:r>
            <a:r>
              <a:rPr sz="2400" b="1" spc="-105" dirty="0">
                <a:solidFill>
                  <a:srgbClr val="FF0000"/>
                </a:solidFill>
                <a:latin typeface="Trebuchet MS"/>
                <a:cs typeface="Trebuchet MS"/>
              </a:rPr>
              <a:t>родной»</a:t>
            </a:r>
            <a:r>
              <a:rPr sz="2400" b="1" spc="-105" dirty="0">
                <a:solidFill>
                  <a:srgbClr val="FF0000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 marL="12700" marR="6985" algn="just">
              <a:lnSpc>
                <a:spcPct val="100000"/>
              </a:lnSpc>
              <a:spcBef>
                <a:spcPts val="575"/>
              </a:spcBef>
            </a:pP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Прогуляйтесь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с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ребенком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по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своей </a:t>
            </a:r>
            <a:r>
              <a:rPr sz="2400" spc="-20" dirty="0">
                <a:solidFill>
                  <a:srgbClr val="4F6128"/>
                </a:solidFill>
                <a:latin typeface="Carlito"/>
                <a:cs typeface="Carlito"/>
              </a:rPr>
              <a:t>улице,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рассмотрите дома 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на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своей </a:t>
            </a:r>
            <a:r>
              <a:rPr sz="2400" spc="-20" dirty="0">
                <a:solidFill>
                  <a:srgbClr val="4F6128"/>
                </a:solidFill>
                <a:latin typeface="Carlito"/>
                <a:cs typeface="Carlito"/>
              </a:rPr>
              <a:t>улице,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красивые наличники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на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окнах,</a:t>
            </a:r>
            <a:r>
              <a:rPr sz="2400" spc="290" dirty="0">
                <a:solidFill>
                  <a:srgbClr val="4F6128"/>
                </a:solidFill>
                <a:latin typeface="Carlito"/>
                <a:cs typeface="Carlito"/>
              </a:rPr>
              <a:t>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заборы</a:t>
            </a:r>
            <a:endParaRPr sz="2400">
              <a:latin typeface="Carlito"/>
              <a:cs typeface="Carlito"/>
            </a:endParaRPr>
          </a:p>
          <a:p>
            <a:pPr marL="12700" marR="5080" algn="just">
              <a:lnSpc>
                <a:spcPct val="100000"/>
              </a:lnSpc>
            </a:pP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,цветы,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сфотографируйте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все, и не </a:t>
            </a:r>
            <a:r>
              <a:rPr sz="2400" spc="-35" dirty="0">
                <a:solidFill>
                  <a:srgbClr val="4F6128"/>
                </a:solidFill>
                <a:latin typeface="Carlito"/>
                <a:cs typeface="Carlito"/>
              </a:rPr>
              <a:t>забудьте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и про свой </a:t>
            </a:r>
            <a:r>
              <a:rPr sz="2400" spc="-80" dirty="0">
                <a:solidFill>
                  <a:srgbClr val="4F6128"/>
                </a:solidFill>
                <a:latin typeface="Carlito"/>
                <a:cs typeface="Carlito"/>
              </a:rPr>
              <a:t>дом</a:t>
            </a:r>
            <a:r>
              <a:rPr sz="2400" spc="-80" dirty="0">
                <a:solidFill>
                  <a:srgbClr val="4F6128"/>
                </a:solidFill>
                <a:latin typeface="Verdana"/>
                <a:cs typeface="Verdana"/>
              </a:rPr>
              <a:t>.  </a:t>
            </a:r>
            <a:r>
              <a:rPr sz="2400" spc="-20" dirty="0">
                <a:solidFill>
                  <a:srgbClr val="4F6128"/>
                </a:solidFill>
                <a:latin typeface="Carlito"/>
                <a:cs typeface="Carlito"/>
              </a:rPr>
              <a:t>Узнайте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историю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возникновения вашей </a:t>
            </a:r>
            <a:r>
              <a:rPr sz="2400" spc="-20" dirty="0">
                <a:solidFill>
                  <a:srgbClr val="4F6128"/>
                </a:solidFill>
                <a:latin typeface="Carlito"/>
                <a:cs typeface="Carlito"/>
              </a:rPr>
              <a:t>улицы ,откуда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у нее  </a:t>
            </a:r>
            <a:r>
              <a:rPr sz="2400" spc="-15" dirty="0">
                <a:solidFill>
                  <a:srgbClr val="4F6128"/>
                </a:solidFill>
                <a:latin typeface="Carlito"/>
                <a:cs typeface="Carlito"/>
              </a:rPr>
              <a:t>такое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название,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кто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жил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раньше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в вашем </a:t>
            </a:r>
            <a:r>
              <a:rPr sz="2400" spc="-15" dirty="0">
                <a:solidFill>
                  <a:srgbClr val="4F6128"/>
                </a:solidFill>
                <a:latin typeface="Carlito"/>
                <a:cs typeface="Carlito"/>
              </a:rPr>
              <a:t>доме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и на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вашей  </a:t>
            </a:r>
            <a:r>
              <a:rPr sz="2400" spc="-25" dirty="0">
                <a:solidFill>
                  <a:srgbClr val="4F6128"/>
                </a:solidFill>
                <a:latin typeface="Carlito"/>
                <a:cs typeface="Carlito"/>
              </a:rPr>
              <a:t>улице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и т </a:t>
            </a:r>
            <a:r>
              <a:rPr sz="2400" spc="-180" dirty="0">
                <a:solidFill>
                  <a:srgbClr val="4F6128"/>
                </a:solidFill>
                <a:latin typeface="Verdana"/>
                <a:cs typeface="Verdana"/>
              </a:rPr>
              <a:t>.</a:t>
            </a:r>
            <a:r>
              <a:rPr sz="2400" spc="-180" dirty="0">
                <a:solidFill>
                  <a:srgbClr val="4F6128"/>
                </a:solidFill>
                <a:latin typeface="Carlito"/>
                <a:cs typeface="Carlito"/>
              </a:rPr>
              <a:t>д</a:t>
            </a:r>
            <a:r>
              <a:rPr sz="2400" spc="-180" dirty="0">
                <a:solidFill>
                  <a:srgbClr val="4F6128"/>
                </a:solidFill>
                <a:latin typeface="Verdana"/>
                <a:cs typeface="Verdana"/>
              </a:rPr>
              <a:t>.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Все </a:t>
            </a:r>
            <a:r>
              <a:rPr sz="2400" spc="-275" dirty="0">
                <a:solidFill>
                  <a:srgbClr val="4F6128"/>
                </a:solidFill>
                <a:latin typeface="Verdana"/>
                <a:cs typeface="Verdana"/>
              </a:rPr>
              <a:t>,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что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узнаете </a:t>
            </a:r>
            <a:r>
              <a:rPr sz="2400" spc="-15" dirty="0">
                <a:solidFill>
                  <a:srgbClr val="4F6128"/>
                </a:solidFill>
                <a:latin typeface="Carlito"/>
                <a:cs typeface="Carlito"/>
              </a:rPr>
              <a:t>расскажите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своему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ребенку и 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оформите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вместе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с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ним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небольшой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альбом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и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принесите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в 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детский </a:t>
            </a:r>
            <a:r>
              <a:rPr sz="2400" spc="20" dirty="0">
                <a:solidFill>
                  <a:srgbClr val="4F6128"/>
                </a:solidFill>
                <a:latin typeface="Carlito"/>
                <a:cs typeface="Carlito"/>
              </a:rPr>
              <a:t>сад, </a:t>
            </a:r>
            <a:r>
              <a:rPr sz="2400" spc="-50" dirty="0">
                <a:solidFill>
                  <a:srgbClr val="4F6128"/>
                </a:solidFill>
                <a:latin typeface="Carlito"/>
                <a:cs typeface="Carlito"/>
              </a:rPr>
              <a:t>где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ребенок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ваш </a:t>
            </a:r>
            <a:r>
              <a:rPr sz="2400" spc="-15" dirty="0">
                <a:solidFill>
                  <a:srgbClr val="4F6128"/>
                </a:solidFill>
                <a:latin typeface="Carlito"/>
                <a:cs typeface="Carlito"/>
              </a:rPr>
              <a:t>может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рассказать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другим 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детям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о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своей </a:t>
            </a:r>
            <a:r>
              <a:rPr sz="2400" spc="-20" dirty="0">
                <a:solidFill>
                  <a:srgbClr val="4F6128"/>
                </a:solidFill>
                <a:latin typeface="Carlito"/>
                <a:cs typeface="Carlito"/>
              </a:rPr>
              <a:t>улице,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а </a:t>
            </a:r>
            <a:r>
              <a:rPr sz="2400" spc="-20" dirty="0">
                <a:solidFill>
                  <a:srgbClr val="4F6128"/>
                </a:solidFill>
                <a:latin typeface="Carlito"/>
                <a:cs typeface="Carlito"/>
              </a:rPr>
              <a:t>те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в свою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очередь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о </a:t>
            </a:r>
            <a:r>
              <a:rPr sz="2400" spc="-45" dirty="0">
                <a:solidFill>
                  <a:srgbClr val="4F6128"/>
                </a:solidFill>
                <a:latin typeface="Carlito"/>
                <a:cs typeface="Carlito"/>
              </a:rPr>
              <a:t>своей</a:t>
            </a:r>
            <a:r>
              <a:rPr sz="2400" spc="-45" dirty="0">
                <a:solidFill>
                  <a:srgbClr val="4F6128"/>
                </a:solidFill>
                <a:latin typeface="Verdana"/>
                <a:cs typeface="Verdana"/>
              </a:rPr>
              <a:t>.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Мы  надеемся,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что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участие в </a:t>
            </a:r>
            <a:r>
              <a:rPr sz="2400" spc="-15" dirty="0">
                <a:solidFill>
                  <a:srgbClr val="4F6128"/>
                </a:solidFill>
                <a:latin typeface="Carlito"/>
                <a:cs typeface="Carlito"/>
              </a:rPr>
              <a:t>этом </a:t>
            </a:r>
            <a:r>
              <a:rPr sz="2400" spc="-10" dirty="0">
                <a:solidFill>
                  <a:srgbClr val="4F6128"/>
                </a:solidFill>
                <a:latin typeface="Carlito"/>
                <a:cs typeface="Carlito"/>
              </a:rPr>
              <a:t>проекте </a:t>
            </a:r>
            <a:r>
              <a:rPr sz="2400" spc="-30" dirty="0">
                <a:solidFill>
                  <a:srgbClr val="4F6128"/>
                </a:solidFill>
                <a:latin typeface="Carlito"/>
                <a:cs typeface="Carlito"/>
              </a:rPr>
              <a:t>будет </a:t>
            </a:r>
            <a:r>
              <a:rPr sz="2400" spc="-5" dirty="0">
                <a:solidFill>
                  <a:srgbClr val="4F6128"/>
                </a:solidFill>
                <a:latin typeface="Carlito"/>
                <a:cs typeface="Carlito"/>
              </a:rPr>
              <a:t>интересно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не  </a:t>
            </a:r>
            <a:r>
              <a:rPr sz="2400" spc="-25" dirty="0">
                <a:solidFill>
                  <a:srgbClr val="4F6128"/>
                </a:solidFill>
                <a:latin typeface="Carlito"/>
                <a:cs typeface="Carlito"/>
              </a:rPr>
              <a:t>только </a:t>
            </a:r>
            <a:r>
              <a:rPr sz="2400" dirty="0">
                <a:solidFill>
                  <a:srgbClr val="4F6128"/>
                </a:solidFill>
                <a:latin typeface="Carlito"/>
                <a:cs typeface="Carlito"/>
              </a:rPr>
              <a:t>ребенку но и</a:t>
            </a:r>
            <a:r>
              <a:rPr sz="2400" spc="-15" dirty="0">
                <a:solidFill>
                  <a:srgbClr val="4F6128"/>
                </a:solidFill>
                <a:latin typeface="Carlito"/>
                <a:cs typeface="Carlito"/>
              </a:rPr>
              <a:t> </a:t>
            </a:r>
            <a:r>
              <a:rPr sz="2400" spc="-70" dirty="0">
                <a:solidFill>
                  <a:srgbClr val="4F6128"/>
                </a:solidFill>
                <a:latin typeface="Carlito"/>
                <a:cs typeface="Carlito"/>
              </a:rPr>
              <a:t>вам</a:t>
            </a:r>
            <a:r>
              <a:rPr sz="2400" spc="-70" dirty="0">
                <a:solidFill>
                  <a:srgbClr val="4F6128"/>
                </a:solidFill>
                <a:latin typeface="Verdana"/>
                <a:cs typeface="Verdana"/>
              </a:rPr>
              <a:t>.</a:t>
            </a:r>
            <a:endParaRPr sz="2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0725" y="151841"/>
            <a:ext cx="518731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spc="-10" dirty="0">
                <a:latin typeface="Times New Roman"/>
                <a:cs typeface="Times New Roman"/>
              </a:rPr>
              <a:t>Летние </a:t>
            </a:r>
            <a:r>
              <a:rPr sz="4400" b="1" dirty="0">
                <a:latin typeface="Times New Roman"/>
                <a:cs typeface="Times New Roman"/>
              </a:rPr>
              <a:t>виды</a:t>
            </a:r>
            <a:r>
              <a:rPr sz="4400" b="1" spc="-80" dirty="0">
                <a:latin typeface="Times New Roman"/>
                <a:cs typeface="Times New Roman"/>
              </a:rPr>
              <a:t> </a:t>
            </a:r>
            <a:r>
              <a:rPr sz="4400" b="1" spc="-5" dirty="0">
                <a:latin typeface="Times New Roman"/>
                <a:cs typeface="Times New Roman"/>
              </a:rPr>
              <a:t>спорта</a:t>
            </a:r>
            <a:endParaRPr sz="4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50901" y="896111"/>
            <a:ext cx="8666480" cy="4634230"/>
            <a:chOff x="250901" y="896111"/>
            <a:chExt cx="8666480" cy="4634230"/>
          </a:xfrm>
        </p:grpSpPr>
        <p:sp>
          <p:nvSpPr>
            <p:cNvPr id="4" name="object 4"/>
            <p:cNvSpPr/>
            <p:nvPr/>
          </p:nvSpPr>
          <p:spPr>
            <a:xfrm>
              <a:off x="263601" y="908811"/>
              <a:ext cx="8640953" cy="460844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57251" y="902461"/>
              <a:ext cx="8653780" cy="4621530"/>
            </a:xfrm>
            <a:custGeom>
              <a:avLst/>
              <a:gdLst/>
              <a:ahLst/>
              <a:cxnLst/>
              <a:rect l="l" t="t" r="r" b="b"/>
              <a:pathLst>
                <a:path w="8653780" h="4621530">
                  <a:moveTo>
                    <a:pt x="0" y="4621149"/>
                  </a:moveTo>
                  <a:lnTo>
                    <a:pt x="8653653" y="4621149"/>
                  </a:lnTo>
                  <a:lnTo>
                    <a:pt x="8653653" y="0"/>
                  </a:lnTo>
                  <a:lnTo>
                    <a:pt x="0" y="0"/>
                  </a:lnTo>
                  <a:lnTo>
                    <a:pt x="0" y="4621149"/>
                  </a:lnTo>
                  <a:close/>
                </a:path>
              </a:pathLst>
            </a:custGeom>
            <a:ln w="12700">
              <a:solidFill>
                <a:srgbClr val="4F612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710431" y="2721254"/>
              <a:ext cx="1853057" cy="868654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459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Carlito</vt:lpstr>
      <vt:lpstr>Times New Roman</vt:lpstr>
      <vt:lpstr>Trebuchet MS</vt:lpstr>
      <vt:lpstr>Verdana</vt:lpstr>
      <vt:lpstr>Office Theme</vt:lpstr>
      <vt:lpstr>Семейный календарь</vt:lpstr>
      <vt:lpstr>Презентация PowerPoint</vt:lpstr>
      <vt:lpstr>Презентация PowerPoint</vt:lpstr>
      <vt:lpstr>Презентация PowerPoint</vt:lpstr>
      <vt:lpstr>Расскажите ребенку о летних изменениях в природе: о чистом  голубом небе, о том, что солнце светит ярко и греет и на  улицу без головного убора выходить нельзя, можно получить  солнечный удар ,летом можно загорать, купаться, но только  под присмотром взрослых.</vt:lpstr>
      <vt:lpstr>Презентация PowerPoint</vt:lpstr>
      <vt:lpstr>Презентация PowerPoint</vt:lpstr>
      <vt:lpstr>Презентация PowerPoint</vt:lpstr>
      <vt:lpstr>Летние виды спорта</vt:lpstr>
      <vt:lpstr>Не забудьте рассказать ребенку о правилах поведения в лесу:  нельзя собирать незнакомые грибы и ягоды, рвать цветы,  разбрасывать мусор ,разорять муравейники, ломать ветки деревьев ,разводить костер, топтать цветы и уходить далеко от  родителей ,всему этому должны научить вы- родители!</vt:lpstr>
      <vt:lpstr>Летом можно не только купаться, загорать, гулять и играть с  ребенком ,но и почитать интересные книжки или стихи про  лето!</vt:lpstr>
      <vt:lpstr>Летом еще мы с вами будем отмечать праздник «День  России» который празднуется 12 июня. Расскажите ребенку о  нем сами или прочитайте книжки о этом празднике. Ребенку  будет интересно узнать новое именно от вас.</vt:lpstr>
      <vt:lpstr>Презентация PowerPoint</vt:lpstr>
      <vt:lpstr>Дорогие родители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календарь</dc:title>
  <dc:creator>1</dc:creator>
  <cp:lastModifiedBy>Home</cp:lastModifiedBy>
  <cp:revision>3</cp:revision>
  <dcterms:created xsi:type="dcterms:W3CDTF">2020-02-24T08:44:50Z</dcterms:created>
  <dcterms:modified xsi:type="dcterms:W3CDTF">2022-12-13T15:59:52Z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2017-05-25T00:00:00Z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2020-02-24T00:00:00Z</vt:filetime>
  </property>
</Properties>
</file>