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610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011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415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64301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76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586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906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339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4344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90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69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A42A1-A951-44FE-A672-0C72BC55BFA8}" type="datetimeFigureOut">
              <a:rPr lang="ru-RU" smtClean="0"/>
              <a:t>25.12.2021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B58D3-D40F-41DC-8C19-DB5B285561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082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4051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124" y="548680"/>
            <a:ext cx="8928992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Must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Английский модальный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употребляется в значении «должен». Не имеет формы прошедшего и будущего времени. Может употребляться в сокращенной форме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mustn’t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b="1" dirty="0">
                <a:solidFill>
                  <a:srgbClr val="333333"/>
                </a:solidFill>
                <a:latin typeface="MuseoNew"/>
              </a:rPr>
              <a:t>Случаи употребления глагола </a:t>
            </a:r>
            <a:r>
              <a:rPr lang="ru-RU" b="1" dirty="0" err="1">
                <a:solidFill>
                  <a:srgbClr val="333333"/>
                </a:solidFill>
                <a:latin typeface="MuseoNew"/>
              </a:rPr>
              <a:t>Must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Выражение обязанности, необходимости.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We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finish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essay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before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deadline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Мы обязаны закончить эссе до крайнего срока сдачи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Вынужденное совершение действия.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this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,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will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problems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Вы должны сделать это, иначе у вас будут проблемы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Приказ или запрет.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arrest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him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! — Вы должны арестовать его!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break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rules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Вы не должны нарушать правила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Выражение уверенности.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Charlie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happy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Чарли должно быть (наверняка) счастлив.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232345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351235"/>
            <a:ext cx="892899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Have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to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Так как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не имеет прошедшего и будущего времени, вместо него в таких случаях используют модальный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(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has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)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. Он изменяется по числам, лицам и временам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We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had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update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profiles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Нам нужно было обновить профили.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I’ll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meet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him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Я буду должен с ним встретиться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Модальный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(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got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) используется в значении «приходится», «должен». Помимо вышеупомянутого случая, он также употребляется и самостоятельно, не заменяя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. Обычно он используется, чтобы показать, что какое-то действие необходимо произвести «потому что надо, а не потому, что хочется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».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>
                <a:solidFill>
                  <a:srgbClr val="333333"/>
                </a:solidFill>
                <a:latin typeface="MuseoNew"/>
              </a:rPr>
              <a:t>I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get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up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early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morning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Я должен (мне приходится) вставать рано утром.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1733392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05342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rgbClr val="333333"/>
                </a:solidFill>
                <a:latin typeface="MuseoNew"/>
              </a:rPr>
              <a:t>Различия между </a:t>
            </a:r>
            <a:r>
              <a:rPr lang="ru-RU" b="1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b="1" dirty="0">
                <a:solidFill>
                  <a:srgbClr val="333333"/>
                </a:solidFill>
                <a:latin typeface="MuseoNew"/>
              </a:rPr>
              <a:t> и </a:t>
            </a:r>
            <a:r>
              <a:rPr lang="ru-RU" b="1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b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b="1" dirty="0" err="1" smtClean="0">
                <a:solidFill>
                  <a:srgbClr val="333333"/>
                </a:solidFill>
                <a:latin typeface="MuseoNew"/>
              </a:rPr>
              <a:t>to</a:t>
            </a:r>
            <a:endParaRPr lang="en-US" b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Модальный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в английском языке используется, когда есть осознание обязанности, необходимости что-то сделать, а также существует правило, которому обязательно нужно следовать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must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help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parents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Ты должен помогать родителям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При использовании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, мы подразумеваем, что мы не хотим что-то делать, но нам придется ввиду обстоятельств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We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had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give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Нам пришлось уступить.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10196671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59340"/>
            <a:ext cx="813690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>
                <a:solidFill>
                  <a:srgbClr val="333333"/>
                </a:solidFill>
                <a:latin typeface="MuseoNew"/>
              </a:rPr>
              <a:t>Различия между </a:t>
            </a:r>
            <a:r>
              <a:rPr lang="en-US" b="1" dirty="0">
                <a:solidFill>
                  <a:srgbClr val="333333"/>
                </a:solidFill>
                <a:latin typeface="MuseoNew"/>
              </a:rPr>
              <a:t>Have to </a:t>
            </a:r>
            <a:r>
              <a:rPr lang="ru-RU" b="1" dirty="0">
                <a:solidFill>
                  <a:srgbClr val="333333"/>
                </a:solidFill>
                <a:latin typeface="MuseoNew"/>
              </a:rPr>
              <a:t>и </a:t>
            </a:r>
            <a:r>
              <a:rPr lang="en-US" b="1" dirty="0">
                <a:solidFill>
                  <a:srgbClr val="333333"/>
                </a:solidFill>
                <a:latin typeface="MuseoNew"/>
              </a:rPr>
              <a:t>Have got </a:t>
            </a:r>
            <a:r>
              <a:rPr lang="en-US" b="1" dirty="0" smtClean="0">
                <a:solidFill>
                  <a:srgbClr val="333333"/>
                </a:solidFill>
                <a:latin typeface="MuseoNew"/>
              </a:rPr>
              <a:t>to</a:t>
            </a:r>
          </a:p>
          <a:p>
            <a:pPr fontAlgn="base"/>
            <a:endParaRPr lang="en-US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en-US" dirty="0">
                <a:solidFill>
                  <a:srgbClr val="333333"/>
                </a:solidFill>
                <a:latin typeface="MuseoNew"/>
              </a:rPr>
              <a:t>Have got to 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подразумевает конкретное действие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en-US" i="1" dirty="0">
                <a:solidFill>
                  <a:srgbClr val="333333"/>
                </a:solidFill>
                <a:latin typeface="MuseoNew"/>
              </a:rPr>
              <a:t>I’ve got to go to the dentist on Monday. — 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Мне нужно пойти к стоматологу в понедельник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en-US" dirty="0" smtClean="0">
                <a:solidFill>
                  <a:srgbClr val="333333"/>
                </a:solidFill>
                <a:latin typeface="MuseoNew"/>
              </a:rPr>
              <a:t>Have</a:t>
            </a:r>
            <a:r>
              <a:rPr lang="en-US" dirty="0">
                <a:solidFill>
                  <a:srgbClr val="333333"/>
                </a:solidFill>
                <a:latin typeface="MuseoNew"/>
              </a:rPr>
              <a:t> to 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подразумевает повторяющееся действие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en-US" i="1" dirty="0">
                <a:solidFill>
                  <a:srgbClr val="333333"/>
                </a:solidFill>
                <a:latin typeface="MuseoNew"/>
              </a:rPr>
              <a:t>I have to consult my doctor every time before I go abroad. — 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Я должен консультироваться с врачом каждый раз перед тем, как ехать за границу.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24962893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849694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en-US" sz="1600" b="1" dirty="0">
                <a:solidFill>
                  <a:srgbClr val="000000"/>
                </a:solidFill>
                <a:latin typeface="MuseoNew"/>
              </a:rPr>
              <a:t>Should</a:t>
            </a: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Модальный глагол </a:t>
            </a:r>
            <a:r>
              <a:rPr lang="en-US" dirty="0">
                <a:solidFill>
                  <a:srgbClr val="333333"/>
                </a:solidFill>
                <a:latin typeface="MuseoNew"/>
              </a:rPr>
              <a:t>should 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употребляется в значении «должен», «следует». При отрицании имеет сокращенную форму </a:t>
            </a:r>
            <a:r>
              <a:rPr lang="en-US" dirty="0">
                <a:solidFill>
                  <a:srgbClr val="333333"/>
                </a:solidFill>
                <a:latin typeface="MuseoNew"/>
              </a:rPr>
              <a:t>shouldn’t</a:t>
            </a:r>
            <a:r>
              <a:rPr lang="en-US" dirty="0" smtClean="0">
                <a:solidFill>
                  <a:srgbClr val="333333"/>
                </a:solidFill>
                <a:latin typeface="MuseoNew"/>
              </a:rPr>
              <a:t>.</a:t>
            </a:r>
          </a:p>
          <a:p>
            <a:pPr fontAlgn="base"/>
            <a:endParaRPr lang="en-US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b="1" dirty="0">
                <a:solidFill>
                  <a:srgbClr val="333333"/>
                </a:solidFill>
                <a:latin typeface="MuseoNew"/>
              </a:rPr>
              <a:t>Случаи употребления глагола </a:t>
            </a:r>
            <a:r>
              <a:rPr lang="en-US" b="1" dirty="0">
                <a:solidFill>
                  <a:srgbClr val="333333"/>
                </a:solidFill>
                <a:latin typeface="MuseoNew"/>
              </a:rPr>
              <a:t>Should</a:t>
            </a:r>
            <a:endParaRPr lang="en-US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Моральное обязательство.</a:t>
            </a:r>
          </a:p>
          <a:p>
            <a:pPr fontAlgn="base"/>
            <a:r>
              <a:rPr lang="en-US" i="1" dirty="0">
                <a:solidFill>
                  <a:srgbClr val="333333"/>
                </a:solidFill>
                <a:latin typeface="MuseoNew"/>
              </a:rPr>
              <a:t>I should do something good for him. — 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Я должен сделать для него что-то хорошее.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en-US" i="1" dirty="0">
                <a:solidFill>
                  <a:srgbClr val="333333"/>
                </a:solidFill>
                <a:latin typeface="MuseoNew"/>
              </a:rPr>
              <a:t>I should be proud of my child. — 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Я должен гордиться своим ребёнком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Совет.</a:t>
            </a:r>
          </a:p>
          <a:p>
            <a:pPr fontAlgn="base"/>
            <a:r>
              <a:rPr lang="en-US" i="1" dirty="0">
                <a:solidFill>
                  <a:srgbClr val="333333"/>
                </a:solidFill>
                <a:latin typeface="MuseoNew"/>
              </a:rPr>
              <a:t>You should avoid passive people. — 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Тебе надо избегать пассивных людей.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en-US" i="1" dirty="0">
                <a:solidFill>
                  <a:srgbClr val="333333"/>
                </a:solidFill>
                <a:latin typeface="MuseoNew"/>
              </a:rPr>
              <a:t>She should learn foreign languages. — 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Ей следует учить иностранные языки.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en-US" i="1" dirty="0">
                <a:solidFill>
                  <a:srgbClr val="333333"/>
                </a:solidFill>
                <a:latin typeface="MuseoNew"/>
              </a:rPr>
              <a:t>You should understand that there is nothing more important than your family. — 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Вы должны понимать, что нет ничего более важного, чем ваша семья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Инструкции.</a:t>
            </a:r>
          </a:p>
          <a:p>
            <a:pPr fontAlgn="base"/>
            <a:r>
              <a:rPr lang="en-US" i="1" dirty="0">
                <a:solidFill>
                  <a:srgbClr val="333333"/>
                </a:solidFill>
                <a:latin typeface="MuseoNew"/>
              </a:rPr>
              <a:t>You should mix the flour and the yeast. — 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Вы должны смешать муку и дрожжи.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240547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86409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Ought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to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Как и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should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, употребляется в значении «должен», «следует», но используется намного реже. Этот модальный глагол имеет только одну форму. В отрицании может сокращаться до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oughtn’t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dirty="0" err="1">
                <a:solidFill>
                  <a:srgbClr val="333333"/>
                </a:solidFill>
                <a:latin typeface="MuseoNew"/>
              </a:rPr>
              <a:t>Ought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используется для выражения советов и обязательств.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We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ought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complain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about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quality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Мы должны пожаловаться на качество.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ought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buy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her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flowers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Он должен купить ей цветы.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ought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give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all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love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children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Вы должны отдать всю свою любовь детям.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13915193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6733"/>
            <a:ext cx="871296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Модальные глаголы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Shall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и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Will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Соединяют в себе модальное значение и значение будущих времен. В отрицании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shall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может сокращаться до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shan’t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,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will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— до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won’t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.</a:t>
            </a:r>
          </a:p>
          <a:p>
            <a:pPr fontAlgn="base"/>
            <a:r>
              <a:rPr lang="ru-RU" dirty="0" err="1">
                <a:solidFill>
                  <a:srgbClr val="333333"/>
                </a:solidFill>
                <a:latin typeface="MuseoNew"/>
              </a:rPr>
              <a:t>Shall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используется в тех случаях, когда требуется предложить сделать что-либо.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Shall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I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open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door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for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? — Открыть для вас дверь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?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Английский модальный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will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используется, если требуется настоять на чем-либо. Также его можно встретить в вопросительных предложениях, которые подразумевают приказы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will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clean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room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Тебе придется убрать комнату.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Will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keep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quiet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? — Соблюдайте тишину!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2520279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74236"/>
            <a:ext cx="864096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Be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to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Служит для выражения обязательства. Используется в прошедшем и настоящем временах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b="1" dirty="0">
                <a:solidFill>
                  <a:srgbClr val="333333"/>
                </a:solidFill>
                <a:latin typeface="MuseoNew"/>
              </a:rPr>
              <a:t>Случаи употребления глагола </a:t>
            </a:r>
            <a:r>
              <a:rPr lang="ru-RU" b="1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b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b="1" dirty="0" err="1">
                <a:solidFill>
                  <a:srgbClr val="333333"/>
                </a:solidFill>
                <a:latin typeface="MuseoNew"/>
              </a:rPr>
              <a:t>to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Выражение действий, которые выполняются по определенному расписанию.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plane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take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off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15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minutes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Самолет взлетает через 15 минут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Для действий, которые предопределены.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little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girl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was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become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most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successful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writer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USA. — Эта маленькая девочка станет в будущем самой успешной писательницей в США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Для того чтобы выразить запрет или невозможность.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People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are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that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area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Людям нельзя быть на этой территории.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language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learnt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6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months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Этот язык невозможно выучить за полгода.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10419048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784976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Would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Используется для вежливых просьб и предложений. Следует различать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would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в значении «бы» и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would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как модальный глагол. Имеет сокращенную отрицательную форму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wouldn’t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dirty="0" err="1">
                <a:solidFill>
                  <a:srgbClr val="333333"/>
                </a:solidFill>
                <a:latin typeface="MuseoNew"/>
              </a:rPr>
              <a:t>Would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употребляется в фразах с предложениями, предположениями и просьбами.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Would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turn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computer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,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please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? — Не могли бы вы включить компьютер, пожалуйста?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Would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like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a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pie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,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a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cake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? — Не хотите пирога или тортика?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It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would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his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brother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over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there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Наверно, это его брат вон там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Этот модальный глагол может применяться в качестве аналога модального глагола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used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, выражая действия, которые происходили раньше, но уже не происходят сейчас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When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I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was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little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, I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would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watch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cartoons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every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day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Когда я был маленьким, я смотрел мультфильмы каждый день.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24913827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444115"/>
            <a:ext cx="820891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Список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полумодальных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 глаголов в английском </a:t>
            </a:r>
            <a:r>
              <a:rPr lang="ru-RU" sz="1600" b="1" dirty="0" smtClean="0">
                <a:solidFill>
                  <a:srgbClr val="000000"/>
                </a:solidFill>
                <a:latin typeface="MuseoNew"/>
              </a:rPr>
              <a:t>языке</a:t>
            </a:r>
            <a:endParaRPr lang="en-US" sz="1600" b="1" dirty="0" smtClean="0">
              <a:solidFill>
                <a:srgbClr val="000000"/>
              </a:solidFill>
              <a:latin typeface="MuseoNew"/>
            </a:endParaRPr>
          </a:p>
          <a:p>
            <a:pPr fontAlgn="base"/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К 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полумодальным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 относят те глаголы, которые в высказывании могут выступать и в роли основного глагола, и в роли модального, в зависимости от смысла и конструкции предложения.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186353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400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51235"/>
            <a:ext cx="835292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Used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to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О его принадлежности к модальным глаголам до сих пор ведутся споры.</a:t>
            </a: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Употребляется только для выражения действий/состояний, случившихся в прошлом. При переводе на русский у предложений с глаголом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used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может появляться наречие «раньше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».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>
                <a:solidFill>
                  <a:srgbClr val="333333"/>
                </a:solidFill>
                <a:latin typeface="MuseoNew"/>
              </a:rPr>
              <a:t>I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used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like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skiing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when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I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was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young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Когда я был молодым, мне нравилось кататься на лыжах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didn’t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use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(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used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)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drink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alcohol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that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much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Раньше он не употреблял столько алкоголя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Max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used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speak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English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fluently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Раньше Макс свободно владел английским языком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Варианты образования отрицания: «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didn’t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use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» или «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used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».</a:t>
            </a: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Образование вопроса: «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Did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he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use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… ?».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3913930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043732"/>
            <a:ext cx="849694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Need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Обозначает надобность выполнения действия. Сокращенная форма отрицания —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needn’t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b="1" dirty="0">
                <a:solidFill>
                  <a:srgbClr val="333333"/>
                </a:solidFill>
                <a:latin typeface="MuseoNew"/>
              </a:rPr>
              <a:t>Случаи употребления глагола </a:t>
            </a:r>
            <a:r>
              <a:rPr lang="ru-RU" b="1" dirty="0" err="1">
                <a:solidFill>
                  <a:srgbClr val="333333"/>
                </a:solidFill>
                <a:latin typeface="MuseoNew"/>
              </a:rPr>
              <a:t>Need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Передает значение «нужно» в утвердительных предложениях.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All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need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love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Все, что нам нужно — это любовь.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needn’t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this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until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are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ready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Вам не нужно делать это, пока вы не будете готовы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Используется в вопросах, когда в ответ автору хочется услышать отрицание.</a:t>
            </a:r>
          </a:p>
          <a:p>
            <a:pPr fontAlgn="base"/>
            <a:r>
              <a:rPr lang="ru-RU" dirty="0" err="1">
                <a:solidFill>
                  <a:srgbClr val="333333"/>
                </a:solidFill>
                <a:latin typeface="MuseoNew"/>
              </a:rPr>
              <a:t>Do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I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need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call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her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? I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dislike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that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girl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. — Мне, правда, нужно ей позвонить? Мне так не нравится эта девчонка.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37922231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320731"/>
            <a:ext cx="820891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Dare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Используется в значении «рискнуть», «посметь что-то сделать». В качестве смыслового глагола также сохраняет эти значения. Не требует применения вспомогательных глаголов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How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dare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tell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what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?! — Как ты смеешь указывать, что мне делать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?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They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dare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ask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about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salary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Они не осмеливаются спросить о зарплате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По своему значению модальный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dare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не отличается от смыслового глагола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dare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2565827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36229"/>
            <a:ext cx="7848872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Let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Используется в значении «пусть», «позвольте», «разрешите». В качестве смыслового глагола также сохраняет эти значения.</a:t>
            </a:r>
            <a:r>
              <a:rPr lang="ru-RU">
                <a:solidFill>
                  <a:srgbClr val="333333"/>
                </a:solidFill>
                <a:latin typeface="MuseoNew"/>
              </a:rPr>
              <a:t/>
            </a:r>
            <a:br>
              <a:rPr lang="ru-RU">
                <a:solidFill>
                  <a:srgbClr val="333333"/>
                </a:solidFill>
                <a:latin typeface="MuseoNew"/>
              </a:rPr>
            </a:br>
            <a:r>
              <a:rPr lang="ru-RU" dirty="0">
                <a:solidFill>
                  <a:srgbClr val="333333"/>
                </a:solidFill>
                <a:latin typeface="MuseoNew"/>
              </a:rPr>
              <a:t/>
            </a:r>
            <a:br>
              <a:rPr lang="ru-RU" dirty="0">
                <a:solidFill>
                  <a:srgbClr val="333333"/>
                </a:solidFill>
                <a:latin typeface="MuseoNew"/>
              </a:rPr>
            </a:b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Let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her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think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about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Пусть она подумает об этом.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Let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Michael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come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tomorrow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Позвольте Майклу не приходить завтра.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3449013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3259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18269"/>
            <a:ext cx="8856983" cy="6838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53959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Модальные глаголы в английском языке — это глаголы, которые не имеют собственного значения, они могут использоваться только в связке с другим глаголом. Английские модальные глаголы выражают модальность, то есть отношение говорящего к какому-либо действию.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8161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127" y="332656"/>
            <a:ext cx="835292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i="0" dirty="0" smtClean="0">
                <a:solidFill>
                  <a:srgbClr val="000000"/>
                </a:solidFill>
                <a:effectLst/>
                <a:latin typeface="MuseoNew"/>
              </a:rPr>
              <a:t>Модальный глагол </a:t>
            </a:r>
            <a:r>
              <a:rPr lang="ru-RU" sz="1600" b="1" i="0" dirty="0" err="1" smtClean="0">
                <a:solidFill>
                  <a:srgbClr val="000000"/>
                </a:solidFill>
                <a:effectLst/>
                <a:latin typeface="MuseoNew"/>
              </a:rPr>
              <a:t>Can</a:t>
            </a:r>
            <a:endParaRPr lang="ru-RU" sz="1600" b="1" i="0" dirty="0" smtClean="0">
              <a:solidFill>
                <a:srgbClr val="000000"/>
              </a:solidFill>
              <a:effectLst/>
              <a:latin typeface="MuseoNew"/>
            </a:endParaRPr>
          </a:p>
          <a:p>
            <a:pPr fontAlgn="base"/>
            <a:r>
              <a:rPr lang="ru-RU" b="0" i="0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 в значении «мочь», «уметь» используется, чтобы выражать возможность совершения действия. Один из самых распространенных и часто употребляемых модальных глаголов. Он относится к недостаточным глаголам, которые существуют не во всех формах.</a:t>
            </a:r>
          </a:p>
          <a:p>
            <a:pPr fontAlgn="base"/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Две формы глагола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:</a:t>
            </a:r>
          </a:p>
          <a:p>
            <a:pPr fontAlgn="base">
              <a:buFont typeface="Arial"/>
              <a:buChar char="•"/>
            </a:pPr>
            <a:r>
              <a:rPr lang="ru-RU" b="0" i="0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 — настоящее время</a:t>
            </a:r>
          </a:p>
          <a:p>
            <a:pPr fontAlgn="base">
              <a:buFont typeface="Arial"/>
              <a:buChar char="•"/>
            </a:pPr>
            <a:r>
              <a:rPr lang="ru-RU" b="0" i="0" dirty="0" err="1" smtClean="0">
                <a:solidFill>
                  <a:srgbClr val="333333"/>
                </a:solidFill>
                <a:effectLst/>
                <a:latin typeface="MuseoNew"/>
              </a:rPr>
              <a:t>could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 — прошедшее время и сослагательное наклонение</a:t>
            </a:r>
          </a:p>
          <a:p>
            <a:pPr fontAlgn="base"/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При отрицании к этому глаголу стандартно прибавляется отрицательная частица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MuseoNew"/>
              </a:rPr>
              <a:t>not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, но она, в отличие от других случаев, становится составной частью слова —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MuseoNew"/>
              </a:rPr>
              <a:t>cannot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2312173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70338" y="116632"/>
            <a:ext cx="892899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0" dirty="0" smtClean="0">
                <a:solidFill>
                  <a:srgbClr val="333333"/>
                </a:solidFill>
                <a:effectLst/>
                <a:latin typeface="MuseoNew"/>
              </a:rPr>
              <a:t>Случаи употребления глагола </a:t>
            </a:r>
            <a:r>
              <a:rPr lang="ru-RU" b="1" i="0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endParaRPr lang="ru-RU" b="0" i="0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Умственная или физическая активность.</a:t>
            </a:r>
          </a:p>
          <a:p>
            <a:pPr fontAlgn="base"/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Due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to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my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spine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problems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, I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can’t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stand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so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long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. — Из-за моих проблем с позвоночником я не могу стоять так долго 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(то есть, физически не могу).</a:t>
            </a:r>
          </a:p>
          <a:p>
            <a:pPr fontAlgn="base"/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He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could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run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faster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. — Он мог бежать быстрее 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(физическая активность — бег).</a:t>
            </a:r>
          </a:p>
          <a:p>
            <a:pPr fontAlgn="base"/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I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memorize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20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words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in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5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minutes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. — Я могу запомнить 20 слов за 5 минут 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(подразумевается умственная активность).</a:t>
            </a:r>
            <a:endParaRPr lang="en-US" b="0" i="0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/>
            <a:endParaRPr lang="en-US" b="0" i="0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Общая или теоретическая вероятность совершения действия.</a:t>
            </a:r>
          </a:p>
          <a:p>
            <a:pPr fontAlgn="base"/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She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do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anything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. — Она может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cделать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что угодно.</a:t>
            </a:r>
            <a:endParaRPr lang="ru-RU" b="0" i="0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/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You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get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knowledge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from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books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. — Вы можете получать знания из книг.</a:t>
            </a:r>
            <a:endParaRPr lang="en-US" b="0" i="1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/>
            <a:endParaRPr lang="ru-RU" b="0" i="0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Выражение просьбы. В данном случае можно употребить как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, так и 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MuseoNew"/>
              </a:rPr>
              <a:t>could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, но последний вариант будет более вежливым и формальным.</a:t>
            </a:r>
          </a:p>
          <a:p>
            <a:pPr fontAlgn="base"/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you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wait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for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me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outside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? — Можешь подождать меня на улице?</a:t>
            </a:r>
            <a:endParaRPr lang="en-US" b="0" i="1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/>
            <a:endParaRPr lang="ru-RU" b="0" i="0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Разрешение сделать что-либо, просьба о разрешении произвести определенные действия, запрет.</a:t>
            </a:r>
          </a:p>
          <a:p>
            <a:pPr fontAlgn="base"/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I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take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a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photo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? — Могу я сделать фотографию?</a:t>
            </a:r>
            <a:endParaRPr lang="en-US" b="0" i="1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/>
            <a:endParaRPr lang="ru-RU" b="0" i="0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b="0" i="0" dirty="0" smtClean="0">
                <a:solidFill>
                  <a:srgbClr val="333333"/>
                </a:solidFill>
                <a:effectLst/>
                <a:latin typeface="MuseoNew"/>
              </a:rPr>
              <a:t>Выражение удивления, упрека или недоверия.</a:t>
            </a:r>
          </a:p>
          <a:p>
            <a:pPr fontAlgn="base"/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Can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it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be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 </a:t>
            </a:r>
            <a:r>
              <a:rPr lang="ru-RU" b="0" i="1" dirty="0" err="1" smtClean="0">
                <a:solidFill>
                  <a:srgbClr val="333333"/>
                </a:solidFill>
                <a:effectLst/>
                <a:latin typeface="MuseoNew"/>
              </a:rPr>
              <a:t>true</a:t>
            </a:r>
            <a:r>
              <a:rPr lang="ru-RU" b="0" i="1" dirty="0" smtClean="0">
                <a:solidFill>
                  <a:srgbClr val="333333"/>
                </a:solidFill>
                <a:effectLst/>
                <a:latin typeface="MuseoNew"/>
              </a:rPr>
              <a:t>? — Неужели это правда?</a:t>
            </a:r>
            <a:endParaRPr lang="ru-RU" b="0" i="0" dirty="0" smtClean="0">
              <a:solidFill>
                <a:srgbClr val="333333"/>
              </a:solidFill>
              <a:effectLst/>
              <a:latin typeface="MuseoNew"/>
            </a:endParaRPr>
          </a:p>
          <a:p>
            <a:pPr fontAlgn="base"/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3370032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16632"/>
            <a:ext cx="88569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Be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able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to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Выражения с глаголом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can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в будущее время переводятся с использованием глагола вероятности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able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(быть способным / в состоянии сделать). Он практически равнозначен глаголу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can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, однако в настоящем и прошедшем времени он чаще используется только для того, чтобы выразить, что лицу удалось что-то сделать, оно в чем-то преуспело.</a:t>
            </a: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Английский модальный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able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изменяется по лицам, числам и временам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460093"/>
            <a:ext cx="57531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4509120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I couldn’t speak Chinese but I was able to explain what I wanted. — </a:t>
            </a:r>
            <a:r>
              <a:rPr lang="ru-RU" dirty="0"/>
              <a:t>Я не мог говорить по-китайски, но я смог объяснить, чего я хочу.</a:t>
            </a:r>
          </a:p>
          <a:p>
            <a:endParaRPr lang="ru-RU" dirty="0"/>
          </a:p>
          <a:p>
            <a:r>
              <a:rPr lang="en-US" dirty="0"/>
              <a:t>Carl will be able to move to England. — </a:t>
            </a:r>
            <a:r>
              <a:rPr lang="ru-RU" dirty="0"/>
              <a:t>Карл сможет переехать в Англию.</a:t>
            </a:r>
          </a:p>
          <a:p>
            <a:endParaRPr lang="ru-RU" dirty="0"/>
          </a:p>
          <a:p>
            <a:r>
              <a:rPr lang="en-US" dirty="0"/>
              <a:t>She is able to participate in that play. — </a:t>
            </a:r>
            <a:r>
              <a:rPr lang="ru-RU" dirty="0"/>
              <a:t>Она может участвовать в этой пьесе.</a:t>
            </a:r>
          </a:p>
        </p:txBody>
      </p:sp>
    </p:spTree>
    <p:extLst>
      <p:ext uri="{BB962C8B-B14F-4D97-AF65-F5344CB8AC3E}">
        <p14:creationId xmlns:p14="http://schemas.microsoft.com/office/powerpoint/2010/main" val="3691171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928992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May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К модальным глаголам, которые выражают вероятность, также относится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may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в значении «разрешите», «можно».</a:t>
            </a: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Две формы глагола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may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:</a:t>
            </a:r>
          </a:p>
          <a:p>
            <a:pPr fontAlgn="base">
              <a:buFont typeface="Arial"/>
              <a:buChar char="•"/>
            </a:pPr>
            <a:r>
              <a:rPr lang="ru-RU" dirty="0" err="1">
                <a:solidFill>
                  <a:srgbClr val="333333"/>
                </a:solidFill>
                <a:latin typeface="MuseoNew"/>
              </a:rPr>
              <a:t>may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— настоящее время</a:t>
            </a:r>
          </a:p>
          <a:p>
            <a:pPr fontAlgn="base">
              <a:buFont typeface="Arial"/>
              <a:buChar char="•"/>
            </a:pPr>
            <a:r>
              <a:rPr lang="ru-RU" dirty="0" err="1">
                <a:solidFill>
                  <a:srgbClr val="333333"/>
                </a:solidFill>
                <a:latin typeface="MuseoNew"/>
              </a:rPr>
              <a:t>might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— прошедшее время и сослагательное наклонение</a:t>
            </a: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В отрицании обе формы имеют сокращения:</a:t>
            </a:r>
          </a:p>
          <a:p>
            <a:pPr fontAlgn="base">
              <a:buFont typeface="Arial"/>
              <a:buChar char="•"/>
            </a:pPr>
            <a:r>
              <a:rPr lang="ru-RU" dirty="0" err="1">
                <a:solidFill>
                  <a:srgbClr val="333333"/>
                </a:solidFill>
                <a:latin typeface="MuseoNew"/>
              </a:rPr>
              <a:t>may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=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mayn’t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 err="1">
                <a:solidFill>
                  <a:srgbClr val="333333"/>
                </a:solidFill>
                <a:latin typeface="MuseoNew"/>
              </a:rPr>
              <a:t>might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= </a:t>
            </a:r>
            <a:r>
              <a:rPr lang="ru-RU" dirty="0" err="1" smtClean="0">
                <a:solidFill>
                  <a:srgbClr val="333333"/>
                </a:solidFill>
                <a:latin typeface="MuseoNew"/>
              </a:rPr>
              <a:t>mightn’t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b="1" dirty="0">
                <a:solidFill>
                  <a:srgbClr val="333333"/>
                </a:solidFill>
                <a:latin typeface="MuseoNew"/>
              </a:rPr>
              <a:t>Случаи употребления глагола </a:t>
            </a:r>
            <a:r>
              <a:rPr lang="ru-RU" b="1" dirty="0" err="1">
                <a:solidFill>
                  <a:srgbClr val="333333"/>
                </a:solidFill>
                <a:latin typeface="MuseoNew"/>
              </a:rPr>
              <a:t>May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Разрешение сделать что-либо, просьба о разрешении произвести определенные действия.</a:t>
            </a: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May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I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stay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here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? — Можно мне остаться здесь?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You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may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stay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Вы можете остаться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>
              <a:buFont typeface="Arial"/>
              <a:buChar char="•"/>
            </a:pPr>
            <a:r>
              <a:rPr lang="ru-RU" dirty="0">
                <a:solidFill>
                  <a:srgbClr val="333333"/>
                </a:solidFill>
                <a:latin typeface="MuseoNew"/>
              </a:rPr>
              <a:t>Выражение неуверенности в вероятности осуществления действия.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Might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может использоваться в роли усилителя:</a:t>
            </a:r>
          </a:p>
          <a:p>
            <a:pPr fontAlgn="base"/>
            <a:r>
              <a:rPr lang="ru-RU" i="1" dirty="0">
                <a:solidFill>
                  <a:srgbClr val="333333"/>
                </a:solidFill>
                <a:latin typeface="MuseoNew"/>
              </a:rPr>
              <a:t>I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may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apply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Harvard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Я, может быть, подам документы в Гарвард.</a:t>
            </a:r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It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might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raining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tonight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Может, вечером будет дождь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Для большей формальности в обоих случаях можно использовать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might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.</a:t>
            </a:r>
          </a:p>
          <a:p>
            <a:pPr fontAlgn="base">
              <a:buFont typeface="Arial"/>
              <a:buChar char="•"/>
            </a:pP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18122931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892899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>
                <a:solidFill>
                  <a:srgbClr val="000000"/>
                </a:solidFill>
                <a:latin typeface="MuseoNew"/>
              </a:rPr>
              <a:t>Модальный глагол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Be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allowed</a:t>
            </a:r>
            <a:r>
              <a:rPr lang="ru-RU" sz="1600" b="1" dirty="0">
                <a:solidFill>
                  <a:srgbClr val="000000"/>
                </a:solidFill>
                <a:latin typeface="MuseoNew"/>
              </a:rPr>
              <a:t> </a:t>
            </a:r>
            <a:r>
              <a:rPr lang="ru-RU" sz="1600" b="1" dirty="0" err="1">
                <a:solidFill>
                  <a:srgbClr val="000000"/>
                </a:solidFill>
                <a:latin typeface="MuseoNew"/>
              </a:rPr>
              <a:t>to</a:t>
            </a:r>
            <a:endParaRPr lang="ru-RU" sz="1600" b="1" dirty="0">
              <a:solidFill>
                <a:srgbClr val="000000"/>
              </a:solidFill>
              <a:latin typeface="MuseoNew"/>
            </a:endParaRPr>
          </a:p>
          <a:p>
            <a:pPr fontAlgn="base"/>
            <a:r>
              <a:rPr lang="ru-RU" dirty="0">
                <a:solidFill>
                  <a:srgbClr val="333333"/>
                </a:solidFill>
                <a:latin typeface="MuseoNew"/>
              </a:rPr>
              <a:t>Аналогом модального глагола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may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является модальный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allowed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в значении разрешения. Такой глагол используется, чтобы показать, что разрешение было дано, без уточнения, кем это было сделано. Так как глагол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изменяется по временам, числам и лицам, эти же изменения применяются и для модального глагола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be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allowed</a:t>
            </a:r>
            <a:r>
              <a:rPr lang="ru-RU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George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was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allowed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buy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some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sweets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Джорджу разрешили купить немного сладостей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I’m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allowed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edit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texts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on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website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Мне разрешено редактировать тексты на веб-сайте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ru-RU" dirty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She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is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allowed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enter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Ей не разрешено входить</a:t>
            </a:r>
            <a:r>
              <a:rPr lang="ru-RU" i="1" dirty="0" smtClean="0">
                <a:solidFill>
                  <a:srgbClr val="333333"/>
                </a:solidFill>
                <a:latin typeface="MuseoNew"/>
              </a:rPr>
              <a:t>.</a:t>
            </a:r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endParaRPr lang="en-US" i="1" dirty="0" smtClean="0">
              <a:solidFill>
                <a:srgbClr val="333333"/>
              </a:solidFill>
              <a:latin typeface="MuseoNew"/>
            </a:endParaRPr>
          </a:p>
          <a:p>
            <a:pPr fontAlgn="base"/>
            <a:r>
              <a:rPr lang="ru-RU" i="1" dirty="0" err="1">
                <a:solidFill>
                  <a:srgbClr val="333333"/>
                </a:solidFill>
                <a:latin typeface="MuseoNew"/>
              </a:rPr>
              <a:t>He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was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not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allowed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to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have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 a </a:t>
            </a:r>
            <a:r>
              <a:rPr lang="ru-RU" i="1" dirty="0" err="1">
                <a:solidFill>
                  <a:srgbClr val="333333"/>
                </a:solidFill>
                <a:latin typeface="MuseoNew"/>
              </a:rPr>
              <a:t>pet</a:t>
            </a:r>
            <a:r>
              <a:rPr lang="ru-RU" i="1" dirty="0">
                <a:solidFill>
                  <a:srgbClr val="333333"/>
                </a:solidFill>
                <a:latin typeface="MuseoNew"/>
              </a:rPr>
              <a:t>. — Ему не разрешали иметь домашнее животное.</a:t>
            </a:r>
            <a:endParaRPr lang="ru-RU" b="0" i="0" dirty="0">
              <a:solidFill>
                <a:srgbClr val="333333"/>
              </a:solidFill>
              <a:effectLst/>
              <a:latin typeface="MuseoNew"/>
            </a:endParaRPr>
          </a:p>
        </p:txBody>
      </p:sp>
    </p:spTree>
    <p:extLst>
      <p:ext uri="{BB962C8B-B14F-4D97-AF65-F5344CB8AC3E}">
        <p14:creationId xmlns:p14="http://schemas.microsoft.com/office/powerpoint/2010/main" val="9243619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102</Words>
  <Application>Microsoft Office PowerPoint</Application>
  <PresentationFormat>Экран (4:3)</PresentationFormat>
  <Paragraphs>196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Александр</cp:lastModifiedBy>
  <cp:revision>3</cp:revision>
  <dcterms:created xsi:type="dcterms:W3CDTF">2021-12-25T00:50:29Z</dcterms:created>
  <dcterms:modified xsi:type="dcterms:W3CDTF">2021-12-25T02:26:14Z</dcterms:modified>
</cp:coreProperties>
</file>