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7" r:id="rId3"/>
    <p:sldId id="257" r:id="rId4"/>
    <p:sldId id="261" r:id="rId5"/>
    <p:sldId id="266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  <a:srgbClr val="4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99A352-ECD5-4716-A309-986BED7459B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CDC3F-215D-476D-A6CD-B56FC25201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06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CDC3F-215D-476D-A6CD-B56FC25201B5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7345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CDC3F-215D-476D-A6CD-B56FC25201B5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7345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CDC3F-215D-476D-A6CD-B56FC25201B5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7345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CDC3F-215D-476D-A6CD-B56FC25201B5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7345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CDC3F-215D-476D-A6CD-B56FC25201B5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73455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CDC3F-215D-476D-A6CD-B56FC25201B5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7345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CDC3F-215D-476D-A6CD-B56FC25201B5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7345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0CDC3F-215D-476D-A6CD-B56FC25201B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345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46EC-8A01-4CC3-BEDC-F6587A0C612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53D3-60A8-47D2-BE7A-96DCC24FE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083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46EC-8A01-4CC3-BEDC-F6587A0C612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53D3-60A8-47D2-BE7A-96DCC24FE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336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46EC-8A01-4CC3-BEDC-F6587A0C612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53D3-60A8-47D2-BE7A-96DCC24FE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378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46EC-8A01-4CC3-BEDC-F6587A0C612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53D3-60A8-47D2-BE7A-96DCC24FE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837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46EC-8A01-4CC3-BEDC-F6587A0C612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53D3-60A8-47D2-BE7A-96DCC24FE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335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46EC-8A01-4CC3-BEDC-F6587A0C612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53D3-60A8-47D2-BE7A-96DCC24FE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146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46EC-8A01-4CC3-BEDC-F6587A0C612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53D3-60A8-47D2-BE7A-96DCC24FE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184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46EC-8A01-4CC3-BEDC-F6587A0C612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53D3-60A8-47D2-BE7A-96DCC24FE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344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46EC-8A01-4CC3-BEDC-F6587A0C612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53D3-60A8-47D2-BE7A-96DCC24FE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059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46EC-8A01-4CC3-BEDC-F6587A0C612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53D3-60A8-47D2-BE7A-96DCC24FE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158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C46EC-8A01-4CC3-BEDC-F6587A0C612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853D3-60A8-47D2-BE7A-96DCC24FE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164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C46EC-8A01-4CC3-BEDC-F6587A0C612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853D3-60A8-47D2-BE7A-96DCC24FE1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979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Семейный календарь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643182"/>
            <a:ext cx="6400800" cy="642942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3429000"/>
            <a:ext cx="5184576" cy="294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56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80348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Семейный календарь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857224" y="2928934"/>
            <a:ext cx="6915176" cy="371477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000" i="1" dirty="0" smtClean="0">
                <a:solidFill>
                  <a:schemeClr val="tx1"/>
                </a:solidFill>
              </a:rPr>
              <a:t>В каждом времени года  -своя прелесть. </a:t>
            </a:r>
          </a:p>
          <a:p>
            <a:pPr algn="just"/>
            <a:r>
              <a:rPr lang="ru-RU" sz="2000" i="1" dirty="0" smtClean="0">
                <a:solidFill>
                  <a:schemeClr val="tx1"/>
                </a:solidFill>
              </a:rPr>
              <a:t>Задумайтесь, а есть ли в вашей семье традиции, присущие разным временам года ? </a:t>
            </a:r>
          </a:p>
          <a:p>
            <a:pPr algn="just"/>
            <a:r>
              <a:rPr lang="ru-RU" sz="2000" i="1" dirty="0" smtClean="0">
                <a:solidFill>
                  <a:schemeClr val="tx1"/>
                </a:solidFill>
              </a:rPr>
              <a:t>Чем увлекательным можно заняться осенью ( весной, зимой, летом)?</a:t>
            </a:r>
          </a:p>
          <a:p>
            <a:pPr algn="just"/>
            <a:r>
              <a:rPr lang="ru-RU" sz="2000" i="1" dirty="0" smtClean="0">
                <a:solidFill>
                  <a:schemeClr val="tx1"/>
                </a:solidFill>
              </a:rPr>
              <a:t> Что будут вспоминать ваш ребенок , когда вырастет, и вы ?</a:t>
            </a:r>
          </a:p>
          <a:p>
            <a:pPr algn="just"/>
            <a:r>
              <a:rPr lang="ru-RU" sz="2000" i="1" dirty="0" smtClean="0">
                <a:solidFill>
                  <a:schemeClr val="tx1"/>
                </a:solidFill>
              </a:rPr>
              <a:t>Мы предлагаем вам  при планировании  игр и занятий с ребенком осенью дома учесть направления деятельности  группы детского сада, которую он посещает.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Вместе  наполним  ОСЕНЬ полезными для развития  дошкольника мероприятия и сделаем ее увлекательной и незабываемой !</a:t>
            </a:r>
          </a:p>
          <a:p>
            <a:endParaRPr lang="ru-RU" sz="2000" i="1" dirty="0" smtClean="0">
              <a:solidFill>
                <a:schemeClr val="tx1"/>
              </a:solidFill>
            </a:endParaRPr>
          </a:p>
          <a:p>
            <a:endParaRPr lang="ru-RU" sz="2000" i="1" dirty="0" smtClean="0">
              <a:solidFill>
                <a:schemeClr val="tx1"/>
              </a:solidFill>
            </a:endParaRPr>
          </a:p>
          <a:p>
            <a:endParaRPr lang="ru-RU" sz="2000" i="1" dirty="0" smtClean="0">
              <a:solidFill>
                <a:schemeClr val="tx1"/>
              </a:solidFill>
            </a:endParaRPr>
          </a:p>
          <a:p>
            <a:endParaRPr lang="ru-RU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56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1716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3929066"/>
            <a:ext cx="6357982" cy="1500198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85918" y="1844824"/>
            <a:ext cx="5572164" cy="1214446"/>
          </a:xfrm>
        </p:spPr>
        <p:txBody>
          <a:bodyPr>
            <a:normAutofit fontScale="25000" lnSpcReduction="20000"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sz="11200" b="1" i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r>
              <a:rPr lang="ru-RU" sz="11200" b="1" i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Тема периода : «День знаний»</a:t>
            </a:r>
          </a:p>
          <a:p>
            <a:r>
              <a:rPr lang="en-US" sz="1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4-я </a:t>
            </a:r>
            <a:r>
              <a:rPr lang="ru-RU" sz="11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неделя августа-1-я неделя </a:t>
            </a:r>
            <a:r>
              <a:rPr lang="ru-RU" sz="11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сентября</a:t>
            </a:r>
            <a:r>
              <a:rPr lang="en-US" sz="9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9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4077072"/>
            <a:ext cx="635798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На этой неделе мы рекомендуем вам 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-посетить с ребенком школьный базар,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-рассказать о своих школьных годах, учителях, о своих школьных друзьях, рассмотреть  школьные фотографии;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-посетить вместе с ребенком школьную линейку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-Подготовьте ребенка к празднику «День Знаний» в детском саду или вместе с ним примите в нем участие.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8817" y="2736398"/>
            <a:ext cx="1981540" cy="4121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05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 rot="10800000" flipV="1">
            <a:off x="1071538" y="1857364"/>
            <a:ext cx="4714908" cy="71438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Тема периода: «Осень»</a:t>
            </a:r>
            <a:r>
              <a:rPr lang="en-US" sz="28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/>
                <a:ea typeface="Calibri"/>
              </a:rPr>
              <a:t>(</a:t>
            </a:r>
            <a:r>
              <a:rPr lang="ru-RU" sz="2800" i="1" dirty="0">
                <a:solidFill>
                  <a:srgbClr val="FF0000"/>
                </a:solidFill>
                <a:latin typeface="Times New Roman"/>
                <a:ea typeface="Calibri"/>
              </a:rPr>
              <a:t>2-я неделя сентября-1-я неделя октября)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571472" y="2500306"/>
            <a:ext cx="5080648" cy="315040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Осень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продолжается и вокруг много красивого. 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Погуляйте с ребенком по осеннему лесу, расскажите ему о природе осенью, отметьте красоту деревьев и кустарников, спросите ребенка о деревьях ,которые он знает. Соберите с ребенком гербарий и подумайте, как можно интересно украсить дом осенью.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5983" y="2564904"/>
            <a:ext cx="2982916" cy="1777380"/>
          </a:xfrm>
          <a:prstGeom prst="rect">
            <a:avLst/>
          </a:prstGeom>
          <a:ln w="38100">
            <a:solidFill>
              <a:srgbClr val="A2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5984" y="4581128"/>
            <a:ext cx="2982915" cy="1849576"/>
          </a:xfrm>
          <a:prstGeom prst="rect">
            <a:avLst/>
          </a:prstGeom>
          <a:ln w="38100">
            <a:solidFill>
              <a:srgbClr val="A20000"/>
            </a:solidFill>
          </a:ln>
        </p:spPr>
      </p:pic>
    </p:spTree>
    <p:extLst>
      <p:ext uri="{BB962C8B-B14F-4D97-AF65-F5344CB8AC3E}">
        <p14:creationId xmlns:p14="http://schemas.microsoft.com/office/powerpoint/2010/main" val="268865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88032" y="1393924"/>
            <a:ext cx="5940152" cy="5234260"/>
          </a:xfrm>
        </p:spPr>
        <p:txBody>
          <a:bodyPr>
            <a:normAutofit/>
          </a:bodyPr>
          <a:lstStyle/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Откройте  дома  творческую мастерскую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              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Осенняя пора». Пусть каждый член семьи сделает                свою осеннюю поделку .Устройте осенний вернисаж  и расскажите друг другу о своей поделке. Можно придумать о каждой поделке необычную историю или  сочинить  вместе одну сказку о всех поделках.  Сделайте фото на память и  устройте семейное чаепитие с осенним пирогом или печеньем. Пусть это станет вашей замечательной семейной традицией !!!</a:t>
            </a:r>
          </a:p>
          <a:p>
            <a:endParaRPr lang="ru-RU" sz="1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988840"/>
            <a:ext cx="286143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437112"/>
            <a:ext cx="2861433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085" y="5066589"/>
            <a:ext cx="1561595" cy="1561595"/>
          </a:xfrm>
          <a:prstGeom prst="rect">
            <a:avLst/>
          </a:prstGeom>
          <a:ln w="28575">
            <a:solidFill>
              <a:srgbClr val="A200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5035757"/>
            <a:ext cx="1561595" cy="1592427"/>
          </a:xfrm>
          <a:prstGeom prst="rect">
            <a:avLst/>
          </a:prstGeom>
          <a:ln w="28575">
            <a:solidFill>
              <a:srgbClr val="A2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318" y="5066589"/>
            <a:ext cx="1585428" cy="1530763"/>
          </a:xfrm>
          <a:prstGeom prst="rect">
            <a:avLst/>
          </a:prstGeom>
          <a:ln w="28575">
            <a:solidFill>
              <a:srgbClr val="A2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914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Тема периода :</a:t>
            </a:r>
            <a:r>
              <a:rPr lang="en-US" sz="31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 «Я в мире человек»</a:t>
            </a:r>
            <a:r>
              <a:rPr lang="en-US" sz="31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>
                <a:solidFill>
                  <a:srgbClr val="FF0000"/>
                </a:solidFill>
                <a:latin typeface="Times New Roman"/>
                <a:ea typeface="Calibri"/>
              </a:rPr>
              <a:t>(2-я-4-я недели октября</a:t>
            </a:r>
            <a:r>
              <a:rPr lang="ru-RU" i="1" dirty="0">
                <a:solidFill>
                  <a:srgbClr val="FF0000"/>
                </a:solidFill>
                <a:latin typeface="Times New Roman"/>
                <a:ea typeface="Calibri"/>
              </a:rPr>
              <a:t>)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0" y="1700808"/>
            <a:ext cx="5724128" cy="5040560"/>
          </a:xfrm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endParaRPr lang="ru-RU" sz="5100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0" lvl="0" indent="0" algn="ctr">
              <a:buNone/>
            </a:pPr>
            <a:endParaRPr lang="en-US" sz="5900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0" lvl="0" indent="0" algn="ctr">
              <a:buNone/>
            </a:pPr>
            <a:endParaRPr lang="en-US" sz="59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0" lvl="0" indent="0" algn="ctr">
              <a:buNone/>
            </a:pPr>
            <a:endParaRPr lang="en-US" sz="5900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0" lvl="0" indent="0" algn="ctr">
              <a:buNone/>
            </a:pPr>
            <a:endParaRPr lang="en-US" sz="59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0" lvl="0" indent="0" algn="ctr">
              <a:buNone/>
            </a:pPr>
            <a:endParaRPr lang="en-US" sz="6200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0" lvl="0" indent="0" algn="ctr">
              <a:buNone/>
            </a:pPr>
            <a:endParaRPr lang="en-US" sz="8000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0" lvl="0" indent="0" algn="ctr">
              <a:buNone/>
            </a:pPr>
            <a:endParaRPr lang="en-US" sz="80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0" lvl="0" indent="0" algn="ctr">
              <a:buNone/>
            </a:pPr>
            <a:endParaRPr lang="en-US" sz="8000" dirty="0">
              <a:solidFill>
                <a:prstClr val="black"/>
              </a:solidFill>
              <a:latin typeface="Times New Roman"/>
              <a:ea typeface="Calibri"/>
            </a:endParaRPr>
          </a:p>
          <a:p>
            <a:pPr marL="0" lvl="0" indent="0" algn="ctr">
              <a:buNone/>
            </a:pPr>
            <a:r>
              <a:rPr lang="ru-RU" sz="8000" dirty="0" smtClean="0">
                <a:solidFill>
                  <a:prstClr val="black"/>
                </a:solidFill>
                <a:latin typeface="Times New Roman"/>
                <a:ea typeface="Calibri"/>
              </a:rPr>
              <a:t>         Расскажите </a:t>
            </a:r>
            <a:r>
              <a:rPr lang="ru-RU" sz="8000" dirty="0">
                <a:solidFill>
                  <a:prstClr val="black"/>
                </a:solidFill>
                <a:latin typeface="Times New Roman"/>
                <a:ea typeface="Calibri"/>
              </a:rPr>
              <a:t>детям о своей семье, о </a:t>
            </a:r>
            <a:r>
              <a:rPr lang="ru-RU" sz="8000" dirty="0" smtClean="0">
                <a:solidFill>
                  <a:prstClr val="black"/>
                </a:solidFill>
                <a:latin typeface="Times New Roman"/>
                <a:ea typeface="Calibri"/>
              </a:rPr>
              <a:t>                                                      родственных </a:t>
            </a:r>
            <a:r>
              <a:rPr lang="ru-RU" sz="8000" dirty="0">
                <a:solidFill>
                  <a:prstClr val="black"/>
                </a:solidFill>
                <a:latin typeface="Times New Roman"/>
                <a:ea typeface="Calibri"/>
              </a:rPr>
              <a:t>отношениях в семье (сын, дочь, мама, папа и т.д.). </a:t>
            </a:r>
            <a:r>
              <a:rPr lang="ru-RU" sz="8000" dirty="0" smtClean="0">
                <a:solidFill>
                  <a:prstClr val="black"/>
                </a:solidFill>
                <a:latin typeface="Times New Roman"/>
                <a:ea typeface="Calibri"/>
              </a:rPr>
              <a:t>Закрепите </a:t>
            </a:r>
            <a:r>
              <a:rPr lang="ru-RU" sz="8000" dirty="0">
                <a:solidFill>
                  <a:prstClr val="black"/>
                </a:solidFill>
                <a:latin typeface="Times New Roman"/>
                <a:ea typeface="Calibri"/>
              </a:rPr>
              <a:t>знания </a:t>
            </a:r>
            <a:r>
              <a:rPr lang="ru-RU" sz="8000" dirty="0" smtClean="0">
                <a:solidFill>
                  <a:prstClr val="black"/>
                </a:solidFill>
                <a:latin typeface="Times New Roman"/>
                <a:ea typeface="Calibri"/>
              </a:rPr>
              <a:t>детей о своем имени, </a:t>
            </a:r>
            <a:r>
              <a:rPr lang="ru-RU" sz="8000" dirty="0">
                <a:solidFill>
                  <a:prstClr val="black"/>
                </a:solidFill>
                <a:latin typeface="Times New Roman"/>
                <a:ea typeface="Calibri"/>
              </a:rPr>
              <a:t>фамилии и </a:t>
            </a:r>
            <a:r>
              <a:rPr lang="ru-RU" sz="8000" dirty="0" smtClean="0">
                <a:solidFill>
                  <a:prstClr val="black"/>
                </a:solidFill>
                <a:latin typeface="Times New Roman"/>
                <a:ea typeface="Calibri"/>
              </a:rPr>
              <a:t>возрасте; имени </a:t>
            </a:r>
            <a:r>
              <a:rPr lang="ru-RU" sz="8000" dirty="0">
                <a:solidFill>
                  <a:prstClr val="black"/>
                </a:solidFill>
                <a:latin typeface="Times New Roman"/>
                <a:ea typeface="Calibri"/>
              </a:rPr>
              <a:t>родителей</a:t>
            </a:r>
            <a:r>
              <a:rPr lang="ru-RU" sz="8000" dirty="0" smtClean="0">
                <a:solidFill>
                  <a:prstClr val="black"/>
                </a:solidFill>
                <a:latin typeface="Times New Roman"/>
                <a:ea typeface="Calibri"/>
              </a:rPr>
              <a:t>.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Понаблюдайте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за домашними занятиями членов семьи, совместно с детьми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поучаствуйте в конкурсе рисунков «Мама, папа, я - вот и вся моя семья»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8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3717032"/>
            <a:ext cx="3508274" cy="2984774"/>
          </a:xfrm>
        </p:spPr>
      </p:pic>
      <p:sp>
        <p:nvSpPr>
          <p:cNvPr id="13" name="TextBox 12"/>
          <p:cNvSpPr txBox="1"/>
          <p:nvPr/>
        </p:nvSpPr>
        <p:spPr>
          <a:xfrm>
            <a:off x="637158" y="2355050"/>
            <a:ext cx="39239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Побеседуйте с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детьми о правилах хорошего тона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гостях.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67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3100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периода </a:t>
            </a:r>
            <a:r>
              <a:rPr lang="ru-RU" sz="31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1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«Я в мире человек</a:t>
            </a:r>
            <a:r>
              <a:rPr lang="ru-RU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rgbClr val="A2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1187624" y="1227308"/>
            <a:ext cx="4762872" cy="329124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Дополните портфолио ребенка фотографиями любимых бабушки и дедушки, а так же интересными подделками сделанными своими руками и принесите в детский сад, что бы ребенок показал и рассказал своим друзьям о себе и о своих близких. К празднику День пожилого человека, можете сделать с ребенком медаль: «Супер бабушка», «Лучший дедушка» и т.д. и подарить их им.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581128"/>
            <a:ext cx="2692947" cy="2088232"/>
          </a:xfrm>
          <a:ln w="28575">
            <a:solidFill>
              <a:srgbClr val="A2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9013" y="2455631"/>
            <a:ext cx="1861379" cy="1946738"/>
          </a:xfrm>
          <a:prstGeom prst="ellipse">
            <a:avLst/>
          </a:prstGeom>
          <a:ln w="28575">
            <a:solidFill>
              <a:srgbClr val="A20000"/>
            </a:solidFill>
          </a:ln>
        </p:spPr>
      </p:pic>
    </p:spTree>
    <p:extLst>
      <p:ext uri="{BB962C8B-B14F-4D97-AF65-F5344CB8AC3E}">
        <p14:creationId xmlns:p14="http://schemas.microsoft.com/office/powerpoint/2010/main" val="232210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Тема периода : </a:t>
            </a:r>
            <a:br>
              <a:rPr lang="ru-RU" sz="31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«Мой город, моя страна»</a:t>
            </a:r>
            <a:br>
              <a:rPr lang="ru-RU" sz="3100" b="1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/>
                <a:ea typeface="Calibri"/>
              </a:rPr>
              <a:t>(1-я-2-я недели ноября)</a:t>
            </a:r>
            <a:endParaRPr lang="ru-RU" sz="3100" i="1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827584" y="2204864"/>
            <a:ext cx="4722888" cy="402617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Расскажите детьми о родном поселке, о том как называются улицы, о достопримечательностях родного поселка. Расскажите ребенку о том, кем вы работаете, как называется ваша профессия, покажите ребенку место где вы работаете. Примите участие совместно с ребенком  в конкурсе рисунков «Машина будущего». 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Участвуйте вместе с ребенком в проекте «Вот моя улица, вот мой дом родной»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933056"/>
            <a:ext cx="3326195" cy="2494646"/>
          </a:xfrm>
          <a:prstGeom prst="rect">
            <a:avLst/>
          </a:prstGeom>
          <a:ln w="28575">
            <a:solidFill>
              <a:srgbClr val="A20000"/>
            </a:solidFill>
          </a:ln>
        </p:spPr>
      </p:pic>
    </p:spTree>
    <p:extLst>
      <p:ext uri="{BB962C8B-B14F-4D97-AF65-F5344CB8AC3E}">
        <p14:creationId xmlns:p14="http://schemas.microsoft.com/office/powerpoint/2010/main" val="15235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2143116"/>
            <a:ext cx="5772168" cy="452624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Если на деревьях</a:t>
            </a:r>
            <a:b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листья пожелтели,</a:t>
            </a:r>
            <a:b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Если в край далекий</a:t>
            </a:r>
            <a:b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птицы улетели,</a:t>
            </a:r>
            <a:b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Если небо хмурое,</a:t>
            </a:r>
            <a:b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если дождик льется,</a:t>
            </a:r>
            <a:b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Это время года</a:t>
            </a:r>
            <a:b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осенью зовется.</a:t>
            </a:r>
            <a:b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(</a:t>
            </a:r>
            <a: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М. </a:t>
            </a:r>
            <a:r>
              <a:rPr lang="ru-RU" sz="2800" dirty="0" err="1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Ходякова</a:t>
            </a:r>
            <a: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800" dirty="0">
                <a:solidFill>
                  <a:srgbClr val="A2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A2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72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442</Words>
  <Application>Microsoft Office PowerPoint</Application>
  <PresentationFormat>Экран (4:3)</PresentationFormat>
  <Paragraphs>65</Paragraphs>
  <Slides>9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   Семейный календарь</vt:lpstr>
      <vt:lpstr>   Семейный календарь</vt:lpstr>
      <vt:lpstr> </vt:lpstr>
      <vt:lpstr>    Тема периода: «Осень» (2-я неделя сентября-1-я неделя октября)</vt:lpstr>
      <vt:lpstr>Презентация PowerPoint</vt:lpstr>
      <vt:lpstr>      Тема периода :  «Я в мире человек» (2-я-4-я недели октября)</vt:lpstr>
      <vt:lpstr>     Тема периода :  «Я в мире человек»</vt:lpstr>
      <vt:lpstr>      Тема периода :  «Мой город, моя страна» (1-я-2-я недели ноября)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Семейный календарь</dc:title>
  <dc:creator>1</dc:creator>
  <cp:lastModifiedBy>Home</cp:lastModifiedBy>
  <cp:revision>35</cp:revision>
  <dcterms:created xsi:type="dcterms:W3CDTF">2016-09-28T10:37:14Z</dcterms:created>
  <dcterms:modified xsi:type="dcterms:W3CDTF">2022-12-13T16:10:32Z</dcterms:modified>
</cp:coreProperties>
</file>