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-4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12/13/2022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6404" y="835131"/>
            <a:ext cx="10058400" cy="233347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</a:rPr>
              <a:t>ПЕРИОДИЗАЦИЯ </a:t>
            </a: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6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6600" b="1" dirty="0" smtClean="0">
                <a:solidFill>
                  <a:schemeClr val="accent5">
                    <a:lumMod val="50000"/>
                  </a:schemeClr>
                </a:solidFill>
              </a:rPr>
              <a:t>ДЕТСКОГО РАЗВИТИЯ</a:t>
            </a:r>
            <a:endParaRPr lang="ru-RU" sz="6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99843" y="4443094"/>
            <a:ext cx="10058400" cy="654999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В копилку молодого педагога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4brain.ru/blog/wp-content/uploads/2018/10/%D1%82%D0%B5%D0%BE%D1%80%D0%B8%D1%8F-%D0%BA%D0%BE%D0%B3%D0%BD%D0%B8%D1%82%D0%B8%D0%B2%D0%BD%D0%BE%D0%B3%D0%BE-%D1%80%D0%B0%D0%B7%D0%B2%D0%B8%D1%82%D0%B8%D1%8F-%D0%BF%D0%B8%D0%B0%D0%B6%D0%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3" y="3750267"/>
            <a:ext cx="4430073" cy="237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74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3632" y="968991"/>
            <a:ext cx="10058400" cy="13006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МЛАДЕНЧЕСКИЙ ВОЗРАСТ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41268"/>
            <a:ext cx="10058400" cy="4023360"/>
          </a:xfrm>
        </p:spPr>
        <p:txBody>
          <a:bodyPr/>
          <a:lstStyle/>
          <a:p>
            <a:r>
              <a:rPr lang="ru-RU" b="1" dirty="0"/>
              <a:t>Ведущий тип деятельности – непосредственно-эмоциональное общение со взрослым.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Зависимость </a:t>
            </a:r>
            <a:r>
              <a:rPr lang="ru-RU" dirty="0"/>
              <a:t>от взрослого носит всеобъемлющий характер.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/>
              <a:t>, когнитивный: все познавательные процессы реализуются в отношениях с матерью и с помощью нее.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Новообразования возраста </a:t>
            </a:r>
          </a:p>
          <a:p>
            <a:pPr lvl="0"/>
            <a:r>
              <a:rPr lang="ru-RU" dirty="0"/>
              <a:t>К году ребенок произносит первые слова (складывается структура речевого действия); </a:t>
            </a:r>
          </a:p>
          <a:p>
            <a:pPr lvl="0"/>
            <a:r>
              <a:rPr lang="ru-RU" dirty="0"/>
              <a:t>Осваивает произвольные действия с предметами окружающего мира (структура предметного действия).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74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77421"/>
            <a:ext cx="10058400" cy="1450757"/>
          </a:xfrm>
        </p:spPr>
        <p:txBody>
          <a:bodyPr>
            <a:normAutofit/>
          </a:bodyPr>
          <a:lstStyle/>
          <a:p>
            <a:r>
              <a:rPr lang="ru-RU" sz="4300" b="1" dirty="0" smtClean="0"/>
              <a:t>КРИЗИС ОДНОГО ГОДА</a:t>
            </a:r>
            <a:endParaRPr lang="ru-RU" sz="4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3"/>
            <a:ext cx="10789920" cy="4363998"/>
          </a:xfrm>
        </p:spPr>
        <p:txBody>
          <a:bodyPr>
            <a:noAutofit/>
          </a:bodyPr>
          <a:lstStyle/>
          <a:p>
            <a:r>
              <a:rPr lang="ru-RU" sz="1800" b="1" dirty="0"/>
              <a:t>Новообразование кризиса – автономная речь</a:t>
            </a:r>
            <a:r>
              <a:rPr lang="ru-RU" sz="1800" dirty="0"/>
              <a:t> </a:t>
            </a:r>
          </a:p>
          <a:p>
            <a:r>
              <a:rPr lang="ru-RU" sz="1800" dirty="0"/>
              <a:t>Кризис одного года характеризуется освоением речевого действия. Организм младенца регулировала биологическая система, связанная с биоритмами. Теперь же она вошла в противоречие с вербальной ситуацией, основанной на </a:t>
            </a:r>
            <a:r>
              <a:rPr lang="ru-RU" sz="1800" dirty="0" err="1"/>
              <a:t>самоприказе</a:t>
            </a:r>
            <a:r>
              <a:rPr lang="ru-RU" sz="1800" dirty="0"/>
              <a:t> или приказе со стороны взрослых. Таким образом, ребенок в возрасте около года оказывается вообще без системы, позволяющей ему надежно ориентироваться в окружающем мире. Биологоческие ритмы сильно деформированы, а речевые не настолько сформированы, чтобы ребенок мог свободно управлять своим поведением. </a:t>
            </a:r>
          </a:p>
          <a:p>
            <a:r>
              <a:rPr lang="ru-RU" sz="1800" dirty="0"/>
              <a:t>Кризис характеризуется общим регрессом деятельности ребенка, как бы обратным развитием. Эмоционально проявляется в </a:t>
            </a:r>
            <a:r>
              <a:rPr lang="ru-RU" sz="1800" dirty="0" err="1"/>
              <a:t>аффективности</a:t>
            </a:r>
            <a:r>
              <a:rPr lang="ru-RU" sz="1800" dirty="0"/>
              <a:t>. Эмоции примитивные. При этом наблюдаются различные нарушения: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1800" dirty="0"/>
              <a:t>нарушение всех биоритмических процессов (сон – бодрствование);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1800" dirty="0"/>
              <a:t>нарушение удовлетворения всех витальных потребностей (например, чувства голода);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1800" dirty="0"/>
              <a:t>эмоциональные аномалии (угрюмость, плаксивость, обидчивость).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878455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300" b="1" dirty="0" smtClean="0"/>
              <a:t>РАННЕ ДЕТСТВО (1-3 ГОДА)</a:t>
            </a:r>
            <a:endParaRPr lang="ru-RU" sz="4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этом возрасте происходит разделение линий психического развития мальчиков и девочек. Им присущи разные типы ведущей деятельности. У мальчиков на основе предметной деятельности формируется </a:t>
            </a:r>
            <a:r>
              <a:rPr lang="ru-RU" b="1" dirty="0"/>
              <a:t>предметно-орудийная</a:t>
            </a:r>
            <a:r>
              <a:rPr lang="ru-RU" dirty="0"/>
              <a:t> . У девочек на основе речевой деятельности – </a:t>
            </a:r>
            <a:r>
              <a:rPr lang="ru-RU" b="1" dirty="0"/>
              <a:t>коммуникативная</a:t>
            </a:r>
            <a:r>
              <a:rPr lang="ru-RU" dirty="0"/>
              <a:t> . </a:t>
            </a:r>
          </a:p>
          <a:p>
            <a:r>
              <a:rPr lang="ru-RU" dirty="0"/>
              <a:t>Предметно-орудийная деятельность включает манипуляцию с человеческими предметами, зачатки конструирования, в результате чего у мужчин лучше развито отвлеченное, абстрактное мышление. </a:t>
            </a:r>
          </a:p>
          <a:p>
            <a:r>
              <a:rPr lang="ru-RU" dirty="0"/>
              <a:t>Коммуникативная деятельность предполагает освоение логики человеческих отношений. Большинство женщин обладает более развитым, чем у мужчин, социальным мышлением, сфера проявления которого – общение людей. У женщин тоньше интуиция, такт, они более склонны к </a:t>
            </a:r>
            <a:r>
              <a:rPr lang="ru-RU" dirty="0" err="1"/>
              <a:t>эмпатии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456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300" b="1" dirty="0" smtClean="0"/>
              <a:t>КРИЗИС 3-х ЛЕТ</a:t>
            </a:r>
            <a:endParaRPr lang="ru-RU" sz="4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67384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4200" dirty="0" smtClean="0"/>
              <a:t>Кризис </a:t>
            </a:r>
            <a:r>
              <a:rPr lang="ru-RU" sz="4200" dirty="0"/>
              <a:t>3-х лет относится к числу острых. Ребенок неуправляем, впадает в ярость. Поведение почти не поддается коррекции. Период труден как для взрослого, так и для самого ребенка. Симптомы называют </a:t>
            </a:r>
            <a:r>
              <a:rPr lang="ru-RU" sz="4200" b="1" dirty="0"/>
              <a:t>семизвездием кризиса 3 лет</a:t>
            </a:r>
            <a:r>
              <a:rPr lang="ru-RU" sz="4200" dirty="0"/>
              <a:t> . </a:t>
            </a:r>
          </a:p>
          <a:p>
            <a:pPr lvl="0"/>
            <a:r>
              <a:rPr lang="ru-RU" sz="4200" b="1" dirty="0"/>
              <a:t>Негативизм</a:t>
            </a:r>
            <a:r>
              <a:rPr lang="ru-RU" sz="4200" dirty="0"/>
              <a:t> – реакция не на содержание предложения взрослых, а на то, что оно идет от взрослых. Стремление сделать наоборот, даже вопреки собственному желанию. </a:t>
            </a:r>
          </a:p>
          <a:p>
            <a:pPr lvl="0"/>
            <a:r>
              <a:rPr lang="ru-RU" sz="4200" b="1" dirty="0"/>
              <a:t>Упрямство</a:t>
            </a:r>
            <a:r>
              <a:rPr lang="ru-RU" sz="4200" dirty="0"/>
              <a:t> . Ребенок настаивает на чем-то не потому, что хочет, а потому, что </a:t>
            </a:r>
            <a:r>
              <a:rPr lang="ru-RU" sz="4200" b="1" dirty="0"/>
              <a:t>он</a:t>
            </a:r>
            <a:r>
              <a:rPr lang="ru-RU" sz="4200" dirty="0"/>
              <a:t> этого потребовал, он связан своим первоначальным решением. </a:t>
            </a:r>
          </a:p>
          <a:p>
            <a:pPr lvl="0"/>
            <a:r>
              <a:rPr lang="ru-RU" sz="4200" b="1" dirty="0"/>
              <a:t>Строптивость</a:t>
            </a:r>
            <a:r>
              <a:rPr lang="ru-RU" sz="4200" dirty="0"/>
              <a:t> . Она безлична, направлена против норм воспитания, образа жизни, который сложился до трех лет. </a:t>
            </a:r>
          </a:p>
          <a:p>
            <a:pPr lvl="0"/>
            <a:r>
              <a:rPr lang="ru-RU" sz="4200" b="1" dirty="0"/>
              <a:t>Своеволие</a:t>
            </a:r>
            <a:r>
              <a:rPr lang="ru-RU" sz="4200" dirty="0"/>
              <a:t> . Стремится все делать сам. </a:t>
            </a:r>
          </a:p>
          <a:p>
            <a:pPr lvl="0"/>
            <a:r>
              <a:rPr lang="ru-RU" sz="4200" b="1" dirty="0"/>
              <a:t>Протест-бунт.</a:t>
            </a:r>
            <a:r>
              <a:rPr lang="ru-RU" sz="4200" dirty="0"/>
              <a:t> Ребенок в состоянии войны и конфликта с окружающими. </a:t>
            </a:r>
          </a:p>
          <a:p>
            <a:pPr lvl="0"/>
            <a:r>
              <a:rPr lang="ru-RU" sz="4200" b="1" dirty="0"/>
              <a:t>Симптом обесценивания</a:t>
            </a:r>
            <a:r>
              <a:rPr lang="ru-RU" sz="4200" dirty="0"/>
              <a:t> проявляется в том, что ребенок начинает ругаться, дразнить и обзывать родителей. </a:t>
            </a:r>
          </a:p>
          <a:p>
            <a:pPr lvl="0"/>
            <a:r>
              <a:rPr lang="ru-RU" sz="4200" b="1" dirty="0"/>
              <a:t>Деспотизм</a:t>
            </a:r>
            <a:r>
              <a:rPr lang="ru-RU" sz="4200" dirty="0"/>
              <a:t> . Ребенок заставляет родителей делать все, что он требует. По отношению к младшим сестрам и братьям деспотизм проявляется как ревность.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456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ДОШКОЛЬНОЕ ДЕТСТВО (3-7 ЛЕТ)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009507"/>
            <a:ext cx="10058400" cy="4023360"/>
          </a:xfrm>
        </p:spPr>
        <p:txBody>
          <a:bodyPr/>
          <a:lstStyle/>
          <a:p>
            <a:r>
              <a:rPr lang="ru-RU" b="1" dirty="0"/>
              <a:t>Ведущая деятельность – игра</a:t>
            </a:r>
            <a:r>
              <a:rPr lang="ru-RU" dirty="0"/>
              <a:t> . Характер игры меняется вместе с развитием ребенка, она тоже проходит этапы. </a:t>
            </a:r>
          </a:p>
          <a:p>
            <a:r>
              <a:rPr lang="ru-RU" dirty="0"/>
              <a:t>До трех лет игра представляет собой </a:t>
            </a:r>
            <a:r>
              <a:rPr lang="ru-RU" b="1" dirty="0"/>
              <a:t>манипулирование предметами</a:t>
            </a:r>
            <a:r>
              <a:rPr lang="ru-RU" dirty="0"/>
              <a:t> . Младенец, если он здоров, играет все свободное от сна и еды время. С помощью игрушек он знакомится с цветом, формой, звуком и т.д., то есть исследует действительность. Позже начинает сам экспериментировать: бросать, сжимать игрушки и наблюдать за реакцией. В процессе игры ребенок развивает координацию </a:t>
            </a:r>
            <a:r>
              <a:rPr lang="ru-RU" dirty="0" smtClean="0"/>
              <a:t>движений.</a:t>
            </a:r>
          </a:p>
          <a:p>
            <a:r>
              <a:rPr lang="ru-RU" dirty="0" smtClean="0"/>
              <a:t>Собственно </a:t>
            </a:r>
            <a:r>
              <a:rPr lang="ru-RU" dirty="0"/>
              <a:t>игра возникает в 3 года, когда ребенок начинает мыслить целостными образами – символами реальных предметов, явлений и действий </a:t>
            </a:r>
          </a:p>
        </p:txBody>
      </p:sp>
    </p:spTree>
    <p:extLst>
      <p:ext uri="{BB962C8B-B14F-4D97-AF65-F5344CB8AC3E}">
        <p14:creationId xmlns:p14="http://schemas.microsoft.com/office/powerpoint/2010/main" val="765862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КРИЗИС 7-ми лет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b="1" dirty="0"/>
              <a:t>Это кризис </a:t>
            </a:r>
            <a:r>
              <a:rPr lang="ru-RU" sz="2200" b="1" dirty="0" err="1"/>
              <a:t>саморегуляции</a:t>
            </a:r>
            <a:r>
              <a:rPr lang="ru-RU" sz="2200" b="1" dirty="0"/>
              <a:t>, напоминающий кризис 1 года. </a:t>
            </a:r>
          </a:p>
          <a:p>
            <a:r>
              <a:rPr lang="ru-RU" sz="2200" dirty="0"/>
              <a:t>Ребенок начинает регулировать свое поведение правилами. Раньше покладистый, он вдруг начинает предъявлять претензии на внимание к себе, поведение становится вычурным. С одной стороны, у него в поведении появляется демонстративная наивность, которая раздражает, так как интуитивно воспринимается окружающими как неискренность. С другой, кажется излишне взрослым: предъявляет к окружающим нормы. </a:t>
            </a:r>
          </a:p>
          <a:p>
            <a:r>
              <a:rPr lang="ru-RU" sz="2200" dirty="0"/>
              <a:t>Для ребенка распадается единство аффекта и интеллекта, и этот период характеризуется утрированными формами поведения. Ребенок не владеет своими чувствами (не может сдерживать, но и не умеет управлять ими). Дело в том, что, утратив одни формы поведения, он не приобрел еще другие. </a:t>
            </a:r>
          </a:p>
          <a:p>
            <a:r>
              <a:rPr lang="ru-RU" sz="2200" b="1" dirty="0"/>
              <a:t>Базальная потребность</a:t>
            </a:r>
            <a:r>
              <a:rPr lang="ru-RU" sz="2200" dirty="0"/>
              <a:t> – уважение. Любой младший школьник высказывает претензию на уважение, на отношение к нему как ко взрослому, на признание его суверенитета. Если потребность в уважении не будет удовлетворена, то невозможно будет строить отношения с этим человеком на основе понимания ("Я открыт для понимания, если уверен, что меня уважают").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19156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</TotalTime>
  <Words>599</Words>
  <Application>Microsoft Office PowerPoint</Application>
  <PresentationFormat>Произвольный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Ретро</vt:lpstr>
      <vt:lpstr>ПЕРИОДИЗАЦИЯ  ДЕТСКОГО РАЗВИТИЯ</vt:lpstr>
      <vt:lpstr>МЛАДЕНЧЕСКИЙ ВОЗРАСТ </vt:lpstr>
      <vt:lpstr>КРИЗИС ОДНОГО ГОДА</vt:lpstr>
      <vt:lpstr> РАННЕ ДЕТСТВО (1-3 ГОДА)</vt:lpstr>
      <vt:lpstr>КРИЗИС 3-х ЛЕТ</vt:lpstr>
      <vt:lpstr>ДОШКОЛЬНОЕ ДЕТСТВО (3-7 ЛЕТ)</vt:lpstr>
      <vt:lpstr>КРИЗИС 7-ми лет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ПЕРЕОДИЗАЦИЯ  ДЕТСКОГО РАЗВИТИЯ</dc:title>
  <dc:creator>user</dc:creator>
  <cp:lastModifiedBy>HP</cp:lastModifiedBy>
  <cp:revision>4</cp:revision>
  <dcterms:created xsi:type="dcterms:W3CDTF">2022-12-05T06:59:05Z</dcterms:created>
  <dcterms:modified xsi:type="dcterms:W3CDTF">2022-12-13T13:12:23Z</dcterms:modified>
</cp:coreProperties>
</file>