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91" r:id="rId3"/>
    <p:sldId id="292" r:id="rId4"/>
    <p:sldId id="293" r:id="rId5"/>
    <p:sldId id="294" r:id="rId6"/>
    <p:sldId id="280" r:id="rId7"/>
    <p:sldId id="287" r:id="rId8"/>
    <p:sldId id="257" r:id="rId9"/>
    <p:sldId id="256" r:id="rId10"/>
    <p:sldId id="258" r:id="rId11"/>
    <p:sldId id="283" r:id="rId12"/>
    <p:sldId id="286" r:id="rId13"/>
    <p:sldId id="278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7.xml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598" cy="6844199"/>
          </a:xfrm>
        </p:spPr>
      </p:pic>
    </p:spTree>
    <p:extLst>
      <p:ext uri="{BB962C8B-B14F-4D97-AF65-F5344CB8AC3E}">
        <p14:creationId xmlns:p14="http://schemas.microsoft.com/office/powerpoint/2010/main" val="155606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857256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герб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643050"/>
            <a:ext cx="77867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Герб – отличительный знак, официальная эмблема государства.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428868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 1993 году, в целях восстановления исторической символики Российского государства, вступило в действие Положение о Государственном гербе Российской Федерации.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:\russ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996082"/>
            <a:ext cx="2151690" cy="221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85717" y="1700808"/>
            <a:ext cx="3744415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Государственный герб Российской Федерации представляет собой четырехугольный, с закругленными нижними углами, заостренный в оконечности красный геральдический щит с золотым двуглавым орлом, поднявшим вверх распущенные крылья.                             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-857288" y="1571612"/>
            <a:ext cx="4686304" cy="4525963"/>
          </a:xfrm>
        </p:spPr>
        <p:txBody>
          <a:bodyPr/>
          <a:lstStyle/>
          <a:p>
            <a:pPr algn="r"/>
            <a:endParaRPr lang="ru-RU" i="1" dirty="0" smtClean="0">
              <a:latin typeface="Verdana" pitchFamily="34" charset="0"/>
            </a:endParaRPr>
          </a:p>
          <a:p>
            <a:pPr algn="r"/>
            <a:endParaRPr lang="ru-RU" dirty="0"/>
          </a:p>
        </p:txBody>
      </p:sp>
      <p:pic>
        <p:nvPicPr>
          <p:cNvPr id="1027" name="Picture 3" descr="C:\Documents and Settings\Учитель\Рабочий стол\i-gerb-s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56591" y="1771880"/>
            <a:ext cx="6264696" cy="607143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857256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герб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1645" y="3284984"/>
            <a:ext cx="7820709" cy="31409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Гимн — официально принятая торжественная песнь в честь государства. </a:t>
            </a:r>
          </a:p>
          <a:p>
            <a:pPr marL="0" indent="0" algn="just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Государственный гимн Российской Федерации представляет собой музыкально - поэтическое произведение, исполняемое в случаях, предусмотренных законом. </a:t>
            </a:r>
          </a:p>
          <a:p>
            <a:pPr algn="just"/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404664"/>
            <a:ext cx="7786742" cy="857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ваня андронычев\Desktop\news-2uBuiMgoy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12776"/>
            <a:ext cx="304800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74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149080"/>
            <a:ext cx="7632848" cy="20882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Мелодия гимна РФ — музыка, написанная Александром Александровым (1883—1946) для «Гимна партии большевиков» на стихи Василия Лебедева-Кумача, использовавшаяся также в качестве гимна СССР с 1943 по 1991 годы. Автор текста — Сергей Михалков.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ваня андронычев\Desktop\b15571918c432b2166febf9b9087b3c9bc5f6c1390982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8891"/>
            <a:ext cx="3240360" cy="297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60387" y="3645024"/>
            <a:ext cx="211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Александров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85284" y="36450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 Михалков</a:t>
            </a:r>
            <a:endParaRPr lang="ru-RU" dirty="0"/>
          </a:p>
        </p:txBody>
      </p:sp>
      <p:pic>
        <p:nvPicPr>
          <p:cNvPr id="3076" name="Picture 4" descr="C:\Users\ваня андронычев\Desktop\mihalkov-580x4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876" y="518892"/>
            <a:ext cx="3962497" cy="297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52646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104784" y="4375371"/>
            <a:ext cx="5368680" cy="191906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357166"/>
            <a:ext cx="7333057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Государственные </a:t>
            </a:r>
          </a:p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символы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Российской      Федерации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548" y="3151349"/>
            <a:ext cx="2104684" cy="3154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542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78" y="188640"/>
            <a:ext cx="8884618" cy="6192688"/>
          </a:xfrm>
        </p:spPr>
      </p:pic>
    </p:spTree>
    <p:extLst>
      <p:ext uri="{BB962C8B-B14F-4D97-AF65-F5344CB8AC3E}">
        <p14:creationId xmlns:p14="http://schemas.microsoft.com/office/powerpoint/2010/main" val="66087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Народы России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3690" cy="5145435"/>
          </a:xfrm>
        </p:spPr>
      </p:pic>
    </p:spTree>
    <p:extLst>
      <p:ext uri="{BB962C8B-B14F-4D97-AF65-F5344CB8AC3E}">
        <p14:creationId xmlns:p14="http://schemas.microsoft.com/office/powerpoint/2010/main" val="2828392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резидент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Российской Федерации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55" y="1417638"/>
            <a:ext cx="7625890" cy="5087899"/>
          </a:xfrm>
        </p:spPr>
      </p:pic>
    </p:spTree>
    <p:extLst>
      <p:ext uri="{BB962C8B-B14F-4D97-AF65-F5344CB8AC3E}">
        <p14:creationId xmlns:p14="http://schemas.microsoft.com/office/powerpoint/2010/main" val="208907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714348" y="571480"/>
            <a:ext cx="78581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Символы – это условные знаки или изображения, имеющие для человека или целого народа очень важное значение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71472" y="1714488"/>
            <a:ext cx="8001056" cy="1143008"/>
            <a:chOff x="361292" y="0"/>
            <a:chExt cx="7849974" cy="1576494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361292" y="0"/>
              <a:ext cx="7849974" cy="1576494"/>
            </a:xfrm>
            <a:prstGeom prst="rect">
              <a:avLst/>
            </a:prstGeom>
            <a:gradFill rotWithShape="0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361292" y="0"/>
              <a:ext cx="7849974" cy="15764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400" b="0" kern="1200" dirty="0">
                <a:solidFill>
                  <a:schemeClr val="accent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428596" y="1928802"/>
            <a:ext cx="82153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Государственные символы России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1928794" y="2857496"/>
            <a:ext cx="285752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500562" y="2857496"/>
            <a:ext cx="285752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000892" y="2857496"/>
            <a:ext cx="285752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714348" y="3571877"/>
            <a:ext cx="2643206" cy="1071569"/>
            <a:chOff x="142874" y="1928831"/>
            <a:chExt cx="2646519" cy="1251821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42874" y="1928831"/>
              <a:ext cx="2503643" cy="1251821"/>
            </a:xfrm>
            <a:prstGeom prst="rect">
              <a:avLst/>
            </a:prstGeom>
            <a:gradFill rotWithShape="0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500064" y="2000269"/>
              <a:ext cx="2289329" cy="11089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28992" y="3571876"/>
            <a:ext cx="2503643" cy="1071570"/>
            <a:chOff x="142874" y="1928831"/>
            <a:chExt cx="2503643" cy="1251821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42874" y="1928831"/>
              <a:ext cx="2503643" cy="1251821"/>
            </a:xfrm>
            <a:prstGeom prst="rect">
              <a:avLst/>
            </a:prstGeom>
            <a:gradFill rotWithShape="0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142874" y="1928831"/>
              <a:ext cx="2503643" cy="12518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000760" y="3571876"/>
            <a:ext cx="2500330" cy="1071570"/>
            <a:chOff x="3037770" y="3340560"/>
            <a:chExt cx="2575081" cy="1251821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109208" y="3340560"/>
              <a:ext cx="2503643" cy="1251821"/>
            </a:xfrm>
            <a:prstGeom prst="rect">
              <a:avLst/>
            </a:prstGeom>
            <a:gradFill rotWithShape="0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3037770" y="3340560"/>
              <a:ext cx="2503643" cy="12518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Прямоугольник 29">
            <a:hlinkClick r:id="rId3" action="ppaction://hlinksldjump"/>
          </p:cNvPr>
          <p:cNvSpPr/>
          <p:nvPr/>
        </p:nvSpPr>
        <p:spPr>
          <a:xfrm>
            <a:off x="1071538" y="3643314"/>
            <a:ext cx="1607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Флаг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>
            <a:hlinkClick r:id="rId4" action="ppaction://hlinksldjump"/>
          </p:cNvPr>
          <p:cNvSpPr/>
          <p:nvPr/>
        </p:nvSpPr>
        <p:spPr>
          <a:xfrm>
            <a:off x="3857620" y="3643314"/>
            <a:ext cx="1513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Герб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5" action="ppaction://hlinksldjump"/>
          </p:cNvPr>
          <p:cNvSpPr/>
          <p:nvPr/>
        </p:nvSpPr>
        <p:spPr>
          <a:xfrm>
            <a:off x="6429388" y="3643314"/>
            <a:ext cx="17036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929198"/>
            <a:ext cx="1928826" cy="122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4" descr="2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4786322"/>
            <a:ext cx="1454138" cy="14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" descr="H:\39593343.jpg"/>
          <p:cNvPicPr>
            <a:picLocks noChangeAspect="1" noChangeArrowheads="1"/>
          </p:cNvPicPr>
          <p:nvPr/>
        </p:nvPicPr>
        <p:blipFill>
          <a:blip r:embed="rId8"/>
          <a:srcRect l="12462" r="12769" b="8983"/>
          <a:stretch>
            <a:fillRect/>
          </a:stretch>
        </p:blipFill>
        <p:spPr bwMode="auto">
          <a:xfrm>
            <a:off x="6429388" y="4857760"/>
            <a:ext cx="1895470" cy="1452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8" grpId="0" animBg="1"/>
      <p:bldP spid="19" grpId="0" animBg="1"/>
      <p:bldP spid="20" grpId="0" animBg="1"/>
      <p:bldP spid="30" grpId="0"/>
      <p:bldP spid="31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83568" y="1700808"/>
            <a:ext cx="5072097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Бело-сине-красный флаг с горизонтальным расположением полос был утвержден указом Петра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1700 году как единый морской флаг России и является первым государственным флагом.</a:t>
            </a:r>
            <a:endParaRPr lang="ru-RU" sz="2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C:\Documents and Settings\admin\Мои документы\Peter_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1700807"/>
            <a:ext cx="2443656" cy="3196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1013" y="4077072"/>
            <a:ext cx="3537206" cy="2174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857256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флаг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51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753" y="1484784"/>
            <a:ext cx="807249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11 декабря 1993 года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было утверждено положение о Государственном флаге Российской Федерации. Современный флаг России законодательно утвержден </a:t>
            </a:r>
          </a:p>
          <a:p>
            <a:pPr algn="just"/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 декабря 2000 года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22 августа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– день флага Российской Федерации.</a:t>
            </a:r>
          </a:p>
          <a:p>
            <a:pPr algn="just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Учитель\Рабочий стол\flag(fkz)_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286256"/>
            <a:ext cx="1857388" cy="1984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Учитель\Рабочий стол\6618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286256"/>
            <a:ext cx="3143272" cy="1990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857256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флаг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Учитель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i-flag-h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431678"/>
            <a:ext cx="4505724" cy="4096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491880" y="2830249"/>
            <a:ext cx="4857784" cy="101566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Verdana" pitchFamily="34" charset="0"/>
              </a:rPr>
              <a:t>Б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Verdana" pitchFamily="34" charset="0"/>
              </a:rPr>
              <a:t>елый цвет символизирует мир, чистоту, непорочность, совершенство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Verdana" pitchFamily="34" charset="0"/>
              </a:rPr>
              <a:t>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845912"/>
            <a:ext cx="4857784" cy="10156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Verdana" pitchFamily="34" charset="0"/>
              </a:rPr>
              <a:t>Синий цвет символизирует веру,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Verdana" pitchFamily="34" charset="0"/>
              </a:rPr>
              <a:t>п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Verdana" pitchFamily="34" charset="0"/>
              </a:rPr>
              <a:t>остоянство, верность.</a:t>
            </a:r>
          </a:p>
          <a:p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4865525"/>
            <a:ext cx="4857784" cy="101566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Verdana" pitchFamily="34" charset="0"/>
              </a:rPr>
              <a:t>Красный цвет – это энергия, сила, кровь, пролитая за отечество.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857256"/>
          </a:xfr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Государственный флаг России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1428736"/>
            <a:ext cx="77153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один из важнейших атрибутов государства, символ государственного и национального суверенитета, отличительный знак государства </a:t>
            </a:r>
            <a:endParaRPr lang="ru-RU" sz="2400" b="1" dirty="0">
              <a:ln w="11430"/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293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Народы России</vt:lpstr>
      <vt:lpstr>Президент Российской Федерации </vt:lpstr>
      <vt:lpstr>Презентация PowerPoint</vt:lpstr>
      <vt:lpstr>Государственный флаг России</vt:lpstr>
      <vt:lpstr>Государственный флаг России</vt:lpstr>
      <vt:lpstr>Государственный флаг России</vt:lpstr>
      <vt:lpstr>Государственный герб России</vt:lpstr>
      <vt:lpstr>Государственный герб России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ваня андронычев</dc:creator>
  <cp:lastModifiedBy>11</cp:lastModifiedBy>
  <cp:revision>55</cp:revision>
  <dcterms:modified xsi:type="dcterms:W3CDTF">2022-12-13T07:25:16Z</dcterms:modified>
</cp:coreProperties>
</file>