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353" r:id="rId4"/>
    <p:sldId id="354" r:id="rId5"/>
    <p:sldId id="355" r:id="rId6"/>
    <p:sldId id="356" r:id="rId7"/>
    <p:sldId id="348" r:id="rId8"/>
    <p:sldId id="357" r:id="rId9"/>
    <p:sldId id="359" r:id="rId10"/>
    <p:sldId id="358" r:id="rId11"/>
    <p:sldId id="258" r:id="rId12"/>
  </p:sldIdLst>
  <p:sldSz cx="12192000" cy="6858000"/>
  <p:notesSz cx="6858000" cy="9144000"/>
  <p:defaultTextStyle>
    <a:defPPr>
      <a:defRPr lang="ru-RU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98" autoAdjust="0"/>
    <p:restoredTop sz="94704"/>
  </p:normalViewPr>
  <p:slideViewPr>
    <p:cSldViewPr snapToGrid="0" showGuides="1">
      <p:cViewPr varScale="1">
        <p:scale>
          <a:sx n="66" d="100"/>
          <a:sy n="66" d="100"/>
        </p:scale>
        <p:origin x="95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374CC-DC43-4D00-AE20-FF5BABEF7C2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A0026-35B2-4BCB-8CDC-FA54CD54F5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018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9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65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55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600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991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07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45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33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62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08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65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3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8D010-F653-4CCA-BBC0-F1CA6E8D93E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8576E-D5B2-4901-BF1D-76F5B0C49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03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2115654"/>
            <a:ext cx="12192000" cy="199531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5748289"/>
            <a:ext cx="12192000" cy="1109713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77554" y="2115654"/>
            <a:ext cx="11434439" cy="212365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 Общие сведения о значении физической культуры в профессиональной деятельности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1. Основы здорового образа жизни с учетом специфики получаемой   профессии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53904" y="161578"/>
            <a:ext cx="10433296" cy="58477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/>
            <a:r>
              <a:rPr lang="ru-RU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Санкт-Петербургское государственное бюджетное профессиональное образовательное учреждение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«Сестрорецкий технологический колледж им</a:t>
            </a:r>
            <a:r>
              <a:rPr lang="ru-RU" sz="1600" b="1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С. И. Мосина</a:t>
            </a:r>
            <a:r>
              <a:rPr lang="ru-RU" sz="1600" b="1" cap="sm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gradFill flip="none" rotWithShape="1">
                <a:gsLst>
                  <a:gs pos="0">
                    <a:prstClr val="black">
                      <a:alpha val="86000"/>
                    </a:prstClr>
                  </a:gs>
                  <a:gs pos="50000">
                    <a:prstClr val="black">
                      <a:lumMod val="85000"/>
                      <a:lumOff val="15000"/>
                      <a:alpha val="86000"/>
                    </a:prstClr>
                  </a:gs>
                  <a:gs pos="100000">
                    <a:prstClr val="black">
                      <a:lumMod val="75000"/>
                      <a:lumOff val="25000"/>
                      <a:alpha val="77000"/>
                    </a:prstClr>
                  </a:gs>
                </a:gsLst>
                <a:lin ang="16200000" scaled="1"/>
                <a:tileRect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4" y="216210"/>
            <a:ext cx="1276350" cy="12763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19950" y="4856530"/>
            <a:ext cx="4819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Преподаватель физической культуры</a:t>
            </a: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</a:rPr>
              <a:t>Скворцов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436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4857" y="131343"/>
            <a:ext cx="10037947" cy="3847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ОРГАНИЗАЦИЯ СНА И ПИТАНИЯ</a:t>
            </a:r>
            <a:endParaRPr lang="ru-RU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10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147762" y="1424541"/>
            <a:ext cx="989647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/>
              </a:rPr>
              <a:t>ЗДОРОВОЕ ПИТАНИЕ</a:t>
            </a:r>
            <a:endParaRPr lang="ru-RU" sz="2800" dirty="0" smtClean="0"/>
          </a:p>
          <a:p>
            <a:pPr algn="ctr"/>
            <a:endParaRPr lang="ru-RU" sz="1400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– это такое питание, которое обеспечивает рост, оптимальное развитие, полноценную жизнедеятельность, способствует укреплению здоровья и профилактике неинфекционных заболеваний (НИЗ), включая диабет, болезни сердца, инсульт и рак.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Здоровое питание на протяжении всей жизни - важнейший элемент сохранения и укрепления здоровья нынешних и будущих поколений, а также, непременное условие достижения активного долголетия.</a:t>
            </a:r>
          </a:p>
        </p:txBody>
      </p:sp>
    </p:spTree>
    <p:extLst>
      <p:ext uri="{BB962C8B-B14F-4D97-AF65-F5344CB8AC3E}">
        <p14:creationId xmlns:p14="http://schemas.microsoft.com/office/powerpoint/2010/main" val="2211098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463126"/>
            <a:ext cx="12192000" cy="199531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504231" y="3028951"/>
            <a:ext cx="9190787" cy="830997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ru-RU" sz="4800" b="1" dirty="0">
                <a:gradFill flip="none" rotWithShape="1">
                  <a:gsLst>
                    <a:gs pos="0">
                      <a:srgbClr val="00518E">
                        <a:shade val="30000"/>
                        <a:satMod val="115000"/>
                      </a:srgbClr>
                    </a:gs>
                    <a:gs pos="50000">
                      <a:srgbClr val="00518E">
                        <a:shade val="67500"/>
                        <a:satMod val="115000"/>
                      </a:srgbClr>
                    </a:gs>
                    <a:gs pos="100000">
                      <a:srgbClr val="00518E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  <a:endParaRPr lang="ru-RU" sz="5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0021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203499"/>
            <a:ext cx="12192000" cy="43120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wrap="square" lIns="137482" tIns="68737" rIns="137482" bIns="68737" rtlCol="0" anchor="ctr">
            <a:spAutoFit/>
          </a:bodyPr>
          <a:lstStyle/>
          <a:p>
            <a:pPr algn="ctr" defTabSz="1095659" fontAlgn="base">
              <a:spcBef>
                <a:spcPct val="0"/>
              </a:spcBef>
              <a:spcAft>
                <a:spcPct val="0"/>
              </a:spcAft>
            </a:pPr>
            <a:endParaRPr lang="ru-RU" b="1" kern="0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2100" y="178423"/>
            <a:ext cx="10037947" cy="52322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800" b="1" dirty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УЧЕБНЫЕ ВОПРОСЫ 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2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49497" y="1589393"/>
            <a:ext cx="6997700" cy="132343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just">
              <a:buAutoNum type="arabicPeriod"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труда 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отдыха.</a:t>
            </a:r>
          </a:p>
          <a:p>
            <a:pPr algn="just">
              <a:buAutoNum type="arabicPeriod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 и питания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97" y="-60357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56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203499"/>
            <a:ext cx="12192000" cy="43120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wrap="square" lIns="137482" tIns="68737" rIns="137482" bIns="68737" rtlCol="0" anchor="ctr">
            <a:spAutoFit/>
          </a:bodyPr>
          <a:lstStyle/>
          <a:p>
            <a:pPr algn="ctr" defTabSz="1095659" fontAlgn="base">
              <a:spcBef>
                <a:spcPct val="0"/>
              </a:spcBef>
              <a:spcAft>
                <a:spcPct val="0"/>
              </a:spcAft>
            </a:pPr>
            <a:endParaRPr lang="ru-RU" b="1" kern="0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4529" y="98375"/>
            <a:ext cx="10037947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000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ОСНОВНЫЕ ЭЛЕМЕНТЫ ЗДОРОВОГО ОБРАЗА ЖИЗНИ</a:t>
            </a:r>
            <a:endParaRPr lang="ru-RU" sz="2000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3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-112336"/>
            <a:ext cx="762000" cy="762000"/>
          </a:xfrm>
          <a:prstGeom prst="rect">
            <a:avLst/>
          </a:prstGeom>
        </p:spPr>
      </p:pic>
      <p:sp>
        <p:nvSpPr>
          <p:cNvPr id="3" name="AutoShape 2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4063" y="677864"/>
            <a:ext cx="8042787" cy="59436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55575" y="1997111"/>
            <a:ext cx="5679625" cy="3674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2400" b="1" dirty="0" smtClean="0">
                <a:latin typeface="Times New Roman"/>
                <a:ea typeface="Times New Roman"/>
              </a:rPr>
              <a:t>Здоровый образ жизни </a:t>
            </a:r>
            <a:r>
              <a:rPr lang="ru-RU" sz="2400" dirty="0" smtClean="0">
                <a:latin typeface="Times New Roman"/>
                <a:ea typeface="Times New Roman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отдельного человека с целью профилактики болезней и укрепления здоровья. Здоровый образ жизни помогает нам выполнять наши цели и задачи, успешно реализовывать свои планы, справляться с трудностями, а если придется, то и с колоссальными перегрузками. Крепкое здоровье, поддерживаемое и укрепляемое самим человеком, позволит ему прожить долгую и полную радостей жизнь.  </a:t>
            </a:r>
            <a:endParaRPr lang="ru-RU" sz="18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78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203499"/>
            <a:ext cx="12192000" cy="43120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wrap="square" lIns="137482" tIns="68737" rIns="137482" bIns="68737" rtlCol="0" anchor="ctr">
            <a:spAutoFit/>
          </a:bodyPr>
          <a:lstStyle/>
          <a:p>
            <a:pPr algn="ctr" defTabSz="1095659" fontAlgn="base">
              <a:spcBef>
                <a:spcPct val="0"/>
              </a:spcBef>
              <a:spcAft>
                <a:spcPct val="0"/>
              </a:spcAft>
            </a:pPr>
            <a:endParaRPr lang="ru-RU" b="1" kern="0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4529" y="98375"/>
            <a:ext cx="10037947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000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РЕЖИМ ТРУДА И ОТДЫХА</a:t>
            </a:r>
            <a:endParaRPr lang="ru-RU" sz="2000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4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-112336"/>
            <a:ext cx="762000" cy="762000"/>
          </a:xfrm>
          <a:prstGeom prst="rect">
            <a:avLst/>
          </a:prstGeom>
        </p:spPr>
      </p:pic>
      <p:sp>
        <p:nvSpPr>
          <p:cNvPr id="3" name="AutoShape 2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3600" y="1197011"/>
            <a:ext cx="1104582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АЦИОНАЛЬНЫЙ РЕЖИМ ТРУДА И ОТДЫХА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необходимый элемент здорового образа жизни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Режим дня надо строить с учётом возраста, характера трудовой деятельности и состояния здоровья. Рациональное чередование физического труда и умственной работы – залог хорошего самочувствия, высокой работоспособности. Также важно чередование трудовой активности и отдыха. Существенным компонентом отдыха в течение суток является сон.</a:t>
            </a:r>
          </a:p>
        </p:txBody>
      </p:sp>
    </p:spTree>
    <p:extLst>
      <p:ext uri="{BB962C8B-B14F-4D97-AF65-F5344CB8AC3E}">
        <p14:creationId xmlns:p14="http://schemas.microsoft.com/office/powerpoint/2010/main" val="1572113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203499"/>
            <a:ext cx="12192000" cy="43120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wrap="square" lIns="137482" tIns="68737" rIns="137482" bIns="68737" rtlCol="0" anchor="ctr">
            <a:spAutoFit/>
          </a:bodyPr>
          <a:lstStyle/>
          <a:p>
            <a:pPr algn="ctr" defTabSz="1095659" fontAlgn="base">
              <a:spcBef>
                <a:spcPct val="0"/>
              </a:spcBef>
              <a:spcAft>
                <a:spcPct val="0"/>
              </a:spcAft>
            </a:pPr>
            <a:endParaRPr lang="ru-RU" b="1" kern="0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4529" y="98375"/>
            <a:ext cx="10037947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000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РЕЖИМ ТРУДА И ОТДЫХА</a:t>
            </a:r>
            <a:endParaRPr lang="ru-RU" sz="2000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5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-112336"/>
            <a:ext cx="762000" cy="762000"/>
          </a:xfrm>
          <a:prstGeom prst="rect">
            <a:avLst/>
          </a:prstGeom>
        </p:spPr>
      </p:pic>
      <p:sp>
        <p:nvSpPr>
          <p:cNvPr id="3" name="AutoShape 2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0375" y="868122"/>
            <a:ext cx="1157243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АЦИОНАЛЬНЫЙ РЕЖИМ ТРУДА И ОТДЫХА</a:t>
            </a:r>
            <a:r>
              <a:rPr lang="ru-RU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и содержание периодов работы и отдыха, при которых высокая производительность труда сочетается с высокой и устойчивой работоспособностью человека без признаков чрезмерного утомления в течение длительного времени.</a:t>
            </a:r>
          </a:p>
          <a:p>
            <a:pPr algn="just" font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Влияют ли индивидуальные особенности организма или социальные факторы на режим труда и отдыха? Конечно, и  не учитывать данные факторы нельзя, но основные положения его должны соблюдаться.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 относятся простые требования:</a:t>
            </a:r>
          </a:p>
          <a:p>
            <a:pPr marL="342900" indent="-342900" algn="just" font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видов деятельности в строго определенное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время;</a:t>
            </a:r>
          </a:p>
          <a:p>
            <a:pPr marL="342900" indent="-342900" algn="just" font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работы и отдыха;</a:t>
            </a:r>
          </a:p>
          <a:p>
            <a:pPr marL="342900" indent="-342900" algn="just" font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полноценное питание, не менее 3 раз в день в одни и те же часы;</a:t>
            </a:r>
          </a:p>
          <a:p>
            <a:pPr marL="342900" indent="-342900" algn="just" font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целенаправленной двигательной (физической) нагрузкой, не менее 6 часов в неделю;</a:t>
            </a:r>
          </a:p>
          <a:p>
            <a:pPr marL="342900" indent="-342900" algn="just" font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свежем воздухе, не менее 2–3 часов в день;</a:t>
            </a:r>
          </a:p>
          <a:p>
            <a:pPr marL="342900" indent="-342900" algn="just" fontAlgn="ctr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гигиены сна, не менее 8 часов в сутки, желательно ночной сон в одно и то же время.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08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203499"/>
            <a:ext cx="12192000" cy="431204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9525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 prstMaterial="dkEdge"/>
        </p:spPr>
        <p:txBody>
          <a:bodyPr wrap="square" lIns="137482" tIns="68737" rIns="137482" bIns="68737" rtlCol="0" anchor="ctr">
            <a:spAutoFit/>
          </a:bodyPr>
          <a:lstStyle/>
          <a:p>
            <a:pPr algn="ctr" defTabSz="1095659" fontAlgn="base">
              <a:spcBef>
                <a:spcPct val="0"/>
              </a:spcBef>
              <a:spcAft>
                <a:spcPct val="0"/>
              </a:spcAft>
            </a:pPr>
            <a:endParaRPr lang="ru-RU" b="1" kern="0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4529" y="98375"/>
            <a:ext cx="10037947" cy="40010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000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РЕЖИМ ТРУДА И ОТДЫХА</a:t>
            </a:r>
            <a:endParaRPr lang="ru-RU" sz="2000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6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" y="-112336"/>
            <a:ext cx="762000" cy="762000"/>
          </a:xfrm>
          <a:prstGeom prst="rect">
            <a:avLst/>
          </a:prstGeom>
        </p:spPr>
      </p:pic>
      <p:sp>
        <p:nvSpPr>
          <p:cNvPr id="3" name="AutoShape 2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disshelp.ru/blog/wp-content/uploads/2021/11/https-ds02-infourok-ru-uploads-ex-03e9-0002ea18-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6944" r="5131" b="7222"/>
          <a:stretch/>
        </p:blipFill>
        <p:spPr>
          <a:xfrm>
            <a:off x="2487429" y="971550"/>
            <a:ext cx="813435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678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4857" y="131343"/>
            <a:ext cx="10037947" cy="3847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ОРГАНИЗАЦИЯ СНА И ПИТАНИЯ</a:t>
            </a:r>
            <a:endParaRPr lang="ru-RU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7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6148389" y="1616111"/>
            <a:ext cx="588441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сна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/>
                <a:ea typeface="Times New Roman"/>
              </a:rPr>
              <a:t>–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отдыха является сон. Касательно рабочей активности, следует рассматривать то положение, что любую рабочую деятельность необходимо завершать за полтора-два часа до сна, так как это упростит засыпание, а, соответственно приведет к хорошему состоянию после пробуждения.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5" y="1200150"/>
            <a:ext cx="5741475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80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4857" y="131343"/>
            <a:ext cx="10037947" cy="3847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ОРГАНИЗАЦИЯ СНА И ПИТАНИЯ</a:t>
            </a:r>
            <a:endParaRPr lang="ru-RU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8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147762" y="1424541"/>
            <a:ext cx="989647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/>
                <a:ea typeface="Times New Roman"/>
              </a:rPr>
              <a:t>СОН</a:t>
            </a:r>
            <a:r>
              <a:rPr lang="ru-RU" sz="2800" dirty="0" smtClean="0"/>
              <a:t> </a:t>
            </a:r>
          </a:p>
          <a:p>
            <a:pPr algn="ctr"/>
            <a:endParaRPr lang="ru-RU" sz="1400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наиболее полноценная форма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ежедневного отдыха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 следует считать обычной нормой ночного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монофазного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 7,5—8 ч. Часы, предназначенные для сна, нельзя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некий резерв времени, который можно часто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безнаказанно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для других целей. Как правило, это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отражается 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продуктивности умственного труда и психоэмоциональном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Беспорядочный сон может привести к бессоннице и другим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нервным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расстройствам.</a:t>
            </a:r>
          </a:p>
        </p:txBody>
      </p:sp>
    </p:spTree>
    <p:extLst>
      <p:ext uri="{BB962C8B-B14F-4D97-AF65-F5344CB8AC3E}">
        <p14:creationId xmlns:p14="http://schemas.microsoft.com/office/powerpoint/2010/main" val="747562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/>
          </p:cNvSpPr>
          <p:nvPr/>
        </p:nvSpPr>
        <p:spPr bwMode="auto">
          <a:xfrm>
            <a:off x="0" y="2"/>
            <a:ext cx="12192000" cy="664623"/>
          </a:xfrm>
          <a:custGeom>
            <a:avLst/>
            <a:gdLst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0 w 12190392"/>
              <a:gd name="connsiteY3" fmla="*/ 9799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381760 w 12190392"/>
              <a:gd name="connsiteY3" fmla="*/ 26872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32560 w 12190392"/>
              <a:gd name="connsiteY3" fmla="*/ 13664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1422400 w 12190392"/>
              <a:gd name="connsiteY3" fmla="*/ 197607 h 979927"/>
              <a:gd name="connsiteX4" fmla="*/ 0 w 12190392"/>
              <a:gd name="connsiteY4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797472 w 12190392"/>
              <a:gd name="connsiteY3" fmla="*/ 29025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22400 w 12190392"/>
              <a:gd name="connsiteY4" fmla="*/ 19760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2848272 w 12190392"/>
              <a:gd name="connsiteY3" fmla="*/ 473133 h 979927"/>
              <a:gd name="connsiteX4" fmla="*/ 1416304 w 12190392"/>
              <a:gd name="connsiteY4" fmla="*/ 228087 h 979927"/>
              <a:gd name="connsiteX5" fmla="*/ 0 w 12190392"/>
              <a:gd name="connsiteY5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898816 w 12190392"/>
              <a:gd name="connsiteY3" fmla="*/ 515805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3941488 w 12190392"/>
              <a:gd name="connsiteY3" fmla="*/ 649917 h 979927"/>
              <a:gd name="connsiteX4" fmla="*/ 2848272 w 12190392"/>
              <a:gd name="connsiteY4" fmla="*/ 473133 h 979927"/>
              <a:gd name="connsiteX5" fmla="*/ 1416304 w 12190392"/>
              <a:gd name="connsiteY5" fmla="*/ 228087 h 979927"/>
              <a:gd name="connsiteX6" fmla="*/ 0 w 12190392"/>
              <a:gd name="connsiteY6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723069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41488 w 12190392"/>
              <a:gd name="connsiteY4" fmla="*/ 64991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52000 w 12190392"/>
              <a:gd name="connsiteY3" fmla="*/ 832797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78064 w 12190392"/>
              <a:gd name="connsiteY4" fmla="*/ 662109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280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08684 w 12190392"/>
              <a:gd name="connsiteY6" fmla="*/ 26618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48272 w 12190392"/>
              <a:gd name="connsiteY5" fmla="*/ 47313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0392"/>
              <a:gd name="connsiteY0" fmla="*/ 0 h 979927"/>
              <a:gd name="connsiteX1" fmla="*/ 12190392 w 12190392"/>
              <a:gd name="connsiteY1" fmla="*/ 0 h 979927"/>
              <a:gd name="connsiteX2" fmla="*/ 12190392 w 12190392"/>
              <a:gd name="connsiteY2" fmla="*/ 979927 h 979927"/>
              <a:gd name="connsiteX3" fmla="*/ 5727616 w 12190392"/>
              <a:gd name="connsiteY3" fmla="*/ 857181 h 979927"/>
              <a:gd name="connsiteX4" fmla="*/ 3984160 w 12190392"/>
              <a:gd name="connsiteY4" fmla="*/ 680397 h 979927"/>
              <a:gd name="connsiteX5" fmla="*/ 2833032 w 12190392"/>
              <a:gd name="connsiteY5" fmla="*/ 488373 h 979927"/>
              <a:gd name="connsiteX6" fmla="*/ 1416304 w 12190392"/>
              <a:gd name="connsiteY6" fmla="*/ 250947 h 979927"/>
              <a:gd name="connsiteX7" fmla="*/ 0 w 12190392"/>
              <a:gd name="connsiteY7" fmla="*/ 0 h 979927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665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8012"/>
              <a:gd name="connsiteY0" fmla="*/ 0 h 857181"/>
              <a:gd name="connsiteX1" fmla="*/ 12190392 w 12198012"/>
              <a:gd name="connsiteY1" fmla="*/ 0 h 857181"/>
              <a:gd name="connsiteX2" fmla="*/ 12198012 w 12198012"/>
              <a:gd name="connsiteY2" fmla="*/ 728467 h 857181"/>
              <a:gd name="connsiteX3" fmla="*/ 5727616 w 12198012"/>
              <a:gd name="connsiteY3" fmla="*/ 857181 h 857181"/>
              <a:gd name="connsiteX4" fmla="*/ 3984160 w 12198012"/>
              <a:gd name="connsiteY4" fmla="*/ 680397 h 857181"/>
              <a:gd name="connsiteX5" fmla="*/ 2833032 w 12198012"/>
              <a:gd name="connsiteY5" fmla="*/ 488373 h 857181"/>
              <a:gd name="connsiteX6" fmla="*/ 1416304 w 12198012"/>
              <a:gd name="connsiteY6" fmla="*/ 250947 h 857181"/>
              <a:gd name="connsiteX7" fmla="*/ 0 w 1219801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5727616 w 12190392"/>
              <a:gd name="connsiteY3" fmla="*/ 857181 h 857181"/>
              <a:gd name="connsiteX4" fmla="*/ 3984160 w 12190392"/>
              <a:gd name="connsiteY4" fmla="*/ 680397 h 857181"/>
              <a:gd name="connsiteX5" fmla="*/ 2833032 w 12190392"/>
              <a:gd name="connsiteY5" fmla="*/ 488373 h 857181"/>
              <a:gd name="connsiteX6" fmla="*/ 1416304 w 12190392"/>
              <a:gd name="connsiteY6" fmla="*/ 250947 h 857181"/>
              <a:gd name="connsiteX7" fmla="*/ 0 w 12190392"/>
              <a:gd name="connsiteY7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640992 w 12190392"/>
              <a:gd name="connsiteY3" fmla="*/ 77793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5727616 w 12190392"/>
              <a:gd name="connsiteY4" fmla="*/ 857181 h 857181"/>
              <a:gd name="connsiteX5" fmla="*/ 3984160 w 12190392"/>
              <a:gd name="connsiteY5" fmla="*/ 680397 h 857181"/>
              <a:gd name="connsiteX6" fmla="*/ 2833032 w 12190392"/>
              <a:gd name="connsiteY6" fmla="*/ 488373 h 857181"/>
              <a:gd name="connsiteX7" fmla="*/ 1416304 w 12190392"/>
              <a:gd name="connsiteY7" fmla="*/ 250947 h 857181"/>
              <a:gd name="connsiteX8" fmla="*/ 0 w 12190392"/>
              <a:gd name="connsiteY8" fmla="*/ 0 h 857181"/>
              <a:gd name="connsiteX0" fmla="*/ 0 w 12190392"/>
              <a:gd name="connsiteY0" fmla="*/ 0 h 857181"/>
              <a:gd name="connsiteX1" fmla="*/ 12190392 w 12190392"/>
              <a:gd name="connsiteY1" fmla="*/ 0 h 857181"/>
              <a:gd name="connsiteX2" fmla="*/ 12190392 w 12190392"/>
              <a:gd name="connsiteY2" fmla="*/ 751327 h 857181"/>
              <a:gd name="connsiteX3" fmla="*/ 10587652 w 12190392"/>
              <a:gd name="connsiteY3" fmla="*/ 793173 h 857181"/>
              <a:gd name="connsiteX4" fmla="*/ 8553112 w 12190392"/>
              <a:gd name="connsiteY4" fmla="*/ 823653 h 857181"/>
              <a:gd name="connsiteX5" fmla="*/ 5727616 w 12190392"/>
              <a:gd name="connsiteY5" fmla="*/ 857181 h 857181"/>
              <a:gd name="connsiteX6" fmla="*/ 3984160 w 12190392"/>
              <a:gd name="connsiteY6" fmla="*/ 680397 h 857181"/>
              <a:gd name="connsiteX7" fmla="*/ 2833032 w 12190392"/>
              <a:gd name="connsiteY7" fmla="*/ 488373 h 857181"/>
              <a:gd name="connsiteX8" fmla="*/ 1416304 w 12190392"/>
              <a:gd name="connsiteY8" fmla="*/ 250947 h 857181"/>
              <a:gd name="connsiteX9" fmla="*/ 0 w 12190392"/>
              <a:gd name="connsiteY9" fmla="*/ 0 h 857181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587652 w 12190392"/>
              <a:gd name="connsiteY3" fmla="*/ 7931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  <a:gd name="connsiteX0" fmla="*/ 0 w 12190392"/>
              <a:gd name="connsiteY0" fmla="*/ 0 h 884613"/>
              <a:gd name="connsiteX1" fmla="*/ 12190392 w 12190392"/>
              <a:gd name="connsiteY1" fmla="*/ 0 h 884613"/>
              <a:gd name="connsiteX2" fmla="*/ 12190392 w 12190392"/>
              <a:gd name="connsiteY2" fmla="*/ 751327 h 884613"/>
              <a:gd name="connsiteX3" fmla="*/ 10602892 w 12190392"/>
              <a:gd name="connsiteY3" fmla="*/ 831273 h 884613"/>
              <a:gd name="connsiteX4" fmla="*/ 8537872 w 12190392"/>
              <a:gd name="connsiteY4" fmla="*/ 884613 h 884613"/>
              <a:gd name="connsiteX5" fmla="*/ 5727616 w 12190392"/>
              <a:gd name="connsiteY5" fmla="*/ 857181 h 884613"/>
              <a:gd name="connsiteX6" fmla="*/ 3984160 w 12190392"/>
              <a:gd name="connsiteY6" fmla="*/ 680397 h 884613"/>
              <a:gd name="connsiteX7" fmla="*/ 2833032 w 12190392"/>
              <a:gd name="connsiteY7" fmla="*/ 488373 h 884613"/>
              <a:gd name="connsiteX8" fmla="*/ 1416304 w 12190392"/>
              <a:gd name="connsiteY8" fmla="*/ 250947 h 884613"/>
              <a:gd name="connsiteX9" fmla="*/ 0 w 12190392"/>
              <a:gd name="connsiteY9" fmla="*/ 0 h 88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0392" h="884613">
                <a:moveTo>
                  <a:pt x="0" y="0"/>
                </a:moveTo>
                <a:lnTo>
                  <a:pt x="12190392" y="0"/>
                </a:lnTo>
                <a:lnTo>
                  <a:pt x="12190392" y="751327"/>
                </a:lnTo>
                <a:lnTo>
                  <a:pt x="10602892" y="831273"/>
                </a:lnTo>
                <a:lnTo>
                  <a:pt x="8537872" y="884613"/>
                </a:lnTo>
                <a:lnTo>
                  <a:pt x="5727616" y="857181"/>
                </a:lnTo>
                <a:cubicBezTo>
                  <a:pt x="5075344" y="830765"/>
                  <a:pt x="4557184" y="773869"/>
                  <a:pt x="3984160" y="680397"/>
                </a:cubicBezTo>
                <a:lnTo>
                  <a:pt x="2833032" y="488373"/>
                </a:lnTo>
                <a:lnTo>
                  <a:pt x="1416304" y="25094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B0F0">
                  <a:alpha val="64000"/>
                </a:srgbClr>
              </a:gs>
              <a:gs pos="100000">
                <a:srgbClr val="0070C0">
                  <a:alpha val="86000"/>
                </a:srgbClr>
              </a:gs>
            </a:gsLst>
            <a:lin ang="5400000" scaled="1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3879" tIns="51940" rIns="103879" bIns="51940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121914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 dirty="0">
              <a:gradFill flip="none" rotWithShape="1">
                <a:gsLst>
                  <a:gs pos="0">
                    <a:srgbClr val="FFFFFF">
                      <a:lumMod val="85000"/>
                    </a:srgbClr>
                  </a:gs>
                  <a:gs pos="50000">
                    <a:srgbClr val="FFFFFF">
                      <a:lumMod val="95000"/>
                    </a:srgbClr>
                  </a:gs>
                  <a:gs pos="100000">
                    <a:srgbClr val="FFFFFF"/>
                  </a:gs>
                </a:gsLst>
                <a:lin ang="16200000" scaled="1"/>
                <a:tileRect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94857" y="131343"/>
            <a:ext cx="10037947" cy="3847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b="1" dirty="0" smtClean="0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16200000" scaled="1"/>
                  <a:tileRect/>
                </a:gradFill>
                <a:latin typeface="Arial" charset="0"/>
              </a:rPr>
              <a:t>ОРГАНИЗАЦИЯ СНА И ПИТАНИЯ</a:t>
            </a:r>
            <a:endParaRPr lang="ru-RU" b="1" dirty="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6200000" scaled="1"/>
                <a:tileRect/>
              </a:gradFill>
              <a:latin typeface="Arial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11469425" y="-6691"/>
            <a:ext cx="713051" cy="576064"/>
            <a:chOff x="12457321" y="143831"/>
            <a:chExt cx="713051" cy="576064"/>
          </a:xfrm>
        </p:grpSpPr>
        <p:sp>
          <p:nvSpPr>
            <p:cNvPr id="8" name="Овал 7"/>
            <p:cNvSpPr/>
            <p:nvPr/>
          </p:nvSpPr>
          <p:spPr>
            <a:xfrm>
              <a:off x="12587944" y="232573"/>
              <a:ext cx="432757" cy="432757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 w="9525"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219140"/>
              <a:endParaRPr lang="ru-RU" sz="2400" dirty="0">
                <a:solidFill>
                  <a:srgbClr val="00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Номер слайда 1"/>
            <p:cNvSpPr txBox="1">
              <a:spLocks/>
            </p:cNvSpPr>
            <p:nvPr/>
          </p:nvSpPr>
          <p:spPr bwMode="auto">
            <a:xfrm>
              <a:off x="12457321" y="143831"/>
              <a:ext cx="713051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r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75109" indent="-298118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9247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69464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146452" indent="-238494" algn="l" defTabSz="914400" rtl="0" eaLnBrk="1" latinLnBrk="0" hangingPunct="1"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623441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3100432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577420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4054409" indent="-238494" algn="l" defTabSz="914400" rtl="0" eaLnBrk="0" fontAlgn="base" latinLnBrk="0" hangingPunct="0">
                <a:spcBef>
                  <a:spcPct val="0"/>
                </a:spcBef>
                <a:spcAft>
                  <a:spcPct val="0"/>
                </a:spcAft>
                <a:defRPr sz="18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 defTabSz="1219140"/>
              <a:fld id="{94560399-E337-4DBC-9E13-4B2D5A5900C3}" type="slidenum">
                <a:rPr lang="ru-RU" altLang="ru-RU" b="1">
                  <a:gradFill flip="none" rotWithShape="1">
                    <a:gsLst>
                      <a:gs pos="0">
                        <a:srgbClr val="0070C0">
                          <a:shade val="30000"/>
                          <a:satMod val="115000"/>
                          <a:alpha val="92000"/>
                        </a:srgbClr>
                      </a:gs>
                      <a:gs pos="50000">
                        <a:srgbClr val="0070C0">
                          <a:shade val="67500"/>
                          <a:satMod val="115000"/>
                          <a:alpha val="77000"/>
                        </a:srgbClr>
                      </a:gs>
                      <a:gs pos="100000">
                        <a:srgbClr val="0070C0">
                          <a:shade val="100000"/>
                          <a:satMod val="115000"/>
                          <a:alpha val="72000"/>
                        </a:srgbClr>
                      </a:gs>
                    </a:gsLst>
                    <a:lin ang="16200000" scaled="1"/>
                    <a:tileRect/>
                  </a:gradFill>
                  <a:latin typeface="Arial"/>
                </a:rPr>
                <a:pPr algn="ctr" defTabSz="1219140"/>
                <a:t>9</a:t>
              </a:fld>
              <a:endParaRPr lang="ru-RU" altLang="ru-RU" b="1" dirty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  <a:alpha val="92000"/>
                      </a:srgbClr>
                    </a:gs>
                    <a:gs pos="50000">
                      <a:srgbClr val="0070C0">
                        <a:shade val="67500"/>
                        <a:satMod val="115000"/>
                        <a:alpha val="77000"/>
                      </a:srgbClr>
                    </a:gs>
                    <a:gs pos="100000">
                      <a:srgbClr val="0070C0">
                        <a:shade val="100000"/>
                        <a:satMod val="115000"/>
                        <a:alpha val="72000"/>
                      </a:srgbClr>
                    </a:gs>
                  </a:gsLst>
                  <a:lin ang="16200000" scaled="1"/>
                  <a:tileRect/>
                </a:gradFill>
                <a:latin typeface="Arial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6148389" y="1006511"/>
            <a:ext cx="5884415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ЗДОРОВОЕ ПИТАНИЕ 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 и рационирование калорийности пищи на протяжении дня – одни из наиболее главных компонентов питания. К этому аспекту необходимо подходить индивидуально. Важнейшее условие – полноценно употреблять пищу как минимум три-четыре раза в течение дня. Частое несоблюдение режима питания осложняет обмен веществ и содействует образованию различных болезней органов пищеварения.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75" y="1777803"/>
            <a:ext cx="5353050" cy="357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14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2109</TotalTime>
  <Words>475</Words>
  <Application>Microsoft Office PowerPoint</Application>
  <PresentationFormat>Широкоэкранный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Багреев С.Р.</dc:creator>
  <cp:lastModifiedBy>СЛ Мосина</cp:lastModifiedBy>
  <cp:revision>113</cp:revision>
  <dcterms:created xsi:type="dcterms:W3CDTF">2017-04-28T05:46:33Z</dcterms:created>
  <dcterms:modified xsi:type="dcterms:W3CDTF">2022-12-13T07:34:55Z</dcterms:modified>
</cp:coreProperties>
</file>