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docx" ContentType="application/vnd.openxmlformats-officedocument.wordprocessingml.document"/>
  <Default Extension="png" ContentType="image/png"/>
  <Default Extension="gif" ContentType="image/gif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79" r:id="rId3"/>
    <p:sldId id="259" r:id="rId4"/>
    <p:sldId id="261" r:id="rId5"/>
    <p:sldId id="275" r:id="rId6"/>
    <p:sldId id="277" r:id="rId7"/>
    <p:sldId id="267" r:id="rId8"/>
    <p:sldId id="278" r:id="rId9"/>
    <p:sldId id="262" r:id="rId10"/>
    <p:sldId id="269" r:id="rId11"/>
    <p:sldId id="27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90BB2892-DF78-4247-802C-9F900AB018B1}">
          <p14:sldIdLst>
            <p14:sldId id="279"/>
            <p14:sldId id="259"/>
            <p14:sldId id="261"/>
            <p14:sldId id="275"/>
            <p14:sldId id="277"/>
            <p14:sldId id="267"/>
            <p14:sldId id="278"/>
          </p14:sldIdLst>
        </p14:section>
        <p14:section name="Раздел без заголовка" id="{1B7294E9-E9B8-4B9D-989A-664D9999023C}">
          <p14:sldIdLst>
            <p14:sldId id="262"/>
            <p14:sldId id="269"/>
            <p14:sldId id="274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48"/>
    <a:srgbClr val="004FEE"/>
    <a:srgbClr val="FAFA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92" d="100"/>
          <a:sy n="92" d="100"/>
        </p:scale>
        <p:origin x="-13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4" d="100"/>
          <a:sy n="54" d="100"/>
        </p:scale>
        <p:origin x="2820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handoutMaster" Target="handoutMasters/handoutMaster1.xml"/><Relationship Id="rId13" Type="http://schemas.openxmlformats.org/officeDocument/2006/relationships/notesMaster" Target="notesMasters/notesMaster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88D0DF-48D5-4684-8096-31748A7D21F7}" type="datetimeFigureOut">
              <a:rPr lang="ru-RU" smtClean="0"/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32C423-004B-4D5F-AD3F-0D2C021461D8}" type="slidenum">
              <a:rPr lang="ru-RU" smtClean="0"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65A9C7-DEB6-43CC-875B-9984D6BEF799}" type="datetimeFigureOut">
              <a:rPr lang="ru-RU" smtClean="0"/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978980-DCE1-43E9-AD2E-12184BE73FB1}" type="slidenum">
              <a:rPr lang="ru-RU" smtClean="0"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BB889-9D34-4BBB-8EBF-7B432ADE08F0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73F88-3387-453B-9303-AC0210B95CB8}" type="slidenum">
              <a:rPr lang="ru-RU" smtClean="0"/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7059"/>
          <a:stretch>
            <a:fillRect/>
          </a:stretch>
        </p:blipFill>
        <p:spPr>
          <a:xfrm>
            <a:off x="0" y="0"/>
            <a:ext cx="9144000" cy="1573306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5.GIF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vmlDrawing" Target="../drawings/vmlDrawing1.v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0.jpeg"/><Relationship Id="rId2" Type="http://schemas.openxmlformats.org/officeDocument/2006/relationships/image" Target="../media/image9.emf"/><Relationship Id="rId1" Type="http://schemas.openxmlformats.org/officeDocument/2006/relationships/package" Target="../embeddings/Document1.docx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5744729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br>
              <a:rPr lang="ru-RU" sz="4400" b="1" dirty="0" smtClean="0">
                <a:solidFill>
                  <a:srgbClr val="002060"/>
                </a:solidFill>
              </a:rPr>
            </a:br>
            <a:r>
              <a:rPr lang="ru-RU" sz="4400" b="1" dirty="0" smtClean="0">
                <a:solidFill>
                  <a:srgbClr val="002060"/>
                </a:solidFill>
              </a:rPr>
              <a:t>  </a:t>
            </a:r>
            <a:r>
              <a:rPr lang="ru-RU" sz="4400" b="1" dirty="0" smtClean="0">
                <a:solidFill>
                  <a:srgbClr val="002060"/>
                </a:solidFill>
              </a:rPr>
              <a:t>Правописание безударных падежных окончаний имён существительных в единственном числе. </a:t>
            </a:r>
            <a:br>
              <a:rPr lang="ru-RU" sz="4400" b="1" dirty="0" smtClean="0">
                <a:solidFill>
                  <a:srgbClr val="002060"/>
                </a:solidFill>
              </a:rPr>
            </a:br>
            <a:br>
              <a:rPr lang="ru-RU" sz="4400" b="1" dirty="0">
                <a:solidFill>
                  <a:srgbClr val="002060"/>
                </a:solidFill>
              </a:rPr>
            </a:br>
            <a:br>
              <a:rPr lang="ru-RU" sz="44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Учитель начальных классов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 ГБОУ  № 54 Санкт-Петербурга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Никулина Лариса Борисовна</a:t>
            </a:r>
            <a:endParaRPr lang="ru-RU" sz="2000" b="1" dirty="0">
              <a:solidFill>
                <a:srgbClr val="002060"/>
              </a:solidFill>
            </a:endParaRPr>
          </a:p>
        </p:txBody>
      </p:sp>
      <p:pic>
        <p:nvPicPr>
          <p:cNvPr id="9218" name="Picture 2" descr="C:\Users\ДСК\Desktop\vgrer.png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1305" y="3304309"/>
            <a:ext cx="3912778" cy="2332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Содержимое 2"/>
          <p:cNvSpPr>
            <a:spLocks noGrp="1"/>
          </p:cNvSpPr>
          <p:nvPr>
            <p:ph idx="1"/>
          </p:nvPr>
        </p:nvSpPr>
        <p:spPr>
          <a:xfrm>
            <a:off x="128588" y="1365683"/>
            <a:ext cx="8229600" cy="6240462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4400" b="1" dirty="0" smtClean="0">
                <a:solidFill>
                  <a:srgbClr val="0000FF"/>
                </a:solidFill>
              </a:rPr>
              <a:t>Я сегодня на уроке учился____________</a:t>
            </a:r>
            <a:endParaRPr lang="ru-RU" sz="4400" b="1" dirty="0" smtClean="0">
              <a:solidFill>
                <a:srgbClr val="0000FF"/>
              </a:solidFill>
            </a:endParaRPr>
          </a:p>
          <a:p>
            <a:pPr eaLnBrk="1" hangingPunct="1">
              <a:buFontTx/>
              <a:buNone/>
            </a:pPr>
            <a:r>
              <a:rPr lang="ru-RU" sz="4400" b="1" dirty="0" smtClean="0">
                <a:solidFill>
                  <a:srgbClr val="0000FF"/>
                </a:solidFill>
              </a:rPr>
              <a:t>Я работал с _____________настроением.</a:t>
            </a:r>
            <a:endParaRPr lang="ru-RU" sz="4400" b="1" dirty="0" smtClean="0">
              <a:solidFill>
                <a:srgbClr val="0000FF"/>
              </a:solidFill>
            </a:endParaRPr>
          </a:p>
          <a:p>
            <a:pPr eaLnBrk="1" hangingPunct="1">
              <a:buFontTx/>
              <a:buNone/>
            </a:pPr>
            <a:r>
              <a:rPr lang="ru-RU" sz="4400" b="1" dirty="0" err="1" smtClean="0">
                <a:solidFill>
                  <a:srgbClr val="0000FF"/>
                </a:solidFill>
              </a:rPr>
              <a:t>Я________доволен</a:t>
            </a:r>
            <a:r>
              <a:rPr lang="ru-RU" sz="4400" b="1" dirty="0" smtClean="0">
                <a:solidFill>
                  <a:srgbClr val="0000FF"/>
                </a:solidFill>
              </a:rPr>
              <a:t> собой.</a:t>
            </a:r>
            <a:endParaRPr lang="ru-RU" sz="4400" b="1" dirty="0" smtClean="0">
              <a:solidFill>
                <a:srgbClr val="0000FF"/>
              </a:solidFill>
            </a:endParaRPr>
          </a:p>
          <a:p>
            <a:pPr eaLnBrk="1" hangingPunct="1">
              <a:buFontTx/>
              <a:buNone/>
            </a:pPr>
            <a:r>
              <a:rPr lang="ru-RU" sz="4400" b="1" dirty="0" smtClean="0">
                <a:solidFill>
                  <a:srgbClr val="0000FF"/>
                </a:solidFill>
              </a:rPr>
              <a:t>Я испытывал затруднения, когда _________________ .</a:t>
            </a:r>
            <a:endParaRPr lang="ru-RU" sz="4400" b="1" dirty="0" smtClean="0">
              <a:solidFill>
                <a:srgbClr val="0000FF"/>
              </a:solidFill>
            </a:endParaRPr>
          </a:p>
        </p:txBody>
      </p:sp>
      <p:pic>
        <p:nvPicPr>
          <p:cNvPr id="23555" name="Picture 4" descr="8a9007d6eb73b482f79821ede54a06cd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6342351" y="436418"/>
            <a:ext cx="2286000" cy="2963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5613" y="273050"/>
            <a:ext cx="8226425" cy="99377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i="1" dirty="0" smtClean="0">
                <a:solidFill>
                  <a:srgbClr val="0000FF"/>
                </a:solidFill>
              </a:rPr>
              <a:t>ПОВТОРЕНИЕ</a:t>
            </a:r>
            <a:endParaRPr lang="ru-RU" sz="3200" b="1" i="1" dirty="0" smtClean="0">
              <a:solidFill>
                <a:srgbClr val="0000FF"/>
              </a:solidFill>
            </a:endParaRPr>
          </a:p>
        </p:txBody>
      </p:sp>
      <p:sp>
        <p:nvSpPr>
          <p:cNvPr id="23556" name="AutoShape 4"/>
          <p:cNvSpPr>
            <a:spLocks noChangeArrowheads="1"/>
          </p:cNvSpPr>
          <p:nvPr/>
        </p:nvSpPr>
        <p:spPr bwMode="auto">
          <a:xfrm>
            <a:off x="4555173" y="4758055"/>
            <a:ext cx="3382962" cy="1655763"/>
          </a:xfrm>
          <a:prstGeom prst="bevel">
            <a:avLst>
              <a:gd name="adj" fmla="val 12500"/>
            </a:avLst>
          </a:prstGeom>
          <a:solidFill>
            <a:srgbClr val="FFFF66"/>
          </a:solidFill>
          <a:ln w="9525">
            <a:solidFill>
              <a:srgbClr val="0066FF"/>
            </a:solidFill>
            <a:miter lim="800000"/>
          </a:ln>
        </p:spPr>
        <p:txBody>
          <a:bodyPr wrap="none" anchor="ctr"/>
          <a:lstStyle/>
          <a:p>
            <a:pPr algn="ctr"/>
            <a:r>
              <a:rPr lang="ru-RU" sz="2400" b="1" i="1">
                <a:solidFill>
                  <a:srgbClr val="0066FF"/>
                </a:solidFill>
              </a:rPr>
              <a:t>1 склонение</a:t>
            </a:r>
            <a:endParaRPr lang="ru-RU" sz="2400" b="1" i="1">
              <a:solidFill>
                <a:srgbClr val="0066FF"/>
              </a:solidFill>
            </a:endParaRPr>
          </a:p>
        </p:txBody>
      </p:sp>
      <p:sp>
        <p:nvSpPr>
          <p:cNvPr id="23557" name="AutoShape 5"/>
          <p:cNvSpPr>
            <a:spLocks noChangeArrowheads="1"/>
          </p:cNvSpPr>
          <p:nvPr/>
        </p:nvSpPr>
        <p:spPr bwMode="auto">
          <a:xfrm>
            <a:off x="4555173" y="3163570"/>
            <a:ext cx="3382962" cy="1655763"/>
          </a:xfrm>
          <a:prstGeom prst="bevel">
            <a:avLst>
              <a:gd name="adj" fmla="val 12500"/>
            </a:avLst>
          </a:prstGeom>
          <a:solidFill>
            <a:srgbClr val="FFFF66"/>
          </a:solidFill>
          <a:ln w="9525">
            <a:solidFill>
              <a:srgbClr val="0066FF"/>
            </a:solidFill>
            <a:miter lim="800000"/>
          </a:ln>
        </p:spPr>
        <p:txBody>
          <a:bodyPr wrap="none" anchor="ctr"/>
          <a:lstStyle/>
          <a:p>
            <a:pPr algn="ctr"/>
            <a:r>
              <a:rPr lang="ru-RU" sz="2400" b="1" i="1">
                <a:solidFill>
                  <a:srgbClr val="0066FF"/>
                </a:solidFill>
              </a:rPr>
              <a:t>3 склонение</a:t>
            </a:r>
            <a:endParaRPr lang="ru-RU" sz="2400" b="1" i="1">
              <a:solidFill>
                <a:srgbClr val="0066FF"/>
              </a:solidFill>
            </a:endParaRPr>
          </a:p>
        </p:txBody>
      </p:sp>
      <p:sp>
        <p:nvSpPr>
          <p:cNvPr id="23558" name="AutoShape 6"/>
          <p:cNvSpPr>
            <a:spLocks noChangeArrowheads="1"/>
          </p:cNvSpPr>
          <p:nvPr/>
        </p:nvSpPr>
        <p:spPr bwMode="auto">
          <a:xfrm>
            <a:off x="4614863" y="1594485"/>
            <a:ext cx="3382962" cy="1655763"/>
          </a:xfrm>
          <a:prstGeom prst="bevel">
            <a:avLst>
              <a:gd name="adj" fmla="val 12500"/>
            </a:avLst>
          </a:prstGeom>
          <a:solidFill>
            <a:srgbClr val="FFFF66"/>
          </a:solidFill>
          <a:ln w="9525">
            <a:solidFill>
              <a:srgbClr val="0066FF"/>
            </a:solidFill>
            <a:miter lim="800000"/>
          </a:ln>
        </p:spPr>
        <p:txBody>
          <a:bodyPr wrap="none" anchor="ctr"/>
          <a:lstStyle/>
          <a:p>
            <a:pPr algn="ctr"/>
            <a:r>
              <a:rPr lang="ru-RU" sz="2400" b="1" i="1">
                <a:solidFill>
                  <a:srgbClr val="0066FF"/>
                </a:solidFill>
              </a:rPr>
              <a:t>2 склонение</a:t>
            </a:r>
            <a:endParaRPr lang="ru-RU" sz="2400" b="1" i="1">
              <a:solidFill>
                <a:srgbClr val="0066FF"/>
              </a:solidFill>
            </a:endParaRPr>
          </a:p>
        </p:txBody>
      </p:sp>
      <p:grpSp>
        <p:nvGrpSpPr>
          <p:cNvPr id="2" name="Group 24"/>
          <p:cNvGrpSpPr/>
          <p:nvPr/>
        </p:nvGrpSpPr>
        <p:grpSpPr bwMode="auto">
          <a:xfrm>
            <a:off x="839153" y="1533208"/>
            <a:ext cx="2808287" cy="1346200"/>
            <a:chOff x="521" y="935"/>
            <a:chExt cx="1769" cy="848"/>
          </a:xfrm>
        </p:grpSpPr>
        <p:grpSp>
          <p:nvGrpSpPr>
            <p:cNvPr id="11288" name="Group 11"/>
            <p:cNvGrpSpPr/>
            <p:nvPr/>
          </p:nvGrpSpPr>
          <p:grpSpPr bwMode="auto">
            <a:xfrm>
              <a:off x="521" y="1207"/>
              <a:ext cx="1769" cy="576"/>
              <a:chOff x="0" y="2976"/>
              <a:chExt cx="1769" cy="576"/>
            </a:xfrm>
          </p:grpSpPr>
          <p:sp>
            <p:nvSpPr>
              <p:cNvPr id="11290" name="Rectangle 8"/>
              <p:cNvSpPr>
                <a:spLocks noChangeArrowheads="1"/>
              </p:cNvSpPr>
              <p:nvPr/>
            </p:nvSpPr>
            <p:spPr bwMode="auto">
              <a:xfrm>
                <a:off x="0" y="2976"/>
                <a:ext cx="1769" cy="576"/>
              </a:xfrm>
              <a:prstGeom prst="rect">
                <a:avLst/>
              </a:prstGeom>
              <a:solidFill>
                <a:srgbClr val="FFFF66"/>
              </a:solidFill>
              <a:ln w="9525">
                <a:noFill/>
                <a:miter lim="800000"/>
              </a:ln>
            </p:spPr>
            <p:txBody>
              <a:bodyPr wrap="none" anchor="ctr"/>
              <a:lstStyle/>
              <a:p>
                <a:pPr algn="ctr"/>
                <a:r>
                  <a:rPr lang="ru-RU" sz="2000" b="1" i="1">
                    <a:solidFill>
                      <a:srgbClr val="0000FF"/>
                    </a:solidFill>
                  </a:rPr>
                  <a:t>Ж.р. +  М.р.</a:t>
                </a:r>
                <a:endParaRPr lang="ru-RU" sz="2000" b="1" i="1">
                  <a:solidFill>
                    <a:srgbClr val="0000FF"/>
                  </a:solidFill>
                </a:endParaRPr>
              </a:p>
              <a:p>
                <a:pPr algn="ctr"/>
                <a:endParaRPr lang="ru-RU" sz="2000" b="1" i="1">
                  <a:solidFill>
                    <a:srgbClr val="0000FF"/>
                  </a:solidFill>
                </a:endParaRPr>
              </a:p>
            </p:txBody>
          </p:sp>
          <p:sp>
            <p:nvSpPr>
              <p:cNvPr id="11291" name="Rectangle 9"/>
              <p:cNvSpPr>
                <a:spLocks noChangeArrowheads="1"/>
              </p:cNvSpPr>
              <p:nvPr/>
            </p:nvSpPr>
            <p:spPr bwMode="auto">
              <a:xfrm>
                <a:off x="521" y="3294"/>
                <a:ext cx="182" cy="182"/>
              </a:xfrm>
              <a:prstGeom prst="rect">
                <a:avLst/>
              </a:prstGeom>
              <a:solidFill>
                <a:srgbClr val="FFFF66"/>
              </a:solidFill>
              <a:ln w="9525">
                <a:solidFill>
                  <a:srgbClr val="009900"/>
                </a:solidFill>
                <a:miter lim="800000"/>
              </a:ln>
            </p:spPr>
            <p:txBody>
              <a:bodyPr wrap="none" anchor="ctr"/>
              <a:lstStyle/>
              <a:p>
                <a:pPr algn="ctr"/>
                <a:r>
                  <a:rPr lang="ru-RU" sz="2000" b="1" i="1">
                    <a:solidFill>
                      <a:srgbClr val="009900"/>
                    </a:solidFill>
                  </a:rPr>
                  <a:t>-а</a:t>
                </a:r>
                <a:endParaRPr lang="ru-RU" sz="2000" b="1" i="1">
                  <a:solidFill>
                    <a:srgbClr val="009900"/>
                  </a:solidFill>
                </a:endParaRPr>
              </a:p>
            </p:txBody>
          </p:sp>
          <p:sp>
            <p:nvSpPr>
              <p:cNvPr id="11292" name="Rectangle 10"/>
              <p:cNvSpPr>
                <a:spLocks noChangeArrowheads="1"/>
              </p:cNvSpPr>
              <p:nvPr/>
            </p:nvSpPr>
            <p:spPr bwMode="auto">
              <a:xfrm>
                <a:off x="975" y="3294"/>
                <a:ext cx="182" cy="182"/>
              </a:xfrm>
              <a:prstGeom prst="rect">
                <a:avLst/>
              </a:prstGeom>
              <a:solidFill>
                <a:srgbClr val="FFFF66"/>
              </a:solidFill>
              <a:ln w="9525">
                <a:solidFill>
                  <a:srgbClr val="009900"/>
                </a:solidFill>
                <a:miter lim="800000"/>
              </a:ln>
            </p:spPr>
            <p:txBody>
              <a:bodyPr wrap="none" anchor="ctr"/>
              <a:lstStyle/>
              <a:p>
                <a:pPr algn="ctr"/>
                <a:r>
                  <a:rPr lang="ru-RU" sz="2000" b="1" i="1">
                    <a:solidFill>
                      <a:srgbClr val="009900"/>
                    </a:solidFill>
                  </a:rPr>
                  <a:t>-я</a:t>
                </a:r>
                <a:endParaRPr lang="ru-RU" sz="2000" b="1" i="1">
                  <a:solidFill>
                    <a:srgbClr val="009900"/>
                  </a:solidFill>
                </a:endParaRPr>
              </a:p>
            </p:txBody>
          </p:sp>
        </p:grpSp>
        <p:sp>
          <p:nvSpPr>
            <p:cNvPr id="11289" name="Text Box 23"/>
            <p:cNvSpPr txBox="1">
              <a:spLocks noChangeArrowheads="1"/>
            </p:cNvSpPr>
            <p:nvPr/>
          </p:nvSpPr>
          <p:spPr bwMode="auto">
            <a:xfrm>
              <a:off x="975" y="935"/>
              <a:ext cx="195" cy="21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endParaRPr lang="ru-RU" sz="1600" b="1" i="1">
                <a:solidFill>
                  <a:srgbClr val="0066FF"/>
                </a:solidFill>
              </a:endParaRPr>
            </a:p>
          </p:txBody>
        </p:sp>
      </p:grpSp>
      <p:grpSp>
        <p:nvGrpSpPr>
          <p:cNvPr id="4" name="Group 28"/>
          <p:cNvGrpSpPr/>
          <p:nvPr/>
        </p:nvGrpSpPr>
        <p:grpSpPr bwMode="auto">
          <a:xfrm>
            <a:off x="839153" y="3356293"/>
            <a:ext cx="2808287" cy="1503362"/>
            <a:chOff x="567" y="2878"/>
            <a:chExt cx="1769" cy="947"/>
          </a:xfrm>
        </p:grpSpPr>
        <p:grpSp>
          <p:nvGrpSpPr>
            <p:cNvPr id="11284" name="Group 21"/>
            <p:cNvGrpSpPr/>
            <p:nvPr/>
          </p:nvGrpSpPr>
          <p:grpSpPr bwMode="auto">
            <a:xfrm>
              <a:off x="567" y="3249"/>
              <a:ext cx="1769" cy="576"/>
              <a:chOff x="340" y="3566"/>
              <a:chExt cx="1769" cy="576"/>
            </a:xfrm>
          </p:grpSpPr>
          <p:sp>
            <p:nvSpPr>
              <p:cNvPr id="11286" name="Rectangle 18"/>
              <p:cNvSpPr>
                <a:spLocks noChangeArrowheads="1"/>
              </p:cNvSpPr>
              <p:nvPr/>
            </p:nvSpPr>
            <p:spPr bwMode="auto">
              <a:xfrm>
                <a:off x="340" y="3566"/>
                <a:ext cx="1769" cy="576"/>
              </a:xfrm>
              <a:prstGeom prst="rect">
                <a:avLst/>
              </a:prstGeom>
              <a:solidFill>
                <a:srgbClr val="FFFF66"/>
              </a:solidFill>
              <a:ln w="9525">
                <a:noFill/>
                <a:miter lim="800000"/>
              </a:ln>
            </p:spPr>
            <p:txBody>
              <a:bodyPr wrap="none" anchor="ctr"/>
              <a:lstStyle/>
              <a:p>
                <a:pPr algn="ctr"/>
                <a:r>
                  <a:rPr lang="ru-RU" sz="2000" b="1" i="1">
                    <a:solidFill>
                      <a:srgbClr val="0000FF"/>
                    </a:solidFill>
                  </a:rPr>
                  <a:t>Ж.р.</a:t>
                </a:r>
                <a:endParaRPr lang="ru-RU" sz="2000" b="1" i="1">
                  <a:solidFill>
                    <a:srgbClr val="0000FF"/>
                  </a:solidFill>
                </a:endParaRPr>
              </a:p>
              <a:p>
                <a:pPr algn="ctr"/>
                <a:endParaRPr lang="ru-RU" sz="2000" b="1" i="1">
                  <a:solidFill>
                    <a:schemeClr val="hlink"/>
                  </a:solidFill>
                </a:endParaRPr>
              </a:p>
            </p:txBody>
          </p:sp>
          <p:sp>
            <p:nvSpPr>
              <p:cNvPr id="11287" name="Rectangle 19"/>
              <p:cNvSpPr>
                <a:spLocks noChangeArrowheads="1"/>
              </p:cNvSpPr>
              <p:nvPr/>
            </p:nvSpPr>
            <p:spPr bwMode="auto">
              <a:xfrm>
                <a:off x="1111" y="3884"/>
                <a:ext cx="182" cy="182"/>
              </a:xfrm>
              <a:prstGeom prst="rect">
                <a:avLst/>
              </a:prstGeom>
              <a:solidFill>
                <a:srgbClr val="FFFF66"/>
              </a:solidFill>
              <a:ln w="9525">
                <a:solidFill>
                  <a:srgbClr val="009900"/>
                </a:solidFill>
                <a:miter lim="800000"/>
              </a:ln>
            </p:spPr>
            <p:txBody>
              <a:bodyPr wrap="none" anchor="ctr"/>
              <a:lstStyle/>
              <a:p>
                <a:pPr algn="ctr"/>
                <a:endParaRPr lang="ru-RU" sz="2000" b="1" i="1">
                  <a:solidFill>
                    <a:srgbClr val="009900"/>
                  </a:solidFill>
                </a:endParaRPr>
              </a:p>
            </p:txBody>
          </p:sp>
        </p:grpSp>
        <p:sp>
          <p:nvSpPr>
            <p:cNvPr id="11285" name="Text Box 27"/>
            <p:cNvSpPr txBox="1">
              <a:spLocks noChangeArrowheads="1"/>
            </p:cNvSpPr>
            <p:nvPr/>
          </p:nvSpPr>
          <p:spPr bwMode="auto">
            <a:xfrm>
              <a:off x="1127" y="2878"/>
              <a:ext cx="900" cy="21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ru-RU" sz="1600" b="1" i="1">
                  <a:solidFill>
                    <a:srgbClr val="0066FF"/>
                  </a:solidFill>
                </a:rPr>
                <a:t>       </a:t>
              </a:r>
              <a:endParaRPr lang="ru-RU" sz="1600" b="1" i="1">
                <a:solidFill>
                  <a:srgbClr val="0066FF"/>
                </a:solidFill>
              </a:endParaRPr>
            </a:p>
          </p:txBody>
        </p:sp>
      </p:grpSp>
      <p:grpSp>
        <p:nvGrpSpPr>
          <p:cNvPr id="6" name="Group 41"/>
          <p:cNvGrpSpPr/>
          <p:nvPr/>
        </p:nvGrpSpPr>
        <p:grpSpPr bwMode="auto">
          <a:xfrm>
            <a:off x="768668" y="4859338"/>
            <a:ext cx="2808287" cy="1490662"/>
            <a:chOff x="476" y="1979"/>
            <a:chExt cx="1769" cy="939"/>
          </a:xfrm>
        </p:grpSpPr>
        <p:sp>
          <p:nvSpPr>
            <p:cNvPr id="11279" name="Rectangle 13"/>
            <p:cNvSpPr>
              <a:spLocks noChangeArrowheads="1"/>
            </p:cNvSpPr>
            <p:nvPr/>
          </p:nvSpPr>
          <p:spPr bwMode="auto">
            <a:xfrm>
              <a:off x="476" y="2342"/>
              <a:ext cx="1769" cy="576"/>
            </a:xfrm>
            <a:prstGeom prst="rect">
              <a:avLst/>
            </a:prstGeom>
            <a:solidFill>
              <a:srgbClr val="FFFF66"/>
            </a:solidFill>
            <a:ln w="9525">
              <a:noFill/>
              <a:miter lim="800000"/>
            </a:ln>
          </p:spPr>
          <p:txBody>
            <a:bodyPr wrap="none" anchor="ctr"/>
            <a:lstStyle/>
            <a:p>
              <a:pPr algn="ctr"/>
              <a:r>
                <a:rPr lang="ru-RU" sz="2000" b="1" i="1">
                  <a:solidFill>
                    <a:srgbClr val="0000FF"/>
                  </a:solidFill>
                </a:rPr>
                <a:t>М.р. +  Ср.р.</a:t>
              </a:r>
              <a:endParaRPr lang="ru-RU" sz="2000" b="1" i="1">
                <a:solidFill>
                  <a:srgbClr val="0000FF"/>
                </a:solidFill>
              </a:endParaRPr>
            </a:p>
            <a:p>
              <a:pPr algn="ctr"/>
              <a:endParaRPr lang="ru-RU" sz="2000" b="1" i="1">
                <a:solidFill>
                  <a:srgbClr val="0000FF"/>
                </a:solidFill>
              </a:endParaRPr>
            </a:p>
          </p:txBody>
        </p:sp>
        <p:sp>
          <p:nvSpPr>
            <p:cNvPr id="11280" name="Rectangle 14"/>
            <p:cNvSpPr>
              <a:spLocks noChangeArrowheads="1"/>
            </p:cNvSpPr>
            <p:nvPr/>
          </p:nvSpPr>
          <p:spPr bwMode="auto">
            <a:xfrm>
              <a:off x="1429" y="2659"/>
              <a:ext cx="182" cy="182"/>
            </a:xfrm>
            <a:prstGeom prst="rect">
              <a:avLst/>
            </a:prstGeom>
            <a:solidFill>
              <a:srgbClr val="FFFF66"/>
            </a:solidFill>
            <a:ln w="9525">
              <a:solidFill>
                <a:srgbClr val="009900"/>
              </a:solidFill>
              <a:miter lim="800000"/>
            </a:ln>
          </p:spPr>
          <p:txBody>
            <a:bodyPr wrap="none" anchor="ctr"/>
            <a:lstStyle/>
            <a:p>
              <a:pPr algn="ctr"/>
              <a:r>
                <a:rPr lang="ru-RU" sz="2000" b="1" i="1">
                  <a:solidFill>
                    <a:srgbClr val="009900"/>
                  </a:solidFill>
                </a:rPr>
                <a:t>-о</a:t>
              </a:r>
              <a:endParaRPr lang="ru-RU" sz="2000" b="1" i="1">
                <a:solidFill>
                  <a:srgbClr val="009900"/>
                </a:solidFill>
              </a:endParaRPr>
            </a:p>
          </p:txBody>
        </p:sp>
        <p:sp>
          <p:nvSpPr>
            <p:cNvPr id="11281" name="Rectangle 15"/>
            <p:cNvSpPr>
              <a:spLocks noChangeArrowheads="1"/>
            </p:cNvSpPr>
            <p:nvPr/>
          </p:nvSpPr>
          <p:spPr bwMode="auto">
            <a:xfrm>
              <a:off x="1746" y="2659"/>
              <a:ext cx="182" cy="182"/>
            </a:xfrm>
            <a:prstGeom prst="rect">
              <a:avLst/>
            </a:prstGeom>
            <a:solidFill>
              <a:srgbClr val="FFFF66"/>
            </a:solidFill>
            <a:ln w="9525">
              <a:solidFill>
                <a:srgbClr val="009900"/>
              </a:solidFill>
              <a:miter lim="800000"/>
            </a:ln>
          </p:spPr>
          <p:txBody>
            <a:bodyPr wrap="none" anchor="ctr"/>
            <a:lstStyle/>
            <a:p>
              <a:pPr algn="ctr"/>
              <a:r>
                <a:rPr lang="ru-RU" sz="2000" b="1" i="1">
                  <a:solidFill>
                    <a:srgbClr val="009900"/>
                  </a:solidFill>
                </a:rPr>
                <a:t>-е</a:t>
              </a:r>
              <a:endParaRPr lang="ru-RU" sz="2000" b="1" i="1">
                <a:solidFill>
                  <a:srgbClr val="009900"/>
                </a:solidFill>
              </a:endParaRPr>
            </a:p>
          </p:txBody>
        </p:sp>
        <p:sp>
          <p:nvSpPr>
            <p:cNvPr id="11282" name="Text Box 25"/>
            <p:cNvSpPr txBox="1">
              <a:spLocks noChangeArrowheads="1"/>
            </p:cNvSpPr>
            <p:nvPr/>
          </p:nvSpPr>
          <p:spPr bwMode="auto">
            <a:xfrm>
              <a:off x="884" y="1979"/>
              <a:ext cx="195" cy="21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endParaRPr lang="ru-RU" sz="1600" b="1" i="1">
                <a:solidFill>
                  <a:srgbClr val="0066FF"/>
                </a:solidFill>
              </a:endParaRPr>
            </a:p>
          </p:txBody>
        </p:sp>
        <p:sp>
          <p:nvSpPr>
            <p:cNvPr id="11283" name="Rectangle 40"/>
            <p:cNvSpPr>
              <a:spLocks noChangeArrowheads="1"/>
            </p:cNvSpPr>
            <p:nvPr/>
          </p:nvSpPr>
          <p:spPr bwMode="auto">
            <a:xfrm>
              <a:off x="930" y="2659"/>
              <a:ext cx="182" cy="182"/>
            </a:xfrm>
            <a:prstGeom prst="rect">
              <a:avLst/>
            </a:prstGeom>
            <a:solidFill>
              <a:srgbClr val="FFFF66"/>
            </a:solidFill>
            <a:ln w="9525">
              <a:solidFill>
                <a:srgbClr val="009900"/>
              </a:solidFill>
              <a:miter lim="800000"/>
            </a:ln>
          </p:spPr>
          <p:txBody>
            <a:bodyPr wrap="none" anchor="ctr"/>
            <a:lstStyle/>
            <a:p>
              <a:pPr algn="ctr"/>
              <a:endParaRPr lang="ru-RU" sz="2000" b="1" i="1">
                <a:solidFill>
                  <a:srgbClr val="009900"/>
                </a:solidFill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6" grpId="0" bldLvl="0" animBg="1"/>
      <p:bldP spid="23557" grpId="0" bldLvl="0" animBg="1"/>
      <p:bldP spid="23558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851364" cy="4873625"/>
          </a:xfrm>
        </p:spPr>
        <p:txBody>
          <a:bodyPr>
            <a:normAutofit/>
          </a:bodyPr>
          <a:lstStyle/>
          <a:p>
            <a:r>
              <a:rPr lang="ru-RU" dirty="0" smtClean="0"/>
              <a:t>Спишите, поставьте знаки препинания. Дайте характеристику </a:t>
            </a:r>
            <a:r>
              <a:rPr lang="ru-RU" dirty="0" smtClean="0"/>
              <a:t>предложения. </a:t>
            </a:r>
            <a:r>
              <a:rPr lang="ru-RU" dirty="0" smtClean="0"/>
              <a:t>Подчеркните главные члены.</a:t>
            </a:r>
            <a:endParaRPr lang="ru-RU" dirty="0" smtClean="0"/>
          </a:p>
          <a:p>
            <a:endParaRPr lang="ru-RU" dirty="0"/>
          </a:p>
          <a:p>
            <a:r>
              <a:rPr lang="ru-RU" sz="3200" dirty="0" smtClean="0">
                <a:solidFill>
                  <a:srgbClr val="002060"/>
                </a:solidFill>
              </a:rPr>
              <a:t>На берёз       лежат пушистые шапки снега ветки пригнулись к земле от такой </a:t>
            </a:r>
            <a:r>
              <a:rPr lang="ru-RU" sz="3200" dirty="0" err="1" smtClean="0">
                <a:solidFill>
                  <a:srgbClr val="002060"/>
                </a:solidFill>
              </a:rPr>
              <a:t>тяжест</a:t>
            </a:r>
            <a:r>
              <a:rPr lang="ru-RU" sz="3200" dirty="0" smtClean="0">
                <a:solidFill>
                  <a:srgbClr val="002060"/>
                </a:solidFill>
              </a:rPr>
              <a:t>     </a:t>
            </a:r>
            <a:r>
              <a:rPr lang="ru-RU" sz="3200" dirty="0" smtClean="0">
                <a:solidFill>
                  <a:srgbClr val="002060"/>
                </a:solidFill>
              </a:rPr>
              <a:t>.</a:t>
            </a:r>
            <a:endParaRPr lang="ru-RU" sz="3200" dirty="0" smtClean="0">
              <a:solidFill>
                <a:srgbClr val="002060"/>
              </a:solidFill>
            </a:endParaRPr>
          </a:p>
          <a:p>
            <a:endParaRPr lang="ru-RU" sz="32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ДСК\Desktop\kWr1r1L1aW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086" y="419100"/>
            <a:ext cx="3600450" cy="55141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694222" y="2576946"/>
            <a:ext cx="415636" cy="30133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noFill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712524" y="3740727"/>
            <a:ext cx="342900" cy="30030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b="1" i="1" dirty="0" smtClean="0">
                <a:solidFill>
                  <a:srgbClr val="002060"/>
                </a:solidFill>
              </a:rPr>
              <a:t>ЦЕЛЬ УРОКА:</a:t>
            </a:r>
            <a:endParaRPr lang="ru-RU" sz="4400" b="1" i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>
                <a:solidFill>
                  <a:schemeClr val="accent1">
                    <a:lumMod val="75000"/>
                  </a:schemeClr>
                </a:solidFill>
              </a:rPr>
              <a:t>Научиться без ошибок писать безударное падежное окончание имени существительного в единственном числе.</a:t>
            </a:r>
            <a:endParaRPr lang="ru-RU" sz="4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7171" name="Picture 3" descr="C:\Users\ДСК\Desktop\original.jpg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0061" y="4272267"/>
            <a:ext cx="2879248" cy="2159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5225183"/>
          </a:xfrm>
        </p:spPr>
        <p:txBody>
          <a:bodyPr/>
          <a:lstStyle/>
          <a:p>
            <a:r>
              <a:rPr lang="ru-RU" b="1" i="1" dirty="0" smtClean="0">
                <a:solidFill>
                  <a:srgbClr val="002060"/>
                </a:solidFill>
              </a:rPr>
              <a:t>- </a:t>
            </a:r>
            <a:r>
              <a:rPr lang="ru-RU" b="1" i="1" dirty="0" smtClean="0">
                <a:solidFill>
                  <a:srgbClr val="002060"/>
                </a:solidFill>
                <a:latin typeface="+mn-lt"/>
              </a:rPr>
              <a:t>Все ли грамматические признаки нужно вспомнить, чтобы верно написать окончание имён существительных?</a:t>
            </a:r>
            <a:br>
              <a:rPr lang="ru-RU" b="1" i="1" dirty="0" smtClean="0">
                <a:solidFill>
                  <a:srgbClr val="002060"/>
                </a:solidFill>
                <a:latin typeface="+mn-lt"/>
              </a:rPr>
            </a:br>
            <a:br>
              <a:rPr lang="ru-RU" b="1" i="1" dirty="0">
                <a:solidFill>
                  <a:srgbClr val="002060"/>
                </a:solidFill>
                <a:latin typeface="+mn-lt"/>
              </a:rPr>
            </a:br>
            <a:endParaRPr lang="ru-RU" b="1" i="1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8194" name="Picture 2" descr="C:\Users\ДСК\Desktop\58305_html_6b6e4745.gif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0335" y="3096490"/>
            <a:ext cx="2704713" cy="3014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br>
              <a:rPr lang="ru-RU" sz="4000" b="1" smtClean="0">
                <a:solidFill>
                  <a:srgbClr val="333399"/>
                </a:solidFill>
              </a:rPr>
            </a:br>
            <a:endParaRPr lang="ru-RU" sz="4000" b="1" smtClean="0">
              <a:solidFill>
                <a:srgbClr val="333399"/>
              </a:solidFill>
            </a:endParaRP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571500"/>
            <a:ext cx="9144000" cy="5949950"/>
          </a:xfrm>
        </p:spPr>
        <p:txBody>
          <a:bodyPr rtlCol="0">
            <a:normAutofit fontScale="92500" lnSpcReduction="10000"/>
          </a:bodyPr>
          <a:lstStyle/>
          <a:p>
            <a:pPr eaLnBrk="1" fontAlgn="auto" hangingPunct="1">
              <a:spcBef>
                <a:spcPct val="50000"/>
              </a:spcBef>
              <a:spcAft>
                <a:spcPts val="0"/>
              </a:spcAft>
              <a:buFontTx/>
              <a:buNone/>
              <a:defRPr/>
            </a:pPr>
            <a:r>
              <a:rPr lang="ru-RU" b="1" i="1" u="sng" dirty="0" smtClean="0">
                <a:solidFill>
                  <a:srgbClr val="FFFF00"/>
                </a:solidFill>
              </a:rPr>
              <a:t>Чтобы правильно писать безударное окончание существительного надо:</a:t>
            </a:r>
            <a:endParaRPr lang="ru-RU" b="1" i="1" u="sng" dirty="0" smtClean="0">
              <a:solidFill>
                <a:srgbClr val="FFFF00"/>
              </a:solidFill>
            </a:endParaRPr>
          </a:p>
          <a:p>
            <a:pPr eaLnBrk="1" fontAlgn="auto" hangingPunct="1">
              <a:spcBef>
                <a:spcPct val="50000"/>
              </a:spcBef>
              <a:spcAft>
                <a:spcPts val="0"/>
              </a:spcAft>
              <a:buFontTx/>
              <a:buNone/>
              <a:defRPr/>
            </a:pPr>
            <a:endParaRPr lang="ru-RU" sz="2800" b="1" i="1" u="sng" dirty="0">
              <a:solidFill>
                <a:srgbClr val="FFFF00"/>
              </a:solidFill>
            </a:endParaRPr>
          </a:p>
          <a:p>
            <a:pPr eaLnBrk="1" fontAlgn="auto" hangingPunct="1">
              <a:spcBef>
                <a:spcPct val="50000"/>
              </a:spcBef>
              <a:spcAft>
                <a:spcPts val="0"/>
              </a:spcAft>
              <a:buFontTx/>
              <a:buNone/>
              <a:defRPr/>
            </a:pPr>
            <a:r>
              <a:rPr lang="ru-RU" sz="2800" b="1" i="1" u="sng" dirty="0" smtClean="0">
                <a:solidFill>
                  <a:srgbClr val="002060"/>
                </a:solidFill>
              </a:rPr>
              <a:t>Шаг 1 </a:t>
            </a:r>
            <a:endParaRPr lang="ru-RU" sz="2800" b="1" i="1" u="sng" dirty="0" smtClean="0">
              <a:solidFill>
                <a:srgbClr val="002060"/>
              </a:solidFill>
            </a:endParaRPr>
          </a:p>
          <a:p>
            <a:pPr eaLnBrk="1" fontAlgn="auto" hangingPunct="1">
              <a:spcBef>
                <a:spcPct val="50000"/>
              </a:spcBef>
              <a:spcAft>
                <a:spcPts val="0"/>
              </a:spcAft>
              <a:buFontTx/>
              <a:buNone/>
              <a:defRPr/>
            </a:pPr>
            <a:r>
              <a:rPr lang="ru-RU" sz="2800" b="1" i="1" dirty="0" smtClean="0">
                <a:solidFill>
                  <a:srgbClr val="004FEE"/>
                </a:solidFill>
              </a:rPr>
              <a:t>Поставить существительное в начальную форму</a:t>
            </a:r>
            <a:endParaRPr lang="ru-RU" sz="2800" b="1" i="1" dirty="0" smtClean="0">
              <a:solidFill>
                <a:srgbClr val="004FEE"/>
              </a:solidFill>
            </a:endParaRPr>
          </a:p>
          <a:p>
            <a:pPr eaLnBrk="1" fontAlgn="auto" hangingPunct="1">
              <a:spcBef>
                <a:spcPct val="50000"/>
              </a:spcBef>
              <a:spcAft>
                <a:spcPts val="0"/>
              </a:spcAft>
              <a:buFontTx/>
              <a:buNone/>
              <a:defRPr/>
            </a:pPr>
            <a:r>
              <a:rPr lang="ru-RU" sz="2800" b="1" i="1" u="sng" dirty="0" smtClean="0">
                <a:solidFill>
                  <a:srgbClr val="000066"/>
                </a:solidFill>
              </a:rPr>
              <a:t>Шаг </a:t>
            </a:r>
            <a:r>
              <a:rPr lang="ru-RU" sz="2800" b="1" i="1" u="sng" dirty="0">
                <a:solidFill>
                  <a:srgbClr val="000066"/>
                </a:solidFill>
              </a:rPr>
              <a:t>2</a:t>
            </a:r>
            <a:endParaRPr lang="ru-RU" sz="2800" b="1" i="1" u="sng" dirty="0" smtClean="0">
              <a:solidFill>
                <a:srgbClr val="000066"/>
              </a:solidFill>
            </a:endParaRPr>
          </a:p>
          <a:p>
            <a:pPr eaLnBrk="1" fontAlgn="auto" hangingPunct="1">
              <a:spcBef>
                <a:spcPct val="50000"/>
              </a:spcBef>
              <a:spcAft>
                <a:spcPts val="0"/>
              </a:spcAft>
              <a:buFontTx/>
              <a:buNone/>
              <a:defRPr/>
            </a:pPr>
            <a:r>
              <a:rPr lang="ru-RU" sz="2800" b="1" dirty="0" smtClean="0">
                <a:solidFill>
                  <a:srgbClr val="0000FF"/>
                </a:solidFill>
              </a:rPr>
              <a:t>Определить склонение.</a:t>
            </a:r>
            <a:endParaRPr lang="ru-RU" sz="2800" b="1" dirty="0" smtClean="0">
              <a:solidFill>
                <a:srgbClr val="0000FF"/>
              </a:solidFill>
            </a:endParaRPr>
          </a:p>
          <a:p>
            <a:pPr eaLnBrk="1" fontAlgn="auto" hangingPunct="1">
              <a:spcBef>
                <a:spcPct val="50000"/>
              </a:spcBef>
              <a:spcAft>
                <a:spcPts val="0"/>
              </a:spcAft>
              <a:buFontTx/>
              <a:buNone/>
              <a:defRPr/>
            </a:pPr>
            <a:r>
              <a:rPr lang="ru-RU" sz="2800" b="1" i="1" u="sng" dirty="0" smtClean="0">
                <a:solidFill>
                  <a:srgbClr val="000066"/>
                </a:solidFill>
              </a:rPr>
              <a:t> Шаг 3</a:t>
            </a:r>
            <a:endParaRPr lang="ru-RU" sz="2800" b="1" i="1" u="sng" dirty="0" smtClean="0">
              <a:solidFill>
                <a:srgbClr val="000066"/>
              </a:solidFill>
            </a:endParaRPr>
          </a:p>
          <a:p>
            <a:pPr eaLnBrk="1" fontAlgn="auto" hangingPunct="1">
              <a:spcBef>
                <a:spcPct val="5000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2800" b="1" dirty="0" smtClean="0">
                <a:solidFill>
                  <a:srgbClr val="000099"/>
                </a:solidFill>
              </a:rPr>
              <a:t>  </a:t>
            </a:r>
            <a:r>
              <a:rPr lang="ru-RU" sz="2800" b="1" dirty="0" smtClean="0">
                <a:solidFill>
                  <a:srgbClr val="0000FF"/>
                </a:solidFill>
              </a:rPr>
              <a:t>Определить падеж.</a:t>
            </a:r>
            <a:endParaRPr lang="ru-RU" sz="2800" b="1" dirty="0" smtClean="0">
              <a:solidFill>
                <a:srgbClr val="0000FF"/>
              </a:solidFill>
            </a:endParaRPr>
          </a:p>
          <a:p>
            <a:pPr eaLnBrk="1" fontAlgn="auto" hangingPunct="1">
              <a:spcBef>
                <a:spcPct val="5000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2800" b="1" i="1" u="sng" dirty="0" smtClean="0">
                <a:solidFill>
                  <a:srgbClr val="000066"/>
                </a:solidFill>
              </a:rPr>
              <a:t> Шаг 4</a:t>
            </a:r>
            <a:endParaRPr lang="ru-RU" sz="2800" b="1" i="1" u="sng" dirty="0" smtClean="0">
              <a:solidFill>
                <a:srgbClr val="000066"/>
              </a:solidFill>
            </a:endParaRPr>
          </a:p>
          <a:p>
            <a:pPr eaLnBrk="1" fontAlgn="auto" hangingPunct="1">
              <a:spcBef>
                <a:spcPct val="5000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2800" b="1" i="1" dirty="0" smtClean="0">
                <a:solidFill>
                  <a:srgbClr val="0000FF"/>
                </a:solidFill>
              </a:rPr>
              <a:t>Вспомнить окончание существительного этого склонения в нужном падеже</a:t>
            </a:r>
            <a:r>
              <a:rPr lang="ru-RU" sz="2400" b="1" i="1" dirty="0" smtClean="0">
                <a:solidFill>
                  <a:srgbClr val="0000FF"/>
                </a:solidFill>
              </a:rPr>
              <a:t>.</a:t>
            </a:r>
            <a:endParaRPr lang="ru-RU" sz="2800" b="1" i="1" u="sng" dirty="0" smtClean="0">
              <a:solidFill>
                <a:srgbClr val="0000FF"/>
              </a:solidFill>
            </a:endParaRPr>
          </a:p>
          <a:p>
            <a:pPr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ru-RU" sz="2800" b="1" dirty="0" smtClean="0">
                <a:solidFill>
                  <a:srgbClr val="0000FF"/>
                </a:solidFill>
              </a:rPr>
              <a:t>  </a:t>
            </a:r>
            <a:endParaRPr lang="ru-RU" b="1" dirty="0" smtClean="0">
              <a:solidFill>
                <a:srgbClr val="000099"/>
              </a:solidFill>
            </a:endParaRPr>
          </a:p>
        </p:txBody>
      </p:sp>
      <p:sp>
        <p:nvSpPr>
          <p:cNvPr id="30724" name="Text Box 4"/>
          <p:cNvSpPr txBox="1">
            <a:spLocks noChangeArrowheads="1"/>
          </p:cNvSpPr>
          <p:nvPr/>
        </p:nvSpPr>
        <p:spPr bwMode="auto">
          <a:xfrm>
            <a:off x="1187450" y="0"/>
            <a:ext cx="6275388" cy="583565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50000">
                <a:schemeClr val="hlink">
                  <a:gamma/>
                  <a:tint val="0"/>
                  <a:invGamma/>
                </a:schemeClr>
              </a:gs>
              <a:gs pos="100000">
                <a:schemeClr val="hlink"/>
              </a:gs>
            </a:gsLst>
            <a:lin ang="5400000" scaled="1"/>
          </a:gradFill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3200" b="1" i="1" dirty="0">
                <a:solidFill>
                  <a:srgbClr val="FF0000"/>
                </a:solidFill>
              </a:rPr>
              <a:t>Алгоритм работы</a:t>
            </a:r>
            <a:r>
              <a:rPr lang="ru-RU" sz="3200" b="1" dirty="0" smtClean="0">
                <a:solidFill>
                  <a:srgbClr val="FF0000"/>
                </a:solidFill>
              </a:rPr>
              <a:t>: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 rot="2097540">
            <a:off x="6642893" y="19831"/>
            <a:ext cx="2001838" cy="251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6" descr="BOOK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481888" y="5786438"/>
            <a:ext cx="1662112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1" name="Picture 7" descr="QUILLPEN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643813" y="2214563"/>
            <a:ext cx="1152525" cy="174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07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07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7" dur="80"/>
                                        <p:tgtEl>
                                          <p:spTgt spid="307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8" dur="80"/>
                                        <p:tgtEl>
                                          <p:spTgt spid="307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80"/>
                                        <p:tgtEl>
                                          <p:spTgt spid="307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4" dur="80"/>
                                        <p:tgtEl>
                                          <p:spTgt spid="307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5" dur="80"/>
                                        <p:tgtEl>
                                          <p:spTgt spid="307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80"/>
                                        <p:tgtEl>
                                          <p:spTgt spid="307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1" dur="80"/>
                                        <p:tgtEl>
                                          <p:spTgt spid="307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2" dur="80"/>
                                        <p:tgtEl>
                                          <p:spTgt spid="307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" dur="80"/>
                                        <p:tgtEl>
                                          <p:spTgt spid="307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8" dur="80"/>
                                        <p:tgtEl>
                                          <p:spTgt spid="3072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9" dur="80"/>
                                        <p:tgtEl>
                                          <p:spTgt spid="3072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80"/>
                                        <p:tgtEl>
                                          <p:spTgt spid="3072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851364" cy="4873625"/>
          </a:xfrm>
        </p:spPr>
        <p:txBody>
          <a:bodyPr>
            <a:normAutofit/>
          </a:bodyPr>
          <a:lstStyle/>
          <a:p>
            <a:endParaRPr lang="ru-RU" dirty="0"/>
          </a:p>
          <a:p>
            <a:r>
              <a:rPr lang="ru-RU" sz="3200" dirty="0" smtClean="0">
                <a:solidFill>
                  <a:srgbClr val="FF0000"/>
                </a:solidFill>
              </a:rPr>
              <a:t>Проверь себя:</a:t>
            </a:r>
            <a:endParaRPr lang="ru-RU" sz="32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ru-RU" sz="3200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sz="3200" dirty="0" smtClean="0">
                <a:solidFill>
                  <a:srgbClr val="002060"/>
                </a:solidFill>
              </a:rPr>
              <a:t>На </a:t>
            </a:r>
            <a:r>
              <a:rPr lang="ru-RU" sz="3200" dirty="0" smtClean="0">
                <a:solidFill>
                  <a:srgbClr val="002060"/>
                </a:solidFill>
              </a:rPr>
              <a:t>берёз </a:t>
            </a:r>
            <a:r>
              <a:rPr lang="ru-RU" sz="3200" dirty="0" smtClean="0">
                <a:solidFill>
                  <a:srgbClr val="FF0000"/>
                </a:solidFill>
              </a:rPr>
              <a:t>е</a:t>
            </a:r>
            <a:r>
              <a:rPr lang="ru-RU" sz="3200" dirty="0" smtClean="0">
                <a:solidFill>
                  <a:srgbClr val="002060"/>
                </a:solidFill>
              </a:rPr>
              <a:t>  </a:t>
            </a:r>
            <a:r>
              <a:rPr lang="ru-RU" sz="3200" dirty="0" smtClean="0"/>
              <a:t>(1 </a:t>
            </a:r>
            <a:r>
              <a:rPr lang="ru-RU" sz="3200" dirty="0" err="1" smtClean="0"/>
              <a:t>скл</a:t>
            </a:r>
            <a:r>
              <a:rPr lang="ru-RU" sz="3200" dirty="0" smtClean="0"/>
              <a:t>., </a:t>
            </a:r>
            <a:r>
              <a:rPr lang="ru-RU" sz="3200" dirty="0" err="1" smtClean="0"/>
              <a:t>П.п</a:t>
            </a:r>
            <a:r>
              <a:rPr lang="ru-RU" sz="3200" dirty="0" smtClean="0"/>
              <a:t>.)    </a:t>
            </a:r>
            <a:r>
              <a:rPr lang="ru-RU" sz="3200" dirty="0" smtClean="0">
                <a:solidFill>
                  <a:srgbClr val="002060"/>
                </a:solidFill>
              </a:rPr>
              <a:t>лежат пушистые шапки </a:t>
            </a:r>
            <a:r>
              <a:rPr lang="ru-RU" sz="3200" dirty="0" smtClean="0">
                <a:solidFill>
                  <a:srgbClr val="002060"/>
                </a:solidFill>
              </a:rPr>
              <a:t>снега</a:t>
            </a:r>
            <a:r>
              <a:rPr lang="ru-RU" sz="3200" dirty="0" smtClean="0">
                <a:solidFill>
                  <a:srgbClr val="FF0000"/>
                </a:solidFill>
              </a:rPr>
              <a:t>,</a:t>
            </a:r>
            <a:r>
              <a:rPr lang="ru-RU" sz="3200" dirty="0" smtClean="0">
                <a:solidFill>
                  <a:srgbClr val="002060"/>
                </a:solidFill>
              </a:rPr>
              <a:t> </a:t>
            </a:r>
            <a:r>
              <a:rPr lang="ru-RU" sz="3200" dirty="0" smtClean="0">
                <a:solidFill>
                  <a:srgbClr val="002060"/>
                </a:solidFill>
              </a:rPr>
              <a:t>ветки пригнулись к земле от такой </a:t>
            </a:r>
            <a:r>
              <a:rPr lang="ru-RU" sz="3200" dirty="0" err="1" smtClean="0">
                <a:solidFill>
                  <a:srgbClr val="002060"/>
                </a:solidFill>
              </a:rPr>
              <a:t>тяжест</a:t>
            </a:r>
            <a:r>
              <a:rPr lang="ru-RU" sz="3200" dirty="0" smtClean="0">
                <a:solidFill>
                  <a:srgbClr val="002060"/>
                </a:solidFill>
              </a:rPr>
              <a:t> </a:t>
            </a:r>
            <a:r>
              <a:rPr lang="ru-RU" sz="3200" dirty="0" smtClean="0">
                <a:solidFill>
                  <a:srgbClr val="FF0000"/>
                </a:solidFill>
              </a:rPr>
              <a:t>и</a:t>
            </a:r>
            <a:r>
              <a:rPr lang="ru-RU" sz="3200" dirty="0" smtClean="0">
                <a:solidFill>
                  <a:srgbClr val="002060"/>
                </a:solidFill>
              </a:rPr>
              <a:t>  </a:t>
            </a:r>
            <a:endParaRPr lang="ru-RU" sz="32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sz="3200" dirty="0" smtClean="0"/>
              <a:t>( 3 </a:t>
            </a:r>
            <a:r>
              <a:rPr lang="ru-RU" sz="3200" dirty="0" err="1" smtClean="0"/>
              <a:t>скл</a:t>
            </a:r>
            <a:r>
              <a:rPr lang="ru-RU" sz="3200" dirty="0" smtClean="0"/>
              <a:t>., </a:t>
            </a:r>
            <a:r>
              <a:rPr lang="ru-RU" sz="3200" dirty="0" err="1" smtClean="0"/>
              <a:t>Р.п</a:t>
            </a:r>
            <a:r>
              <a:rPr lang="ru-RU" sz="3200" dirty="0" smtClean="0"/>
              <a:t>.)</a:t>
            </a:r>
            <a:r>
              <a:rPr lang="ru-RU" sz="3200" dirty="0" smtClean="0">
                <a:solidFill>
                  <a:srgbClr val="002060"/>
                </a:solidFill>
              </a:rPr>
              <a:t> .</a:t>
            </a:r>
            <a:endParaRPr lang="ru-RU" sz="3200" dirty="0" smtClean="0">
              <a:solidFill>
                <a:srgbClr val="002060"/>
              </a:solidFill>
            </a:endParaRPr>
          </a:p>
          <a:p>
            <a:endParaRPr lang="ru-RU" sz="3200" dirty="0" smtClean="0">
              <a:solidFill>
                <a:srgbClr val="00206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ДСК\Desktop\kWr1r1L1aW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086" y="419100"/>
            <a:ext cx="3600450" cy="55141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517574" y="2608119"/>
            <a:ext cx="415636" cy="30133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noFill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839939" y="3890880"/>
            <a:ext cx="342900" cy="30030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1"/>
          <p:cNvGraphicFramePr>
            <a:graphicFrameLocks noChangeAspect="1"/>
          </p:cNvGraphicFramePr>
          <p:nvPr/>
        </p:nvGraphicFramePr>
        <p:xfrm>
          <a:off x="191221" y="1246475"/>
          <a:ext cx="6894512" cy="5362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1" name="Документ" r:id="rId1" imgW="5943600" imgH="4615180" progId="Word.Document.12">
                  <p:embed/>
                </p:oleObj>
              </mc:Choice>
              <mc:Fallback>
                <p:oleObj name="Документ" r:id="rId1" imgW="5943600" imgH="4615180" progId="Word.Document.12">
                  <p:embed/>
                  <p:pic>
                    <p:nvPicPr>
                      <p:cNvPr id="0" name="Изображение 6150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91221" y="1246475"/>
                        <a:ext cx="6894512" cy="53625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146" name="Picture 2" descr="C:\Users\ДСК\Desktop\2fa704591031bbb72d3acfc8eb780ea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1516" y="935181"/>
            <a:ext cx="2775904" cy="3803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57224" y="357166"/>
            <a:ext cx="7608365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«Найди свою пару»</a:t>
            </a:r>
            <a:endParaRPr lang="ru-RU" sz="54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28625" y="1643063"/>
            <a:ext cx="4071938" cy="403187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Азбука – к </a:t>
            </a:r>
            <a:r>
              <a:rPr lang="ru-RU" sz="32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мудрост</a:t>
            </a: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Своя земля </a:t>
            </a:r>
            <a:endParaRPr lang="ru-RU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Делу время,</a:t>
            </a:r>
            <a:endParaRPr lang="ru-RU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Трус своей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 </a:t>
            </a:r>
            <a:endParaRPr lang="ru-RU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929188" y="1643063"/>
            <a:ext cx="3786187" cy="40322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потех .  час</a:t>
            </a:r>
            <a:endParaRPr lang="ru-RU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тен</a:t>
            </a: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.  боится</a:t>
            </a:r>
            <a:endParaRPr lang="ru-RU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ступенька</a:t>
            </a:r>
            <a:endParaRPr lang="ru-RU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в горст .  мила </a:t>
            </a:r>
            <a:endParaRPr lang="ru-RU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9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1337</Words>
  <Application>WPS Presentation</Application>
  <PresentationFormat>Экран (4:3)</PresentationFormat>
  <Paragraphs>80</Paragraphs>
  <Slides>10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0" baseType="lpstr">
      <vt:lpstr>Arial</vt:lpstr>
      <vt:lpstr>SimSun</vt:lpstr>
      <vt:lpstr>Wingdings</vt:lpstr>
      <vt:lpstr>Times New Roman</vt:lpstr>
      <vt:lpstr>Calibri</vt:lpstr>
      <vt:lpstr>Calibri Light</vt:lpstr>
      <vt:lpstr>Microsoft YaHei</vt:lpstr>
      <vt:lpstr>Arial Unicode MS</vt:lpstr>
      <vt:lpstr>Тема Office</vt:lpstr>
      <vt:lpstr>Word.Document.12</vt:lpstr>
      <vt:lpstr>   Правописание безударных падежных окончаний имён существительных в единственном числе.    Учитель начальных классов  ГБОУ  № 54 Санкт-Петербурга Никулина Лариса Борисовна</vt:lpstr>
      <vt:lpstr>Склонение имён существительных</vt:lpstr>
      <vt:lpstr>PowerPoint 演示文稿</vt:lpstr>
      <vt:lpstr>ЦЕЛЬ УРОКА:</vt:lpstr>
      <vt:lpstr>- Все ли грамматические признаки нужно вспомнить, чтобы верно написать окончание имён существительных?  </vt:lpstr>
      <vt:lpstr> 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ДСК</dc:creator>
  <cp:lastModifiedBy>Екатерина</cp:lastModifiedBy>
  <cp:revision>27</cp:revision>
  <dcterms:created xsi:type="dcterms:W3CDTF">2014-11-21T11:00:00Z</dcterms:created>
  <dcterms:modified xsi:type="dcterms:W3CDTF">2022-12-12T14:11:39Z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F83321A2A47B4501B510F0218A29E1A3</vt:lpwstr>
  </property>
  <property fmtid="{D5CDD505-2E9C-101B-9397-08002B2CF9AE}" pid="3" name="KSOProductBuildVer">
    <vt:lpwstr>1049-11.2.0.11417</vt:lpwstr>
  </property>
</Properties>
</file>