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45D0BEE3-A37E-4F73-A979-77A2FBFF10EE}" type="datetimeFigureOut">
              <a:rPr lang="ru-RU" smtClean="0"/>
              <a:pPr/>
              <a:t>13.12.2022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6323E12-C24F-4585-A352-8BC25F1AF25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D0BEE3-A37E-4F73-A979-77A2FBFF10EE}" type="datetimeFigureOut">
              <a:rPr lang="ru-RU" smtClean="0"/>
              <a:pPr/>
              <a:t>13.12.2022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323E12-C24F-4585-A352-8BC25F1AF25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w="9525">
            <a:noFill/>
            <a:miter lim="800000"/>
            <a:headEnd/>
            <a:tailEnd/>
          </a:ln>
          <a:effectLst/>
        </p:spPr>
      </p:pic>
      <p:sp>
        <p:nvSpPr>
          <p:cNvPr id="5" name="Прямоугольник 4"/>
          <p:cNvSpPr/>
          <p:nvPr/>
        </p:nvSpPr>
        <p:spPr>
          <a:xfrm>
            <a:off x="285720" y="2143116"/>
            <a:ext cx="3857652" cy="2862322"/>
          </a:xfrm>
          <a:prstGeom prst="rect">
            <a:avLst/>
          </a:prstGeom>
        </p:spPr>
        <p:txBody>
          <a:bodyPr wrap="square">
            <a:spAutoFit/>
          </a:bodyPr>
          <a:lstStyle/>
          <a:p>
            <a:r>
              <a:rPr lang="ru-RU" dirty="0">
                <a:solidFill>
                  <a:schemeClr val="bg1"/>
                </a:solidFill>
              </a:rPr>
              <a:t>Байкал.</a:t>
            </a:r>
          </a:p>
          <a:p>
            <a:r>
              <a:rPr lang="ru-RU" dirty="0">
                <a:solidFill>
                  <a:schemeClr val="bg1"/>
                </a:solidFill>
              </a:rPr>
              <a:t>Лесистых гор полуовалы, </a:t>
            </a:r>
          </a:p>
          <a:p>
            <a:r>
              <a:rPr lang="ru-RU" dirty="0">
                <a:solidFill>
                  <a:schemeClr val="bg1"/>
                </a:solidFill>
              </a:rPr>
              <a:t>Касанье голубых лекал, </a:t>
            </a:r>
          </a:p>
          <a:p>
            <a:r>
              <a:rPr lang="ru-RU" dirty="0">
                <a:solidFill>
                  <a:schemeClr val="bg1"/>
                </a:solidFill>
              </a:rPr>
              <a:t>И скалы, срезанные валом, </a:t>
            </a:r>
          </a:p>
          <a:p>
            <a:r>
              <a:rPr lang="ru-RU" dirty="0">
                <a:solidFill>
                  <a:schemeClr val="bg1"/>
                </a:solidFill>
              </a:rPr>
              <a:t>И небо, павшее в Байкал.</a:t>
            </a:r>
          </a:p>
          <a:p>
            <a:r>
              <a:rPr lang="ru-RU" dirty="0">
                <a:solidFill>
                  <a:schemeClr val="bg1"/>
                </a:solidFill>
              </a:rPr>
              <a:t>И сам он – величав и вечен</a:t>
            </a:r>
          </a:p>
          <a:p>
            <a:r>
              <a:rPr lang="ru-RU" dirty="0">
                <a:solidFill>
                  <a:schemeClr val="bg1"/>
                </a:solidFill>
              </a:rPr>
              <a:t> В гранитной раме вырезной.</a:t>
            </a:r>
          </a:p>
          <a:p>
            <a:r>
              <a:rPr lang="ru-RU" dirty="0">
                <a:solidFill>
                  <a:schemeClr val="bg1"/>
                </a:solidFill>
              </a:rPr>
              <a:t>И весь – до донышка – просвечен,</a:t>
            </a:r>
          </a:p>
          <a:p>
            <a:r>
              <a:rPr lang="ru-RU" dirty="0">
                <a:solidFill>
                  <a:schemeClr val="bg1"/>
                </a:solidFill>
              </a:rPr>
              <a:t>И весь – до капельки – родной. </a:t>
            </a:r>
          </a:p>
          <a:p>
            <a:r>
              <a:rPr lang="ru-RU" dirty="0">
                <a:solidFill>
                  <a:schemeClr val="bg1"/>
                </a:solidFill>
              </a:rPr>
              <a:t>                              Марк Сергеев.</a:t>
            </a:r>
          </a:p>
        </p:txBody>
      </p:sp>
      <p:sp>
        <p:nvSpPr>
          <p:cNvPr id="6" name="Прямоугольник 5"/>
          <p:cNvSpPr/>
          <p:nvPr/>
        </p:nvSpPr>
        <p:spPr>
          <a:xfrm>
            <a:off x="285720" y="357166"/>
            <a:ext cx="8581003" cy="923330"/>
          </a:xfrm>
          <a:prstGeom prst="rect">
            <a:avLst/>
          </a:prstGeom>
          <a:noFill/>
        </p:spPr>
        <p:txBody>
          <a:bodyPr wrap="none" lIns="91440" tIns="45720" rIns="91440" bIns="45720">
            <a:spAutoFit/>
          </a:bodyPr>
          <a:lstStyle/>
          <a:p>
            <a:pPr algn="ctr"/>
            <a:r>
              <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«Байкал, хочу тебя узнать!»</a:t>
            </a:r>
          </a:p>
        </p:txBody>
      </p:sp>
      <p:sp>
        <p:nvSpPr>
          <p:cNvPr id="7" name="TextBox 6"/>
          <p:cNvSpPr txBox="1"/>
          <p:nvPr/>
        </p:nvSpPr>
        <p:spPr>
          <a:xfrm>
            <a:off x="5004048" y="5445224"/>
            <a:ext cx="4052648" cy="646331"/>
          </a:xfrm>
          <a:prstGeom prst="rect">
            <a:avLst/>
          </a:prstGeom>
          <a:noFill/>
        </p:spPr>
        <p:txBody>
          <a:bodyPr wrap="none" rtlCol="0">
            <a:spAutoFit/>
          </a:bodyPr>
          <a:lstStyle/>
          <a:p>
            <a:r>
              <a:rPr lang="ru-RU" dirty="0">
                <a:solidFill>
                  <a:srgbClr val="FFFF00"/>
                </a:solidFill>
              </a:rPr>
              <a:t>Подготовила  воспитатель1 категории:</a:t>
            </a:r>
          </a:p>
          <a:p>
            <a:r>
              <a:rPr lang="ru-RU" dirty="0">
                <a:solidFill>
                  <a:srgbClr val="FFFF00"/>
                </a:solidFill>
              </a:rPr>
              <a:t>                                             Дьяченко М.Я.</a:t>
            </a:r>
          </a:p>
        </p:txBody>
      </p:sp>
      <p:sp>
        <p:nvSpPr>
          <p:cNvPr id="8" name="TextBox 7"/>
          <p:cNvSpPr txBox="1"/>
          <p:nvPr/>
        </p:nvSpPr>
        <p:spPr>
          <a:xfrm>
            <a:off x="1691680" y="1268760"/>
            <a:ext cx="5444439" cy="369332"/>
          </a:xfrm>
          <a:prstGeom prst="rect">
            <a:avLst/>
          </a:prstGeom>
          <a:noFill/>
        </p:spPr>
        <p:txBody>
          <a:bodyPr wrap="none" rtlCol="0">
            <a:spAutoFit/>
          </a:bodyPr>
          <a:lstStyle/>
          <a:p>
            <a:r>
              <a:rPr lang="ru-RU" b="1" dirty="0"/>
              <a:t>Пособие для  ознакомления детей  с озером Байкал</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57950" y="1214422"/>
            <a:ext cx="2574833" cy="4708981"/>
          </a:xfrm>
          <a:prstGeom prst="rect">
            <a:avLst/>
          </a:prstGeom>
          <a:noFill/>
        </p:spPr>
        <p:txBody>
          <a:bodyPr wrap="square" rtlCol="0">
            <a:spAutoFit/>
          </a:bodyPr>
          <a:lstStyle/>
          <a:p>
            <a:r>
              <a:rPr lang="ru-RU" sz="2000" b="1" dirty="0">
                <a:solidFill>
                  <a:srgbClr val="00B050"/>
                </a:solidFill>
              </a:rPr>
              <a:t>Водоросли </a:t>
            </a:r>
            <a:r>
              <a:rPr lang="ru-RU" sz="2000" dirty="0"/>
              <a:t>– это одноклеточные, многоклеточные растения, у них нет корней, стеблей,</a:t>
            </a:r>
          </a:p>
          <a:p>
            <a:r>
              <a:rPr lang="ru-RU" sz="2000" dirty="0"/>
              <a:t>ни листьев. </a:t>
            </a:r>
          </a:p>
          <a:p>
            <a:r>
              <a:rPr lang="ru-RU" sz="2000" dirty="0"/>
              <a:t>В Байкале насчитывается 1085 видов водорослей. Есть совсем крохотные, </a:t>
            </a:r>
          </a:p>
          <a:p>
            <a:r>
              <a:rPr lang="ru-RU" sz="2000" dirty="0"/>
              <a:t>есть большие, зеленые, </a:t>
            </a:r>
            <a:r>
              <a:rPr lang="ru-RU" sz="2000" dirty="0" err="1"/>
              <a:t>синезеленые</a:t>
            </a:r>
            <a:r>
              <a:rPr lang="ru-RU" sz="2000" dirty="0"/>
              <a:t>, золотистые.</a:t>
            </a:r>
          </a:p>
        </p:txBody>
      </p:sp>
      <p:pic>
        <p:nvPicPr>
          <p:cNvPr id="3" name="Рисунок 2" descr="http://ecosystema2008.narod.ru/lib/posters-2008/poster5.jpg"/>
          <p:cNvPicPr/>
          <p:nvPr/>
        </p:nvPicPr>
        <p:blipFill>
          <a:blip r:embed="rId2" cstate="print"/>
          <a:srcRect l="5005" t="6977" r="4899" b="4651"/>
          <a:stretch>
            <a:fillRect/>
          </a:stretch>
        </p:blipFill>
        <p:spPr bwMode="auto">
          <a:xfrm>
            <a:off x="214282" y="857232"/>
            <a:ext cx="6000792" cy="5786478"/>
          </a:xfrm>
          <a:prstGeom prst="rect">
            <a:avLst/>
          </a:prstGeom>
          <a:noFill/>
          <a:ln w="9525">
            <a:noFill/>
            <a:miter lim="800000"/>
            <a:headEnd/>
            <a:tailEnd/>
          </a:ln>
        </p:spPr>
      </p:pic>
      <p:sp>
        <p:nvSpPr>
          <p:cNvPr id="4" name="Прямоугольник 3"/>
          <p:cNvSpPr/>
          <p:nvPr/>
        </p:nvSpPr>
        <p:spPr>
          <a:xfrm>
            <a:off x="214282" y="0"/>
            <a:ext cx="3317768" cy="76944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водоросли</a:t>
            </a:r>
            <a:endParaRPr lang="ru-RU" sz="4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Дно Байкала 3"/>
          <p:cNvPicPr/>
          <p:nvPr/>
        </p:nvPicPr>
        <p:blipFill>
          <a:blip r:embed="rId2" cstate="print"/>
          <a:srcRect/>
          <a:stretch>
            <a:fillRect/>
          </a:stretch>
        </p:blipFill>
        <p:spPr bwMode="auto">
          <a:xfrm>
            <a:off x="285720" y="785794"/>
            <a:ext cx="6429420" cy="4857784"/>
          </a:xfrm>
          <a:prstGeom prst="rect">
            <a:avLst/>
          </a:prstGeom>
          <a:noFill/>
          <a:ln w="9525">
            <a:noFill/>
            <a:miter lim="800000"/>
            <a:headEnd/>
            <a:tailEnd/>
          </a:ln>
        </p:spPr>
      </p:pic>
      <p:sp>
        <p:nvSpPr>
          <p:cNvPr id="3" name="Прямоугольник 2"/>
          <p:cNvSpPr/>
          <p:nvPr/>
        </p:nvSpPr>
        <p:spPr>
          <a:xfrm>
            <a:off x="376708" y="0"/>
            <a:ext cx="6476388" cy="76944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А что на Дне </a:t>
            </a:r>
            <a:r>
              <a:rPr lang="ru-RU" sz="44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байкала</a:t>
            </a:r>
            <a:r>
              <a:rPr lang="ru-RU"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endParaRPr lang="ru-RU" sz="4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Прямоугольник 4"/>
          <p:cNvSpPr/>
          <p:nvPr/>
        </p:nvSpPr>
        <p:spPr>
          <a:xfrm>
            <a:off x="285720" y="5715016"/>
            <a:ext cx="8286808" cy="923330"/>
          </a:xfrm>
          <a:prstGeom prst="rect">
            <a:avLst/>
          </a:prstGeom>
        </p:spPr>
        <p:txBody>
          <a:bodyPr wrap="square">
            <a:spAutoFit/>
          </a:bodyPr>
          <a:lstStyle/>
          <a:p>
            <a:r>
              <a:rPr lang="ru-RU" b="1" dirty="0">
                <a:solidFill>
                  <a:srgbClr val="0000FF"/>
                </a:solidFill>
              </a:rPr>
              <a:t>Дно Байкала</a:t>
            </a:r>
            <a:r>
              <a:rPr lang="ru-RU" dirty="0">
                <a:solidFill>
                  <a:srgbClr val="0000FF"/>
                </a:solidFill>
              </a:rPr>
              <a:t> </a:t>
            </a:r>
            <a:r>
              <a:rPr lang="ru-RU" dirty="0"/>
              <a:t>изобилует остатками хитиновых панцирей пресноводных животных, остроконечными </a:t>
            </a:r>
            <a:r>
              <a:rPr lang="ru-RU" dirty="0" err="1"/>
              <a:t>спикулами</a:t>
            </a:r>
            <a:r>
              <a:rPr lang="ru-RU" dirty="0"/>
              <a:t> губок, кремниевыми створками диатомовых водорослей, скелетами рыб, млекопитающих и раковинами моллюсков.</a:t>
            </a:r>
          </a:p>
        </p:txBody>
      </p:sp>
      <p:sp>
        <p:nvSpPr>
          <p:cNvPr id="6" name="Прямоугольник 5"/>
          <p:cNvSpPr/>
          <p:nvPr/>
        </p:nvSpPr>
        <p:spPr>
          <a:xfrm>
            <a:off x="6786578" y="785794"/>
            <a:ext cx="2071702" cy="3970318"/>
          </a:xfrm>
          <a:prstGeom prst="rect">
            <a:avLst/>
          </a:prstGeom>
        </p:spPr>
        <p:txBody>
          <a:bodyPr wrap="square">
            <a:spAutoFit/>
          </a:bodyPr>
          <a:lstStyle/>
          <a:p>
            <a:r>
              <a:rPr lang="ru-RU" b="1" dirty="0">
                <a:solidFill>
                  <a:srgbClr val="0000FF"/>
                </a:solidFill>
              </a:rPr>
              <a:t>Дно Байкала</a:t>
            </a:r>
          </a:p>
          <a:p>
            <a:r>
              <a:rPr lang="ru-RU" dirty="0"/>
              <a:t> состоит преимущественно из илистых мелкоалевритовых отложений, известняка, мрамора, а также галечникового, валунного, песчаного, глинистого и гравийного материала.</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3000364" y="1142984"/>
            <a:ext cx="5786478" cy="1477328"/>
          </a:xfrm>
          <a:prstGeom prst="rect">
            <a:avLst/>
          </a:prstGeom>
        </p:spPr>
        <p:txBody>
          <a:bodyPr wrap="square">
            <a:spAutoFit/>
          </a:bodyPr>
          <a:lstStyle/>
          <a:p>
            <a:r>
              <a:rPr lang="ru-RU" dirty="0"/>
              <a:t>Ракообразные </a:t>
            </a:r>
            <a:r>
              <a:rPr lang="ru-RU" b="1" dirty="0" err="1">
                <a:solidFill>
                  <a:srgbClr val="00B050"/>
                </a:solidFill>
              </a:rPr>
              <a:t>гаммариды</a:t>
            </a:r>
            <a:r>
              <a:rPr lang="ru-RU" dirty="0"/>
              <a:t> по сравнению с </a:t>
            </a:r>
            <a:r>
              <a:rPr lang="ru-RU" u="sng" dirty="0"/>
              <a:t>эпишурой</a:t>
            </a:r>
            <a:r>
              <a:rPr lang="ru-RU" dirty="0"/>
              <a:t> </a:t>
            </a:r>
          </a:p>
          <a:p>
            <a:r>
              <a:rPr lang="ru-RU" dirty="0"/>
              <a:t>(1-2 мм) выглядят настоящими гигантами, размером всего в 1-2 см., их панцирь вооружен острыми шипами. </a:t>
            </a:r>
          </a:p>
          <a:p>
            <a:r>
              <a:rPr lang="ru-RU" dirty="0"/>
              <a:t>Питаются фитопланктоном ,эпишурой , а их едят рыбы и нерпа.</a:t>
            </a:r>
          </a:p>
        </p:txBody>
      </p:sp>
      <p:pic>
        <p:nvPicPr>
          <p:cNvPr id="9" name="Рисунок 8" descr="Вьюновые... сомовые. В озере обитает 52 вида"/>
          <p:cNvPicPr/>
          <p:nvPr/>
        </p:nvPicPr>
        <p:blipFill>
          <a:blip r:embed="rId2" cstate="email"/>
          <a:srcRect/>
          <a:stretch>
            <a:fillRect/>
          </a:stretch>
        </p:blipFill>
        <p:spPr bwMode="auto">
          <a:xfrm>
            <a:off x="357158" y="1214422"/>
            <a:ext cx="2528033" cy="1686601"/>
          </a:xfrm>
          <a:prstGeom prst="rect">
            <a:avLst/>
          </a:prstGeom>
          <a:noFill/>
          <a:ln w="9525">
            <a:noFill/>
            <a:miter lim="800000"/>
            <a:headEnd/>
            <a:tailEnd/>
          </a:ln>
        </p:spPr>
      </p:pic>
      <p:sp>
        <p:nvSpPr>
          <p:cNvPr id="10" name="Прямоугольник 9"/>
          <p:cNvSpPr/>
          <p:nvPr/>
        </p:nvSpPr>
        <p:spPr>
          <a:xfrm>
            <a:off x="785786" y="0"/>
            <a:ext cx="6866110" cy="1138773"/>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a:t>
            </a:r>
            <a:r>
              <a:rPr lang="ru-RU"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амые</a:t>
            </a:r>
            <a:r>
              <a:rPr lang="ru-RU" sz="4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r>
              <a:rPr lang="ru-RU"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маленькие и самые большие </a:t>
            </a:r>
          </a:p>
          <a:p>
            <a:pPr algn="ctr"/>
            <a:r>
              <a:rPr lang="ru-RU" sz="28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обитатели  </a:t>
            </a:r>
            <a:r>
              <a:rPr lang="ru-RU" sz="28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байкала</a:t>
            </a:r>
            <a:endParaRPr lang="ru-RU" sz="4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11" name="Рисунок 10" descr="http://www.ektrest.ru/sites/default/files/nerpa2.jpg"/>
          <p:cNvPicPr/>
          <p:nvPr/>
        </p:nvPicPr>
        <p:blipFill>
          <a:blip r:embed="rId3" cstate="email"/>
          <a:srcRect/>
          <a:stretch>
            <a:fillRect/>
          </a:stretch>
        </p:blipFill>
        <p:spPr bwMode="auto">
          <a:xfrm>
            <a:off x="5000596" y="2428868"/>
            <a:ext cx="4143404" cy="3331450"/>
          </a:xfrm>
          <a:prstGeom prst="rect">
            <a:avLst/>
          </a:prstGeom>
          <a:noFill/>
          <a:ln w="9525">
            <a:noFill/>
            <a:miter lim="800000"/>
            <a:headEnd/>
            <a:tailEnd/>
          </a:ln>
        </p:spPr>
      </p:pic>
      <p:sp>
        <p:nvSpPr>
          <p:cNvPr id="12" name="TextBox 11"/>
          <p:cNvSpPr txBox="1"/>
          <p:nvPr/>
        </p:nvSpPr>
        <p:spPr>
          <a:xfrm>
            <a:off x="0" y="3164681"/>
            <a:ext cx="5037469" cy="3970318"/>
          </a:xfrm>
          <a:prstGeom prst="rect">
            <a:avLst/>
          </a:prstGeom>
          <a:noFill/>
        </p:spPr>
        <p:txBody>
          <a:bodyPr wrap="none" rtlCol="0">
            <a:spAutoFit/>
          </a:bodyPr>
          <a:lstStyle/>
          <a:p>
            <a:r>
              <a:rPr lang="ru-RU" b="1" dirty="0">
                <a:solidFill>
                  <a:srgbClr val="00B050"/>
                </a:solidFill>
              </a:rPr>
              <a:t>Нерпа</a:t>
            </a:r>
            <a:r>
              <a:rPr lang="ru-RU" dirty="0"/>
              <a:t> – еще один эндемик Байкала. Весом от 50</a:t>
            </a:r>
          </a:p>
          <a:p>
            <a:r>
              <a:rPr lang="ru-RU" dirty="0"/>
              <a:t>до 150 кг., длиной от 1,3 до 1,8 м. Могут прожить</a:t>
            </a:r>
          </a:p>
          <a:p>
            <a:r>
              <a:rPr lang="ru-RU" dirty="0"/>
              <a:t> до 50 лет.</a:t>
            </a:r>
          </a:p>
          <a:p>
            <a:r>
              <a:rPr lang="ru-RU" dirty="0"/>
              <a:t> Основная пища – </a:t>
            </a:r>
            <a:r>
              <a:rPr lang="ru-RU" dirty="0" err="1"/>
              <a:t>голомянко-бычковые</a:t>
            </a:r>
            <a:r>
              <a:rPr lang="ru-RU" dirty="0"/>
              <a:t> рыбы.</a:t>
            </a:r>
          </a:p>
          <a:p>
            <a:r>
              <a:rPr lang="ru-RU" dirty="0"/>
              <a:t>Омуль, хариус, сиг быстро плавают, нерпа их не </a:t>
            </a:r>
          </a:p>
          <a:p>
            <a:r>
              <a:rPr lang="ru-RU" dirty="0"/>
              <a:t> </a:t>
            </a:r>
            <a:r>
              <a:rPr lang="ru-RU" dirty="0" err="1"/>
              <a:t>догонет</a:t>
            </a:r>
            <a:r>
              <a:rPr lang="ru-RU" dirty="0"/>
              <a:t>. Может погружаться на глубину до 200</a:t>
            </a:r>
          </a:p>
          <a:p>
            <a:r>
              <a:rPr lang="ru-RU" dirty="0"/>
              <a:t> метров, но в основном опускается на 25-30 </a:t>
            </a:r>
          </a:p>
          <a:p>
            <a:r>
              <a:rPr lang="ru-RU" dirty="0"/>
              <a:t>метров , за 10-20 минут находит пищу и </a:t>
            </a:r>
          </a:p>
          <a:p>
            <a:r>
              <a:rPr lang="ru-RU" dirty="0"/>
              <a:t>всплывает. В конце зимы у самок появляются </a:t>
            </a:r>
          </a:p>
          <a:p>
            <a:r>
              <a:rPr lang="ru-RU" dirty="0" err="1"/>
              <a:t>нерпята</a:t>
            </a:r>
            <a:r>
              <a:rPr lang="ru-RU" dirty="0"/>
              <a:t> –бельки, 1или 2. Они покрыты белым </a:t>
            </a:r>
          </a:p>
          <a:p>
            <a:r>
              <a:rPr lang="ru-RU" dirty="0"/>
              <a:t>мехом и незаметны на снегу. Питаются молоком</a:t>
            </a:r>
          </a:p>
          <a:p>
            <a:r>
              <a:rPr lang="ru-RU" dirty="0"/>
              <a:t> матери, быстро растут, в 2-3 месяца начинают </a:t>
            </a:r>
          </a:p>
          <a:p>
            <a:r>
              <a:rPr lang="ru-RU" dirty="0"/>
              <a:t>линять и питаться рыбой.</a:t>
            </a:r>
          </a:p>
          <a:p>
            <a:endParaRPr lang="ru-RU" dirty="0"/>
          </a:p>
        </p:txBody>
      </p:sp>
      <p:pic>
        <p:nvPicPr>
          <p:cNvPr id="2053" name="Picture 5"/>
          <p:cNvPicPr>
            <a:picLocks noChangeAspect="1" noChangeArrowheads="1"/>
          </p:cNvPicPr>
          <p:nvPr/>
        </p:nvPicPr>
        <p:blipFill>
          <a:blip r:embed="rId4" cstate="email"/>
          <a:srcRect/>
          <a:stretch>
            <a:fillRect/>
          </a:stretch>
        </p:blipFill>
        <p:spPr bwMode="auto">
          <a:xfrm>
            <a:off x="4857752" y="4786322"/>
            <a:ext cx="2500330" cy="1875249"/>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14290"/>
            <a:ext cx="4198393" cy="76944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Рыбы </a:t>
            </a:r>
            <a:r>
              <a:rPr lang="ru-RU" sz="4400" b="1" cap="all" spc="0"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байкала</a:t>
            </a:r>
            <a:endParaRPr lang="ru-RU" sz="4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5602" name="Picture 2"/>
          <p:cNvPicPr>
            <a:picLocks noChangeAspect="1" noChangeArrowheads="1"/>
          </p:cNvPicPr>
          <p:nvPr/>
        </p:nvPicPr>
        <p:blipFill>
          <a:blip r:embed="rId2" cstate="email"/>
          <a:srcRect/>
          <a:stretch>
            <a:fillRect/>
          </a:stretch>
        </p:blipFill>
        <p:spPr bwMode="auto">
          <a:xfrm>
            <a:off x="285720" y="928670"/>
            <a:ext cx="4727896" cy="1857388"/>
          </a:xfrm>
          <a:prstGeom prst="rect">
            <a:avLst/>
          </a:prstGeom>
          <a:noFill/>
          <a:ln w="9525">
            <a:noFill/>
            <a:miter lim="800000"/>
            <a:headEnd/>
            <a:tailEnd/>
          </a:ln>
          <a:effectLst/>
        </p:spPr>
      </p:pic>
      <p:pic>
        <p:nvPicPr>
          <p:cNvPr id="25603" name="Picture 3"/>
          <p:cNvPicPr>
            <a:picLocks noChangeAspect="1" noChangeArrowheads="1"/>
          </p:cNvPicPr>
          <p:nvPr/>
        </p:nvPicPr>
        <p:blipFill>
          <a:blip r:embed="rId3" cstate="print"/>
          <a:srcRect/>
          <a:stretch>
            <a:fillRect/>
          </a:stretch>
        </p:blipFill>
        <p:spPr bwMode="auto">
          <a:xfrm>
            <a:off x="214282" y="3071810"/>
            <a:ext cx="4357686" cy="1592231"/>
          </a:xfrm>
          <a:prstGeom prst="rect">
            <a:avLst/>
          </a:prstGeom>
          <a:noFill/>
          <a:ln w="9525">
            <a:noFill/>
            <a:miter lim="800000"/>
            <a:headEnd/>
            <a:tailEnd/>
          </a:ln>
          <a:effectLst/>
        </p:spPr>
      </p:pic>
      <p:pic>
        <p:nvPicPr>
          <p:cNvPr id="5" name="Рисунок 4"/>
          <p:cNvPicPr/>
          <p:nvPr/>
        </p:nvPicPr>
        <p:blipFill>
          <a:blip r:embed="rId4" cstate="print">
            <a:clrChange>
              <a:clrFrom>
                <a:srgbClr val="000000"/>
              </a:clrFrom>
              <a:clrTo>
                <a:srgbClr val="000000">
                  <a:alpha val="0"/>
                </a:srgbClr>
              </a:clrTo>
            </a:clrChange>
          </a:blip>
          <a:srcRect/>
          <a:stretch>
            <a:fillRect/>
          </a:stretch>
        </p:blipFill>
        <p:spPr bwMode="auto">
          <a:xfrm>
            <a:off x="500034" y="5214950"/>
            <a:ext cx="2571768" cy="1261381"/>
          </a:xfrm>
          <a:prstGeom prst="rect">
            <a:avLst/>
          </a:prstGeom>
          <a:noFill/>
          <a:ln w="9525">
            <a:noFill/>
            <a:miter lim="800000"/>
            <a:headEnd/>
            <a:tailEnd/>
          </a:ln>
        </p:spPr>
      </p:pic>
      <p:pic>
        <p:nvPicPr>
          <p:cNvPr id="6" name="Рисунок 5"/>
          <p:cNvPicPr/>
          <p:nvPr/>
        </p:nvPicPr>
        <p:blipFill>
          <a:blip r:embed="rId5" cstate="email"/>
          <a:srcRect/>
          <a:stretch>
            <a:fillRect/>
          </a:stretch>
        </p:blipFill>
        <p:spPr bwMode="auto">
          <a:xfrm>
            <a:off x="5357818" y="714356"/>
            <a:ext cx="3291249" cy="1428760"/>
          </a:xfrm>
          <a:prstGeom prst="rect">
            <a:avLst/>
          </a:prstGeom>
          <a:noFill/>
          <a:ln w="9525">
            <a:noFill/>
            <a:miter lim="800000"/>
            <a:headEnd/>
            <a:tailEnd/>
          </a:ln>
        </p:spPr>
      </p:pic>
      <p:pic>
        <p:nvPicPr>
          <p:cNvPr id="7" name="Рисунок 6"/>
          <p:cNvPicPr/>
          <p:nvPr/>
        </p:nvPicPr>
        <p:blipFill>
          <a:blip r:embed="rId6" cstate="email"/>
          <a:srcRect/>
          <a:stretch>
            <a:fillRect/>
          </a:stretch>
        </p:blipFill>
        <p:spPr bwMode="auto">
          <a:xfrm>
            <a:off x="5500694" y="2571744"/>
            <a:ext cx="2996293" cy="1530999"/>
          </a:xfrm>
          <a:prstGeom prst="rect">
            <a:avLst/>
          </a:prstGeom>
          <a:noFill/>
          <a:ln w="9525">
            <a:noFill/>
            <a:miter lim="800000"/>
            <a:headEnd/>
            <a:tailEnd/>
          </a:ln>
        </p:spPr>
      </p:pic>
      <p:pic>
        <p:nvPicPr>
          <p:cNvPr id="9" name="Рисунок 8"/>
          <p:cNvPicPr/>
          <p:nvPr/>
        </p:nvPicPr>
        <p:blipFill>
          <a:blip r:embed="rId7" cstate="email"/>
          <a:srcRect/>
          <a:stretch>
            <a:fillRect/>
          </a:stretch>
        </p:blipFill>
        <p:spPr bwMode="auto">
          <a:xfrm>
            <a:off x="5572132" y="4500570"/>
            <a:ext cx="3286148" cy="1571636"/>
          </a:xfrm>
          <a:prstGeom prst="rect">
            <a:avLst/>
          </a:prstGeom>
          <a:noFill/>
          <a:ln w="9525">
            <a:noFill/>
            <a:miter lim="800000"/>
            <a:headEnd/>
            <a:tailEnd/>
          </a:ln>
        </p:spPr>
      </p:pic>
      <p:sp>
        <p:nvSpPr>
          <p:cNvPr id="10" name="TextBox 9"/>
          <p:cNvSpPr txBox="1"/>
          <p:nvPr/>
        </p:nvSpPr>
        <p:spPr>
          <a:xfrm>
            <a:off x="285720" y="2500306"/>
            <a:ext cx="866776" cy="369332"/>
          </a:xfrm>
          <a:prstGeom prst="rect">
            <a:avLst/>
          </a:prstGeom>
          <a:noFill/>
        </p:spPr>
        <p:txBody>
          <a:bodyPr wrap="none" rtlCol="0">
            <a:spAutoFit/>
          </a:bodyPr>
          <a:lstStyle/>
          <a:p>
            <a:r>
              <a:rPr lang="ru-RU" dirty="0"/>
              <a:t>Омуль </a:t>
            </a:r>
          </a:p>
        </p:txBody>
      </p:sp>
      <p:sp>
        <p:nvSpPr>
          <p:cNvPr id="11" name="TextBox 10"/>
          <p:cNvSpPr txBox="1"/>
          <p:nvPr/>
        </p:nvSpPr>
        <p:spPr>
          <a:xfrm>
            <a:off x="214282" y="4572008"/>
            <a:ext cx="861070" cy="369332"/>
          </a:xfrm>
          <a:prstGeom prst="rect">
            <a:avLst/>
          </a:prstGeom>
          <a:noFill/>
        </p:spPr>
        <p:txBody>
          <a:bodyPr wrap="none" rtlCol="0">
            <a:spAutoFit/>
          </a:bodyPr>
          <a:lstStyle/>
          <a:p>
            <a:r>
              <a:rPr lang="ru-RU" dirty="0"/>
              <a:t>Хариус</a:t>
            </a:r>
          </a:p>
        </p:txBody>
      </p:sp>
      <p:sp>
        <p:nvSpPr>
          <p:cNvPr id="12" name="TextBox 11"/>
          <p:cNvSpPr txBox="1"/>
          <p:nvPr/>
        </p:nvSpPr>
        <p:spPr>
          <a:xfrm>
            <a:off x="214282" y="6286520"/>
            <a:ext cx="800219" cy="369332"/>
          </a:xfrm>
          <a:prstGeom prst="rect">
            <a:avLst/>
          </a:prstGeom>
          <a:noFill/>
        </p:spPr>
        <p:txBody>
          <a:bodyPr wrap="none" rtlCol="0">
            <a:spAutoFit/>
          </a:bodyPr>
          <a:lstStyle/>
          <a:p>
            <a:r>
              <a:rPr lang="ru-RU" dirty="0"/>
              <a:t>Бычок</a:t>
            </a:r>
          </a:p>
        </p:txBody>
      </p:sp>
      <p:sp>
        <p:nvSpPr>
          <p:cNvPr id="13" name="TextBox 12"/>
          <p:cNvSpPr txBox="1"/>
          <p:nvPr/>
        </p:nvSpPr>
        <p:spPr>
          <a:xfrm>
            <a:off x="5643570" y="2285992"/>
            <a:ext cx="780983" cy="369332"/>
          </a:xfrm>
          <a:prstGeom prst="rect">
            <a:avLst/>
          </a:prstGeom>
          <a:noFill/>
        </p:spPr>
        <p:txBody>
          <a:bodyPr wrap="none" rtlCol="0">
            <a:spAutoFit/>
          </a:bodyPr>
          <a:lstStyle/>
          <a:p>
            <a:r>
              <a:rPr lang="ru-RU" dirty="0"/>
              <a:t>Окунь</a:t>
            </a:r>
          </a:p>
        </p:txBody>
      </p:sp>
      <p:sp>
        <p:nvSpPr>
          <p:cNvPr id="14" name="TextBox 13"/>
          <p:cNvSpPr txBox="1"/>
          <p:nvPr/>
        </p:nvSpPr>
        <p:spPr>
          <a:xfrm>
            <a:off x="5643570" y="4000504"/>
            <a:ext cx="863570" cy="369332"/>
          </a:xfrm>
          <a:prstGeom prst="rect">
            <a:avLst/>
          </a:prstGeom>
          <a:noFill/>
        </p:spPr>
        <p:txBody>
          <a:bodyPr wrap="none" rtlCol="0">
            <a:spAutoFit/>
          </a:bodyPr>
          <a:lstStyle/>
          <a:p>
            <a:r>
              <a:rPr lang="ru-RU" dirty="0"/>
              <a:t>Сорога</a:t>
            </a:r>
          </a:p>
        </p:txBody>
      </p:sp>
      <p:sp>
        <p:nvSpPr>
          <p:cNvPr id="16" name="TextBox 15"/>
          <p:cNvSpPr txBox="1"/>
          <p:nvPr/>
        </p:nvSpPr>
        <p:spPr>
          <a:xfrm>
            <a:off x="5715008" y="6286520"/>
            <a:ext cx="1218090" cy="369332"/>
          </a:xfrm>
          <a:prstGeom prst="rect">
            <a:avLst/>
          </a:prstGeom>
          <a:noFill/>
        </p:spPr>
        <p:txBody>
          <a:bodyPr wrap="none" rtlCol="0">
            <a:spAutoFit/>
          </a:bodyPr>
          <a:lstStyle/>
          <a:p>
            <a:r>
              <a:rPr lang="ru-RU" dirty="0"/>
              <a:t>Голомянка</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14290"/>
            <a:ext cx="5328574" cy="70788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Насекомые </a:t>
            </a:r>
            <a:r>
              <a:rPr lang="ru-RU" sz="4000" b="1" cap="all" spc="0"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байкала</a:t>
            </a:r>
            <a:endParaRPr lang="ru-RU" sz="4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3" name="Рисунок 2"/>
          <p:cNvPicPr/>
          <p:nvPr/>
        </p:nvPicPr>
        <p:blipFill>
          <a:blip r:embed="rId2" cstate="email"/>
          <a:srcRect/>
          <a:stretch>
            <a:fillRect/>
          </a:stretch>
        </p:blipFill>
        <p:spPr bwMode="auto">
          <a:xfrm>
            <a:off x="214282" y="928670"/>
            <a:ext cx="2143140" cy="1770927"/>
          </a:xfrm>
          <a:prstGeom prst="rect">
            <a:avLst/>
          </a:prstGeom>
          <a:noFill/>
          <a:ln w="9525">
            <a:noFill/>
            <a:miter lim="800000"/>
            <a:headEnd/>
            <a:tailEnd/>
          </a:ln>
        </p:spPr>
      </p:pic>
      <p:pic>
        <p:nvPicPr>
          <p:cNvPr id="26627" name="Picture 3"/>
          <p:cNvPicPr>
            <a:picLocks noChangeAspect="1" noChangeArrowheads="1"/>
          </p:cNvPicPr>
          <p:nvPr/>
        </p:nvPicPr>
        <p:blipFill>
          <a:blip r:embed="rId3" cstate="email"/>
          <a:srcRect/>
          <a:stretch>
            <a:fillRect/>
          </a:stretch>
        </p:blipFill>
        <p:spPr bwMode="auto">
          <a:xfrm>
            <a:off x="214282" y="3000372"/>
            <a:ext cx="2405080" cy="1898748"/>
          </a:xfrm>
          <a:prstGeom prst="rect">
            <a:avLst/>
          </a:prstGeom>
          <a:noFill/>
          <a:ln w="9525">
            <a:noFill/>
            <a:miter lim="800000"/>
            <a:headEnd/>
            <a:tailEnd/>
          </a:ln>
          <a:effectLst/>
        </p:spPr>
      </p:pic>
      <p:sp>
        <p:nvSpPr>
          <p:cNvPr id="6" name="TextBox 5"/>
          <p:cNvSpPr txBox="1"/>
          <p:nvPr/>
        </p:nvSpPr>
        <p:spPr>
          <a:xfrm>
            <a:off x="2571736" y="857232"/>
            <a:ext cx="6654450" cy="2062103"/>
          </a:xfrm>
          <a:prstGeom prst="rect">
            <a:avLst/>
          </a:prstGeom>
          <a:noFill/>
        </p:spPr>
        <p:txBody>
          <a:bodyPr wrap="none" rtlCol="0">
            <a:spAutoFit/>
          </a:bodyPr>
          <a:lstStyle/>
          <a:p>
            <a:r>
              <a:rPr lang="ru-RU" sz="2000" b="1" dirty="0">
                <a:solidFill>
                  <a:srgbClr val="00B050"/>
                </a:solidFill>
              </a:rPr>
              <a:t>Ручейники</a:t>
            </a:r>
            <a:r>
              <a:rPr lang="ru-RU" dirty="0"/>
              <a:t> – на Байкале 40 видов ручейников. </a:t>
            </a:r>
          </a:p>
          <a:p>
            <a:r>
              <a:rPr lang="ru-RU" dirty="0"/>
              <a:t>В апреле из воды выходят черные куколки, протискиваются</a:t>
            </a:r>
          </a:p>
          <a:p>
            <a:r>
              <a:rPr lang="ru-RU" dirty="0"/>
              <a:t>через лед на поверхность и превращаются во взрослую особь – </a:t>
            </a:r>
          </a:p>
          <a:p>
            <a:r>
              <a:rPr lang="ru-RU" dirty="0"/>
              <a:t>имаго. Взрослая особь живет несколько дней, а личинка до 3 лет.</a:t>
            </a:r>
          </a:p>
          <a:p>
            <a:r>
              <a:rPr lang="ru-RU" dirty="0"/>
              <a:t>В июне, на берегу, на камнях  также можно увидеть большое </a:t>
            </a:r>
          </a:p>
          <a:p>
            <a:r>
              <a:rPr lang="ru-RU" dirty="0"/>
              <a:t>количество ручейников,  до 10 тысяч на 1 кв.м. Этими </a:t>
            </a:r>
          </a:p>
          <a:p>
            <a:r>
              <a:rPr lang="ru-RU" dirty="0"/>
              <a:t>насекомыми  питаются рыбы –омуль, хариус, бычки.</a:t>
            </a:r>
          </a:p>
        </p:txBody>
      </p:sp>
      <p:pic>
        <p:nvPicPr>
          <p:cNvPr id="1026" name="Picture 2"/>
          <p:cNvPicPr>
            <a:picLocks noChangeAspect="1" noChangeArrowheads="1"/>
          </p:cNvPicPr>
          <p:nvPr/>
        </p:nvPicPr>
        <p:blipFill>
          <a:blip r:embed="rId4" cstate="email"/>
          <a:srcRect/>
          <a:stretch>
            <a:fillRect/>
          </a:stretch>
        </p:blipFill>
        <p:spPr bwMode="auto">
          <a:xfrm>
            <a:off x="2857488" y="3429000"/>
            <a:ext cx="3595690" cy="2395364"/>
          </a:xfrm>
          <a:prstGeom prst="rect">
            <a:avLst/>
          </a:prstGeom>
          <a:noFill/>
          <a:ln w="9525">
            <a:noFill/>
            <a:miter lim="800000"/>
            <a:headEnd/>
            <a:tailEnd/>
          </a:ln>
          <a:effectLst/>
        </p:spPr>
      </p:pic>
      <p:sp>
        <p:nvSpPr>
          <p:cNvPr id="7" name="Прямоугольник 6"/>
          <p:cNvSpPr/>
          <p:nvPr/>
        </p:nvSpPr>
        <p:spPr>
          <a:xfrm>
            <a:off x="6572264" y="3143248"/>
            <a:ext cx="2214578" cy="3170099"/>
          </a:xfrm>
          <a:prstGeom prst="rect">
            <a:avLst/>
          </a:prstGeom>
        </p:spPr>
        <p:txBody>
          <a:bodyPr wrap="square">
            <a:spAutoFit/>
          </a:bodyPr>
          <a:lstStyle/>
          <a:p>
            <a:r>
              <a:rPr lang="ru-RU" sz="2000" b="1" dirty="0">
                <a:solidFill>
                  <a:srgbClr val="00B050"/>
                </a:solidFill>
              </a:rPr>
              <a:t>Комары-звонцы</a:t>
            </a:r>
            <a:r>
              <a:rPr lang="ru-RU" dirty="0"/>
              <a:t>. Название комар получил из-за характерного звука, который получается из-за того, что комар машет крыльями до 1000 взмахов в секунду. </a:t>
            </a:r>
          </a:p>
          <a:p>
            <a:r>
              <a:rPr lang="ru-RU" dirty="0"/>
              <a:t>Личинками комара питаются рыбы.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5966944" cy="769441"/>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Птицы </a:t>
            </a:r>
            <a:r>
              <a:rPr lang="ru-RU" sz="44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байкала</a:t>
            </a:r>
            <a:endParaRPr lang="ru-RU" sz="4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050" name="Picture 2"/>
          <p:cNvPicPr>
            <a:picLocks noChangeAspect="1" noChangeArrowheads="1"/>
          </p:cNvPicPr>
          <p:nvPr/>
        </p:nvPicPr>
        <p:blipFill>
          <a:blip r:embed="rId2" cstate="email"/>
          <a:srcRect/>
          <a:stretch>
            <a:fillRect/>
          </a:stretch>
        </p:blipFill>
        <p:spPr bwMode="auto">
          <a:xfrm>
            <a:off x="214282" y="1285860"/>
            <a:ext cx="3071834" cy="2334196"/>
          </a:xfrm>
          <a:prstGeom prst="rect">
            <a:avLst/>
          </a:prstGeom>
          <a:noFill/>
          <a:ln w="9525">
            <a:noFill/>
            <a:miter lim="800000"/>
            <a:headEnd/>
            <a:tailEnd/>
          </a:ln>
          <a:effectLst/>
        </p:spPr>
      </p:pic>
      <p:sp>
        <p:nvSpPr>
          <p:cNvPr id="4" name="TextBox 3"/>
          <p:cNvSpPr txBox="1"/>
          <p:nvPr/>
        </p:nvSpPr>
        <p:spPr>
          <a:xfrm>
            <a:off x="3571868" y="785794"/>
            <a:ext cx="5431808" cy="2062103"/>
          </a:xfrm>
          <a:prstGeom prst="rect">
            <a:avLst/>
          </a:prstGeom>
          <a:noFill/>
        </p:spPr>
        <p:txBody>
          <a:bodyPr wrap="none" rtlCol="0">
            <a:spAutoFit/>
          </a:bodyPr>
          <a:lstStyle/>
          <a:p>
            <a:r>
              <a:rPr lang="ru-RU" dirty="0"/>
              <a:t>Птиц на Байкале насчитывается свыше 300 видов. </a:t>
            </a:r>
          </a:p>
          <a:p>
            <a:r>
              <a:rPr lang="ru-RU" dirty="0"/>
              <a:t>Но не все гнездятся здесь. </a:t>
            </a:r>
          </a:p>
          <a:p>
            <a:r>
              <a:rPr lang="ru-RU" sz="2000" b="1" dirty="0">
                <a:solidFill>
                  <a:srgbClr val="00B050"/>
                </a:solidFill>
              </a:rPr>
              <a:t>Обыкновенная чайка </a:t>
            </a:r>
            <a:r>
              <a:rPr lang="ru-RU" sz="2000" dirty="0"/>
              <a:t>  К</a:t>
            </a:r>
            <a:r>
              <a:rPr lang="ru-RU" dirty="0"/>
              <a:t>рикливая птица, может </a:t>
            </a:r>
          </a:p>
          <a:p>
            <a:r>
              <a:rPr lang="ru-RU" dirty="0"/>
              <a:t>пикировать на людей, поэтому близко к их колониям</a:t>
            </a:r>
          </a:p>
          <a:p>
            <a:r>
              <a:rPr lang="ru-RU" dirty="0"/>
              <a:t> подходить не стоит. Питаются насекомыми, мелкой </a:t>
            </a:r>
          </a:p>
          <a:p>
            <a:r>
              <a:rPr lang="ru-RU" dirty="0"/>
              <a:t>рыбешкой.</a:t>
            </a:r>
            <a:endParaRPr lang="ru-RU" b="1" dirty="0">
              <a:solidFill>
                <a:srgbClr val="00B050"/>
              </a:solidFill>
            </a:endParaRPr>
          </a:p>
          <a:p>
            <a:endParaRPr lang="ru-RU" dirty="0"/>
          </a:p>
        </p:txBody>
      </p:sp>
      <p:sp>
        <p:nvSpPr>
          <p:cNvPr id="5" name="Прямоугольник 4"/>
          <p:cNvSpPr/>
          <p:nvPr/>
        </p:nvSpPr>
        <p:spPr>
          <a:xfrm>
            <a:off x="3571868" y="2500306"/>
            <a:ext cx="5357850" cy="1200329"/>
          </a:xfrm>
          <a:prstGeom prst="rect">
            <a:avLst/>
          </a:prstGeom>
        </p:spPr>
        <p:txBody>
          <a:bodyPr wrap="square">
            <a:spAutoFit/>
          </a:bodyPr>
          <a:lstStyle/>
          <a:p>
            <a:r>
              <a:rPr lang="ru-RU" dirty="0"/>
              <a:t>Корм озерные чайки добывают разнообразными способами: плавая и передвигаясь по суше, в полете — с поверхности воды, земли или растений; ловят в воздухе.</a:t>
            </a:r>
          </a:p>
        </p:txBody>
      </p:sp>
      <p:pic>
        <p:nvPicPr>
          <p:cNvPr id="2051" name="Picture 3"/>
          <p:cNvPicPr>
            <a:picLocks noChangeAspect="1" noChangeArrowheads="1"/>
          </p:cNvPicPr>
          <p:nvPr/>
        </p:nvPicPr>
        <p:blipFill>
          <a:blip r:embed="rId3" cstate="email"/>
          <a:srcRect/>
          <a:stretch>
            <a:fillRect/>
          </a:stretch>
        </p:blipFill>
        <p:spPr bwMode="auto">
          <a:xfrm>
            <a:off x="357158" y="4143380"/>
            <a:ext cx="3028954" cy="2030711"/>
          </a:xfrm>
          <a:prstGeom prst="rect">
            <a:avLst/>
          </a:prstGeom>
          <a:noFill/>
          <a:ln w="9525">
            <a:noFill/>
            <a:miter lim="800000"/>
            <a:headEnd/>
            <a:tailEnd/>
          </a:ln>
          <a:effectLst/>
        </p:spPr>
      </p:pic>
      <p:sp>
        <p:nvSpPr>
          <p:cNvPr id="7" name="Прямоугольник 6"/>
          <p:cNvSpPr/>
          <p:nvPr/>
        </p:nvSpPr>
        <p:spPr>
          <a:xfrm>
            <a:off x="3643306" y="4071942"/>
            <a:ext cx="5286412" cy="2062103"/>
          </a:xfrm>
          <a:prstGeom prst="rect">
            <a:avLst/>
          </a:prstGeom>
        </p:spPr>
        <p:txBody>
          <a:bodyPr wrap="square">
            <a:spAutoFit/>
          </a:bodyPr>
          <a:lstStyle/>
          <a:p>
            <a:r>
              <a:rPr lang="ru-RU" sz="2000" b="1" dirty="0">
                <a:solidFill>
                  <a:srgbClr val="00B050"/>
                </a:solidFill>
              </a:rPr>
              <a:t>Большая поганка или чомга  </a:t>
            </a:r>
            <a:r>
              <a:rPr lang="ru-RU" dirty="0"/>
              <a:t>Гнездящийся и перелетный вид, восстанавливающий свою численность. Птицы великолепно плавают и ныряют. В питании главное место занимает рыба, дополняют рацион водные беспозвоночные. Никогда не выходит на берег, устраивает плавающие гнезда.</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0"/>
            <a:ext cx="5566717" cy="76944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Животные </a:t>
            </a:r>
            <a:r>
              <a:rPr lang="ru-RU" sz="44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байкала</a:t>
            </a:r>
            <a:endParaRPr lang="ru-RU" sz="4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3074" name="Picture 2"/>
          <p:cNvPicPr>
            <a:picLocks noChangeAspect="1" noChangeArrowheads="1"/>
          </p:cNvPicPr>
          <p:nvPr/>
        </p:nvPicPr>
        <p:blipFill>
          <a:blip r:embed="rId2" cstate="email"/>
          <a:srcRect/>
          <a:stretch>
            <a:fillRect/>
          </a:stretch>
        </p:blipFill>
        <p:spPr bwMode="auto">
          <a:xfrm>
            <a:off x="214282" y="857232"/>
            <a:ext cx="3286148" cy="2714644"/>
          </a:xfrm>
          <a:prstGeom prst="rect">
            <a:avLst/>
          </a:prstGeom>
          <a:noFill/>
          <a:ln w="9525">
            <a:noFill/>
            <a:miter lim="800000"/>
            <a:headEnd/>
            <a:tailEnd/>
          </a:ln>
          <a:effectLst/>
        </p:spPr>
      </p:pic>
      <p:sp>
        <p:nvSpPr>
          <p:cNvPr id="4" name="Прямоугольник 3"/>
          <p:cNvSpPr/>
          <p:nvPr/>
        </p:nvSpPr>
        <p:spPr>
          <a:xfrm>
            <a:off x="3857620" y="857232"/>
            <a:ext cx="5000660" cy="3170099"/>
          </a:xfrm>
          <a:prstGeom prst="rect">
            <a:avLst/>
          </a:prstGeom>
        </p:spPr>
        <p:txBody>
          <a:bodyPr wrap="square">
            <a:spAutoFit/>
          </a:bodyPr>
          <a:lstStyle/>
          <a:p>
            <a:r>
              <a:rPr lang="ru-RU" sz="2000" b="1" dirty="0">
                <a:solidFill>
                  <a:srgbClr val="00B050"/>
                </a:solidFill>
              </a:rPr>
              <a:t>Соболь </a:t>
            </a:r>
            <a:r>
              <a:rPr lang="ru-RU" dirty="0"/>
              <a:t>– млекопитающее, семейства </a:t>
            </a:r>
            <a:r>
              <a:rPr lang="ru-RU" dirty="0" err="1"/>
              <a:t>куньих.Соболь</a:t>
            </a:r>
            <a:r>
              <a:rPr lang="ru-RU" dirty="0"/>
              <a:t> в лесу не даст задремать ни зверюшке, ни пичужке. Питается этот хищник любыми грызунами, но больше любит мышей, охотится на бурундуков, зайцев и белок. Ест соболь и растительную пищу – это разные плоды, кедровые орехи. Зимой выкапывает из-под снега оставшиеся ягоды. Издавна знаменит соболь на весь мир своим ценным и нарядным мехом. Из-за постоянного истребления введен запрет на охоту.</a:t>
            </a:r>
          </a:p>
        </p:txBody>
      </p:sp>
      <p:pic>
        <p:nvPicPr>
          <p:cNvPr id="3075" name="Picture 3"/>
          <p:cNvPicPr>
            <a:picLocks noChangeAspect="1" noChangeArrowheads="1"/>
          </p:cNvPicPr>
          <p:nvPr/>
        </p:nvPicPr>
        <p:blipFill>
          <a:blip r:embed="rId3" cstate="email"/>
          <a:srcRect/>
          <a:stretch>
            <a:fillRect/>
          </a:stretch>
        </p:blipFill>
        <p:spPr bwMode="auto">
          <a:xfrm>
            <a:off x="214282" y="3786190"/>
            <a:ext cx="3429024" cy="2857520"/>
          </a:xfrm>
          <a:prstGeom prst="rect">
            <a:avLst/>
          </a:prstGeom>
          <a:noFill/>
          <a:ln w="9525">
            <a:noFill/>
            <a:miter lim="800000"/>
            <a:headEnd/>
            <a:tailEnd/>
          </a:ln>
          <a:effectLst/>
        </p:spPr>
      </p:pic>
      <p:sp>
        <p:nvSpPr>
          <p:cNvPr id="6" name="Прямоугольник 5"/>
          <p:cNvSpPr/>
          <p:nvPr/>
        </p:nvSpPr>
        <p:spPr>
          <a:xfrm>
            <a:off x="3714744" y="4241899"/>
            <a:ext cx="5214942" cy="2616101"/>
          </a:xfrm>
          <a:prstGeom prst="rect">
            <a:avLst/>
          </a:prstGeom>
        </p:spPr>
        <p:txBody>
          <a:bodyPr wrap="square">
            <a:spAutoFit/>
          </a:bodyPr>
          <a:lstStyle/>
          <a:p>
            <a:r>
              <a:rPr lang="ru-RU" sz="2000" b="1" dirty="0">
                <a:solidFill>
                  <a:srgbClr val="00B050"/>
                </a:solidFill>
              </a:rPr>
              <a:t>Лось</a:t>
            </a:r>
            <a:r>
              <a:rPr lang="ru-RU" dirty="0"/>
              <a:t> – красивый лесной великан с большими рогами. Вес самца достигает 400 килограмм, рост около двух метров. Особенно любят старые гари, побережья лесных рек, болотистые топи. Благодаря своей силе взрослый лось не боится волков. Он становится спиной к дереву, и волк в одиночку не рискнет приблизиться к его передним ногам. Едят мхи с лишайниками, травы, грибы, ветки ивы, побеги, листья.</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357166"/>
            <a:ext cx="3643306" cy="6740307"/>
          </a:xfrm>
          <a:prstGeom prst="rect">
            <a:avLst/>
          </a:prstGeom>
          <a:noFill/>
        </p:spPr>
        <p:txBody>
          <a:bodyPr wrap="square" rtlCol="0">
            <a:spAutoFit/>
          </a:bodyPr>
          <a:lstStyle/>
          <a:p>
            <a:r>
              <a:rPr lang="ru-RU" dirty="0">
                <a:latin typeface="Comic Sans MS" pitchFamily="66" charset="0"/>
              </a:rPr>
              <a:t>Слово </a:t>
            </a:r>
            <a:r>
              <a:rPr lang="ru-RU" b="1" dirty="0">
                <a:solidFill>
                  <a:srgbClr val="0000FF"/>
                </a:solidFill>
                <a:latin typeface="Comic Sans MS" pitchFamily="66" charset="0"/>
              </a:rPr>
              <a:t>Байкал</a:t>
            </a:r>
            <a:r>
              <a:rPr lang="ru-RU" dirty="0">
                <a:latin typeface="Comic Sans MS" pitchFamily="66" charset="0"/>
              </a:rPr>
              <a:t> происходит от монгольского </a:t>
            </a:r>
            <a:r>
              <a:rPr lang="ru-RU" dirty="0" err="1">
                <a:latin typeface="Comic Sans MS" pitchFamily="66" charset="0"/>
              </a:rPr>
              <a:t>Байгал</a:t>
            </a:r>
            <a:r>
              <a:rPr lang="ru-RU" dirty="0">
                <a:latin typeface="Comic Sans MS" pitchFamily="66" charset="0"/>
              </a:rPr>
              <a:t> (богатый огонь) или </a:t>
            </a:r>
            <a:r>
              <a:rPr lang="ru-RU" dirty="0" err="1">
                <a:latin typeface="Comic Sans MS" pitchFamily="66" charset="0"/>
              </a:rPr>
              <a:t>Байгал</a:t>
            </a:r>
            <a:r>
              <a:rPr lang="ru-RU" dirty="0">
                <a:latin typeface="Comic Sans MS" pitchFamily="66" charset="0"/>
              </a:rPr>
              <a:t> </a:t>
            </a:r>
            <a:r>
              <a:rPr lang="ru-RU" dirty="0" err="1">
                <a:latin typeface="Comic Sans MS" pitchFamily="66" charset="0"/>
              </a:rPr>
              <a:t>Далай</a:t>
            </a:r>
            <a:r>
              <a:rPr lang="ru-RU" dirty="0">
                <a:latin typeface="Comic Sans MS" pitchFamily="66" charset="0"/>
              </a:rPr>
              <a:t>  (большое море). </a:t>
            </a:r>
          </a:p>
          <a:p>
            <a:endParaRPr lang="ru-RU" dirty="0">
              <a:latin typeface="Comic Sans MS" pitchFamily="66" charset="0"/>
            </a:endParaRPr>
          </a:p>
          <a:p>
            <a:r>
              <a:rPr lang="ru-RU" b="1" dirty="0">
                <a:solidFill>
                  <a:srgbClr val="0000FF"/>
                </a:solidFill>
                <a:latin typeface="Comic Sans MS" pitchFamily="66" charset="0"/>
              </a:rPr>
              <a:t>Байкал</a:t>
            </a:r>
            <a:r>
              <a:rPr lang="ru-RU" dirty="0">
                <a:solidFill>
                  <a:srgbClr val="0000FF"/>
                </a:solidFill>
                <a:latin typeface="Comic Sans MS" pitchFamily="66" charset="0"/>
              </a:rPr>
              <a:t> </a:t>
            </a:r>
            <a:r>
              <a:rPr lang="ru-RU" dirty="0">
                <a:latin typeface="Comic Sans MS" pitchFamily="66" charset="0"/>
              </a:rPr>
              <a:t>– удивительное озеро  планеты , уникальное , неповторимое творение природы, одно из древнейших озер мира (ему около 25 миллионов лет).</a:t>
            </a:r>
          </a:p>
          <a:p>
            <a:endParaRPr lang="ru-RU" dirty="0">
              <a:latin typeface="Comic Sans MS" pitchFamily="66" charset="0"/>
            </a:endParaRPr>
          </a:p>
          <a:p>
            <a:r>
              <a:rPr lang="ru-RU" dirty="0">
                <a:latin typeface="Comic Sans MS" pitchFamily="66" charset="0"/>
              </a:rPr>
              <a:t>Это самое </a:t>
            </a:r>
            <a:r>
              <a:rPr lang="ru-RU" u="sng" dirty="0">
                <a:latin typeface="Comic Sans MS" pitchFamily="66" charset="0"/>
              </a:rPr>
              <a:t>глубокое</a:t>
            </a:r>
            <a:r>
              <a:rPr lang="ru-RU" dirty="0">
                <a:latin typeface="Comic Sans MS" pitchFamily="66" charset="0"/>
              </a:rPr>
              <a:t> озеро мира (максимальная глубина – 1637 м.), 1/5 всех запасов пресной воды на Земле.</a:t>
            </a:r>
            <a:r>
              <a:rPr lang="en-US" dirty="0">
                <a:latin typeface="Comic Sans MS" pitchFamily="66" charset="0"/>
              </a:rPr>
              <a:t> </a:t>
            </a:r>
            <a:endParaRPr lang="ru-RU" dirty="0">
              <a:latin typeface="Comic Sans MS" pitchFamily="66" charset="0"/>
            </a:endParaRPr>
          </a:p>
          <a:p>
            <a:endParaRPr lang="ru-RU" dirty="0">
              <a:latin typeface="Comic Sans MS" pitchFamily="66" charset="0"/>
            </a:endParaRPr>
          </a:p>
          <a:p>
            <a:r>
              <a:rPr lang="ru-RU" dirty="0">
                <a:latin typeface="Comic Sans MS" pitchFamily="66" charset="0"/>
              </a:rPr>
              <a:t>Расположен в центральной части Азии, с юго-запада на северо-восток длиною 636 км.,  максимальной шириной – 81км.,  минимальной – 25 км.</a:t>
            </a:r>
            <a:endParaRPr lang="en-US" dirty="0">
              <a:latin typeface="Comic Sans MS" pitchFamily="66" charset="0"/>
            </a:endParaRPr>
          </a:p>
          <a:p>
            <a:endParaRPr lang="en-US" dirty="0"/>
          </a:p>
          <a:p>
            <a:endParaRPr lang="ru-RU" dirty="0"/>
          </a:p>
        </p:txBody>
      </p:sp>
      <p:pic>
        <p:nvPicPr>
          <p:cNvPr id="1026" name="Picture 2"/>
          <p:cNvPicPr>
            <a:picLocks noChangeAspect="1" noChangeArrowheads="1"/>
          </p:cNvPicPr>
          <p:nvPr/>
        </p:nvPicPr>
        <p:blipFill>
          <a:blip r:embed="rId2" cstate="print"/>
          <a:srcRect/>
          <a:stretch>
            <a:fillRect/>
          </a:stretch>
        </p:blipFill>
        <p:spPr bwMode="auto">
          <a:xfrm>
            <a:off x="4000496" y="785794"/>
            <a:ext cx="4812665" cy="5715040"/>
          </a:xfrm>
          <a:prstGeom prst="rect">
            <a:avLst/>
          </a:prstGeom>
          <a:noFill/>
          <a:ln w="9525">
            <a:noFill/>
            <a:miter lim="800000"/>
            <a:headEnd/>
            <a:tailEnd/>
          </a:ln>
          <a:effectLst/>
        </p:spPr>
      </p:pic>
      <p:sp>
        <p:nvSpPr>
          <p:cNvPr id="4" name="Прямоугольник 3"/>
          <p:cNvSpPr/>
          <p:nvPr/>
        </p:nvSpPr>
        <p:spPr>
          <a:xfrm>
            <a:off x="4357686" y="0"/>
            <a:ext cx="3767185" cy="70788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Это интересно</a:t>
            </a:r>
            <a:endParaRPr lang="ru-RU"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6215074" y="214290"/>
            <a:ext cx="2928926" cy="6247864"/>
          </a:xfrm>
          <a:prstGeom prst="rect">
            <a:avLst/>
          </a:prstGeom>
          <a:noFill/>
        </p:spPr>
        <p:txBody>
          <a:bodyPr wrap="square" rtlCol="0">
            <a:spAutoFit/>
          </a:bodyPr>
          <a:lstStyle/>
          <a:p>
            <a:r>
              <a:rPr lang="ru-RU" sz="2000" b="1" dirty="0">
                <a:solidFill>
                  <a:srgbClr val="0000FF"/>
                </a:solidFill>
                <a:latin typeface="Comic Sans MS" pitchFamily="66" charset="0"/>
              </a:rPr>
              <a:t>Байкал</a:t>
            </a:r>
            <a:r>
              <a:rPr lang="ru-RU" sz="2000" dirty="0">
                <a:latin typeface="Comic Sans MS" pitchFamily="66" charset="0"/>
              </a:rPr>
              <a:t> и  окружающие его горы возникали в результате разломов и передвижений</a:t>
            </a:r>
          </a:p>
          <a:p>
            <a:r>
              <a:rPr lang="ru-RU" sz="2000" dirty="0">
                <a:latin typeface="Comic Sans MS" pitchFamily="66" charset="0"/>
              </a:rPr>
              <a:t>земной коры. </a:t>
            </a:r>
          </a:p>
          <a:p>
            <a:endParaRPr lang="ru-RU" sz="2000" dirty="0">
              <a:latin typeface="Comic Sans MS" pitchFamily="66" charset="0"/>
            </a:endParaRPr>
          </a:p>
          <a:p>
            <a:r>
              <a:rPr lang="ru-RU" sz="2000" dirty="0">
                <a:latin typeface="Comic Sans MS" pitchFamily="66" charset="0"/>
              </a:rPr>
              <a:t>На Байкале 29 островов. Самый крупный – </a:t>
            </a:r>
            <a:r>
              <a:rPr lang="ru-RU" sz="2000" dirty="0" err="1">
                <a:latin typeface="Comic Sans MS" pitchFamily="66" charset="0"/>
              </a:rPr>
              <a:t>Ольхон</a:t>
            </a:r>
            <a:r>
              <a:rPr lang="ru-RU" sz="2000" dirty="0">
                <a:latin typeface="Comic Sans MS" pitchFamily="66" charset="0"/>
              </a:rPr>
              <a:t>.  </a:t>
            </a:r>
          </a:p>
          <a:p>
            <a:endParaRPr lang="ru-RU" sz="2000" dirty="0">
              <a:latin typeface="Comic Sans MS" pitchFamily="66" charset="0"/>
            </a:endParaRPr>
          </a:p>
          <a:p>
            <a:r>
              <a:rPr lang="ru-RU" sz="2000" dirty="0" err="1">
                <a:latin typeface="Comic Sans MS" pitchFamily="66" charset="0"/>
              </a:rPr>
              <a:t>Ушканий</a:t>
            </a:r>
            <a:r>
              <a:rPr lang="ru-RU" sz="2000" dirty="0">
                <a:latin typeface="Comic Sans MS" pitchFamily="66" charset="0"/>
              </a:rPr>
              <a:t> архипелаг </a:t>
            </a:r>
          </a:p>
          <a:p>
            <a:r>
              <a:rPr lang="ru-RU" sz="2000" dirty="0">
                <a:latin typeface="Comic Sans MS" pitchFamily="66" charset="0"/>
              </a:rPr>
              <a:t>состоит из 4-х островов с лежбищами нерпы. </a:t>
            </a:r>
          </a:p>
          <a:p>
            <a:endParaRPr lang="ru-RU" sz="2000" dirty="0">
              <a:latin typeface="Comic Sans MS" pitchFamily="66" charset="0"/>
            </a:endParaRPr>
          </a:p>
          <a:p>
            <a:r>
              <a:rPr lang="ru-RU" sz="2000" dirty="0">
                <a:latin typeface="Comic Sans MS" pitchFamily="66" charset="0"/>
              </a:rPr>
              <a:t>В озеро впадает 300 рек и ручьев, а вытекает</a:t>
            </a:r>
            <a:r>
              <a:rPr lang="en-US" sz="2000" dirty="0">
                <a:latin typeface="Comic Sans MS" pitchFamily="66" charset="0"/>
              </a:rPr>
              <a:t>  </a:t>
            </a:r>
            <a:r>
              <a:rPr lang="ru-RU" sz="2000" dirty="0">
                <a:latin typeface="Comic Sans MS" pitchFamily="66" charset="0"/>
              </a:rPr>
              <a:t>только </a:t>
            </a:r>
            <a:r>
              <a:rPr lang="en-US" sz="2000" dirty="0">
                <a:latin typeface="Comic Sans MS" pitchFamily="66" charset="0"/>
              </a:rPr>
              <a:t> </a:t>
            </a:r>
            <a:r>
              <a:rPr lang="ru-RU" sz="2000" dirty="0">
                <a:latin typeface="Comic Sans MS" pitchFamily="66" charset="0"/>
              </a:rPr>
              <a:t>одна река – Ангара.</a:t>
            </a:r>
            <a:endParaRPr lang="ru-RU" dirty="0">
              <a:latin typeface="Comic Sans MS" pitchFamily="66" charset="0"/>
            </a:endParaRPr>
          </a:p>
        </p:txBody>
      </p:sp>
      <p:pic>
        <p:nvPicPr>
          <p:cNvPr id="3" name="Рисунок 2"/>
          <p:cNvPicPr/>
          <p:nvPr/>
        </p:nvPicPr>
        <p:blipFill>
          <a:blip r:embed="rId2" cstate="print"/>
          <a:srcRect/>
          <a:stretch>
            <a:fillRect/>
          </a:stretch>
        </p:blipFill>
        <p:spPr bwMode="auto">
          <a:xfrm>
            <a:off x="214282" y="857232"/>
            <a:ext cx="5929354" cy="5786478"/>
          </a:xfrm>
          <a:prstGeom prst="rect">
            <a:avLst/>
          </a:prstGeom>
          <a:noFill/>
          <a:ln w="9525">
            <a:noFill/>
            <a:miter lim="800000"/>
            <a:headEnd/>
            <a:tailEnd/>
          </a:ln>
        </p:spPr>
      </p:pic>
      <p:cxnSp>
        <p:nvCxnSpPr>
          <p:cNvPr id="5" name="Прямая соединительная линия 4"/>
          <p:cNvCxnSpPr/>
          <p:nvPr/>
        </p:nvCxnSpPr>
        <p:spPr>
          <a:xfrm rot="16200000" flipH="1">
            <a:off x="5000628" y="4000504"/>
            <a:ext cx="428628" cy="28575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Прямоугольник 5"/>
          <p:cNvSpPr/>
          <p:nvPr/>
        </p:nvSpPr>
        <p:spPr>
          <a:xfrm>
            <a:off x="4786314" y="4429132"/>
            <a:ext cx="1214446"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a:solidFill>
                  <a:schemeClr val="tx1"/>
                </a:solidFill>
              </a:rPr>
              <a:t>Ушканий</a:t>
            </a:r>
            <a:r>
              <a:rPr lang="ru-RU" b="1" dirty="0">
                <a:solidFill>
                  <a:schemeClr val="tx1"/>
                </a:solidFill>
              </a:rPr>
              <a:t> архипелаг</a:t>
            </a:r>
          </a:p>
        </p:txBody>
      </p:sp>
      <p:sp>
        <p:nvSpPr>
          <p:cNvPr id="7" name="Прямоугольник 6"/>
          <p:cNvSpPr/>
          <p:nvPr/>
        </p:nvSpPr>
        <p:spPr>
          <a:xfrm>
            <a:off x="778070" y="214290"/>
            <a:ext cx="4149662" cy="64633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А вы знаете, что…</a:t>
            </a:r>
            <a:endParaRPr lang="ru-RU"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0"/>
            <a:ext cx="3927935" cy="707886"/>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Ветры Байкала</a:t>
            </a:r>
            <a:endParaRPr lang="ru-RU" sz="4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2050" name="Picture 2"/>
          <p:cNvPicPr>
            <a:picLocks noChangeAspect="1" noChangeArrowheads="1"/>
          </p:cNvPicPr>
          <p:nvPr/>
        </p:nvPicPr>
        <p:blipFill>
          <a:blip r:embed="rId2" cstate="email"/>
          <a:srcRect/>
          <a:stretch>
            <a:fillRect/>
          </a:stretch>
        </p:blipFill>
        <p:spPr bwMode="auto">
          <a:xfrm>
            <a:off x="3643306" y="2357430"/>
            <a:ext cx="5500694" cy="450057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email"/>
          <a:srcRect/>
          <a:stretch>
            <a:fillRect/>
          </a:stretch>
        </p:blipFill>
        <p:spPr bwMode="auto">
          <a:xfrm>
            <a:off x="1" y="857232"/>
            <a:ext cx="4714876" cy="3463991"/>
          </a:xfrm>
          <a:prstGeom prst="rect">
            <a:avLst/>
          </a:prstGeom>
          <a:noFill/>
          <a:ln w="9525">
            <a:noFill/>
            <a:miter lim="800000"/>
            <a:headEnd/>
            <a:tailEnd/>
          </a:ln>
          <a:effectLst/>
        </p:spPr>
      </p:pic>
      <p:sp>
        <p:nvSpPr>
          <p:cNvPr id="6" name="TextBox 5"/>
          <p:cNvSpPr txBox="1"/>
          <p:nvPr/>
        </p:nvSpPr>
        <p:spPr>
          <a:xfrm>
            <a:off x="4714876" y="285728"/>
            <a:ext cx="4153573" cy="1938992"/>
          </a:xfrm>
          <a:prstGeom prst="rect">
            <a:avLst/>
          </a:prstGeom>
          <a:noFill/>
        </p:spPr>
        <p:txBody>
          <a:bodyPr wrap="none" rtlCol="0">
            <a:spAutoFit/>
          </a:bodyPr>
          <a:lstStyle/>
          <a:p>
            <a:r>
              <a:rPr lang="ru-RU" sz="2000" dirty="0">
                <a:latin typeface="Times New Roman" pitchFamily="18" charset="0"/>
                <a:cs typeface="Times New Roman" pitchFamily="18" charset="0"/>
              </a:rPr>
              <a:t>Вдоль Байкала дует «Култук» с </a:t>
            </a:r>
          </a:p>
          <a:p>
            <a:r>
              <a:rPr lang="ru-RU" sz="2000" dirty="0">
                <a:latin typeface="Times New Roman" pitchFamily="18" charset="0"/>
                <a:cs typeface="Times New Roman" pitchFamily="18" charset="0"/>
              </a:rPr>
              <a:t>дождями  и ненастьем, «</a:t>
            </a:r>
            <a:r>
              <a:rPr lang="ru-RU" sz="2000" dirty="0" err="1">
                <a:latin typeface="Times New Roman" pitchFamily="18" charset="0"/>
                <a:cs typeface="Times New Roman" pitchFamily="18" charset="0"/>
              </a:rPr>
              <a:t>Верховик</a:t>
            </a:r>
            <a:r>
              <a:rPr lang="ru-RU" sz="2000" dirty="0">
                <a:latin typeface="Times New Roman" pitchFamily="18" charset="0"/>
                <a:cs typeface="Times New Roman" pitchFamily="18" charset="0"/>
              </a:rPr>
              <a:t>» </a:t>
            </a:r>
          </a:p>
          <a:p>
            <a:r>
              <a:rPr lang="ru-RU" sz="2000" dirty="0">
                <a:latin typeface="Times New Roman" pitchFamily="18" charset="0"/>
                <a:cs typeface="Times New Roman" pitchFamily="18" charset="0"/>
              </a:rPr>
              <a:t>и «Баргузин» -  сильные и </a:t>
            </a:r>
          </a:p>
          <a:p>
            <a:r>
              <a:rPr lang="ru-RU" sz="2000" dirty="0">
                <a:latin typeface="Times New Roman" pitchFamily="18" charset="0"/>
                <a:cs typeface="Times New Roman" pitchFamily="18" charset="0"/>
              </a:rPr>
              <a:t>продолжительные.  Ветры, дующие </a:t>
            </a:r>
          </a:p>
          <a:p>
            <a:r>
              <a:rPr lang="ru-RU" sz="2000" dirty="0">
                <a:latin typeface="Times New Roman" pitchFamily="18" charset="0"/>
                <a:cs typeface="Times New Roman" pitchFamily="18" charset="0"/>
              </a:rPr>
              <a:t>поперек  Байкала – «</a:t>
            </a:r>
            <a:r>
              <a:rPr lang="ru-RU" sz="2000" dirty="0" err="1">
                <a:latin typeface="Times New Roman" pitchFamily="18" charset="0"/>
                <a:cs typeface="Times New Roman" pitchFamily="18" charset="0"/>
              </a:rPr>
              <a:t>Шелонник</a:t>
            </a:r>
            <a:r>
              <a:rPr lang="ru-RU" sz="2000" dirty="0">
                <a:latin typeface="Times New Roman" pitchFamily="18" charset="0"/>
                <a:cs typeface="Times New Roman" pitchFamily="18" charset="0"/>
              </a:rPr>
              <a:t>», </a:t>
            </a:r>
          </a:p>
          <a:p>
            <a:r>
              <a:rPr lang="ru-RU" sz="2000" dirty="0">
                <a:latin typeface="Times New Roman" pitchFamily="18" charset="0"/>
                <a:cs typeface="Times New Roman" pitchFamily="18" charset="0"/>
              </a:rPr>
              <a:t>«Селенга».</a:t>
            </a:r>
          </a:p>
        </p:txBody>
      </p:sp>
      <p:sp>
        <p:nvSpPr>
          <p:cNvPr id="7" name="TextBox 6"/>
          <p:cNvSpPr txBox="1"/>
          <p:nvPr/>
        </p:nvSpPr>
        <p:spPr>
          <a:xfrm>
            <a:off x="0" y="4429132"/>
            <a:ext cx="3838808" cy="2246769"/>
          </a:xfrm>
          <a:prstGeom prst="rect">
            <a:avLst/>
          </a:prstGeom>
          <a:noFill/>
        </p:spPr>
        <p:txBody>
          <a:bodyPr wrap="none" rtlCol="0">
            <a:spAutoFit/>
          </a:bodyPr>
          <a:lstStyle/>
          <a:p>
            <a:r>
              <a:rPr lang="ru-RU" sz="2000" dirty="0">
                <a:latin typeface="Times New Roman" pitchFamily="18" charset="0"/>
                <a:cs typeface="Times New Roman" pitchFamily="18" charset="0"/>
              </a:rPr>
              <a:t>Самый свирепый ветер «Сарма» </a:t>
            </a:r>
          </a:p>
          <a:p>
            <a:r>
              <a:rPr lang="ru-RU" sz="2000" dirty="0">
                <a:latin typeface="Times New Roman" pitchFamily="18" charset="0"/>
                <a:cs typeface="Times New Roman" pitchFamily="18" charset="0"/>
              </a:rPr>
              <a:t>от 30м/с. до 50м/с.</a:t>
            </a:r>
          </a:p>
          <a:p>
            <a:r>
              <a:rPr lang="ru-RU" sz="2000" dirty="0">
                <a:latin typeface="Times New Roman" pitchFamily="18" charset="0"/>
                <a:cs typeface="Times New Roman" pitchFamily="18" charset="0"/>
              </a:rPr>
              <a:t>Максимальные скорости ветра </a:t>
            </a:r>
          </a:p>
          <a:p>
            <a:r>
              <a:rPr lang="ru-RU" sz="2000" dirty="0">
                <a:latin typeface="Times New Roman" pitchFamily="18" charset="0"/>
                <a:cs typeface="Times New Roman" pitchFamily="18" charset="0"/>
              </a:rPr>
              <a:t>на Байкале отмечаются в апреле, </a:t>
            </a:r>
          </a:p>
          <a:p>
            <a:r>
              <a:rPr lang="ru-RU" sz="2000" dirty="0">
                <a:latin typeface="Times New Roman" pitchFamily="18" charset="0"/>
                <a:cs typeface="Times New Roman" pitchFamily="18" charset="0"/>
              </a:rPr>
              <a:t>мае и ноябре; минимальные – в </a:t>
            </a:r>
          </a:p>
          <a:p>
            <a:r>
              <a:rPr lang="ru-RU" sz="2000" dirty="0">
                <a:latin typeface="Times New Roman" pitchFamily="18" charset="0"/>
                <a:cs typeface="Times New Roman" pitchFamily="18" charset="0"/>
              </a:rPr>
              <a:t>феврале , в июне. Штормовые </a:t>
            </a:r>
          </a:p>
          <a:p>
            <a:r>
              <a:rPr lang="ru-RU" sz="2000" dirty="0">
                <a:latin typeface="Times New Roman" pitchFamily="18" charset="0"/>
                <a:cs typeface="Times New Roman" pitchFamily="18" charset="0"/>
              </a:rPr>
              <a:t>ветры в конце лета, осенью.</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14290"/>
            <a:ext cx="5905079" cy="64633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Водные ресурсы </a:t>
            </a:r>
            <a:r>
              <a:rPr lang="ru-RU" sz="36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байкала</a:t>
            </a:r>
            <a:endParaRPr lang="ru-RU"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TextBox 2"/>
          <p:cNvSpPr txBox="1"/>
          <p:nvPr/>
        </p:nvSpPr>
        <p:spPr>
          <a:xfrm>
            <a:off x="0" y="1000108"/>
            <a:ext cx="8888908" cy="1323439"/>
          </a:xfrm>
          <a:prstGeom prst="rect">
            <a:avLst/>
          </a:prstGeom>
          <a:noFill/>
        </p:spPr>
        <p:txBody>
          <a:bodyPr wrap="none" rtlCol="0">
            <a:spAutoFit/>
          </a:bodyPr>
          <a:lstStyle/>
          <a:p>
            <a:r>
              <a:rPr lang="ru-RU" sz="2000" dirty="0">
                <a:latin typeface="Times New Roman" pitchFamily="18" charset="0"/>
                <a:cs typeface="Times New Roman" pitchFamily="18" charset="0"/>
              </a:rPr>
              <a:t>Самый крупный приток (впадает) озера река Селенга, она дает половину всей </a:t>
            </a:r>
          </a:p>
          <a:p>
            <a:r>
              <a:rPr lang="ru-RU" sz="2000" dirty="0">
                <a:latin typeface="Times New Roman" pitchFamily="18" charset="0"/>
                <a:cs typeface="Times New Roman" pitchFamily="18" charset="0"/>
              </a:rPr>
              <a:t>массы воды, поступающей в Байкал. Другие реки – Верхняя Ангара, Баргузин, </a:t>
            </a:r>
          </a:p>
          <a:p>
            <a:r>
              <a:rPr lang="ru-RU" sz="2000" dirty="0">
                <a:latin typeface="Times New Roman" pitchFamily="18" charset="0"/>
                <a:cs typeface="Times New Roman" pitchFamily="18" charset="0"/>
              </a:rPr>
              <a:t>Турка, Снежная, Сарма, Голоустное также поставляют воду в озеро. Вытекает </a:t>
            </a:r>
          </a:p>
          <a:p>
            <a:r>
              <a:rPr lang="ru-RU" sz="2000" dirty="0">
                <a:latin typeface="Times New Roman" pitchFamily="18" charset="0"/>
                <a:cs typeface="Times New Roman" pitchFamily="18" charset="0"/>
              </a:rPr>
              <a:t>вода через единственный сток- река Ангара</a:t>
            </a:r>
            <a:r>
              <a:rPr lang="ru-RU" dirty="0"/>
              <a:t>.</a:t>
            </a:r>
          </a:p>
        </p:txBody>
      </p:sp>
      <p:pic>
        <p:nvPicPr>
          <p:cNvPr id="3075" name="Picture 3"/>
          <p:cNvPicPr>
            <a:picLocks noChangeAspect="1" noChangeArrowheads="1"/>
          </p:cNvPicPr>
          <p:nvPr/>
        </p:nvPicPr>
        <p:blipFill>
          <a:blip r:embed="rId2" cstate="print"/>
          <a:srcRect/>
          <a:stretch>
            <a:fillRect/>
          </a:stretch>
        </p:blipFill>
        <p:spPr bwMode="auto">
          <a:xfrm>
            <a:off x="214282" y="2500306"/>
            <a:ext cx="5661365" cy="3857652"/>
          </a:xfrm>
          <a:prstGeom prst="rect">
            <a:avLst/>
          </a:prstGeom>
          <a:noFill/>
          <a:ln w="9525">
            <a:noFill/>
            <a:miter lim="800000"/>
            <a:headEnd/>
            <a:tailEnd/>
          </a:ln>
          <a:effectLst/>
        </p:spPr>
      </p:pic>
      <p:sp>
        <p:nvSpPr>
          <p:cNvPr id="6" name="TextBox 5"/>
          <p:cNvSpPr txBox="1"/>
          <p:nvPr/>
        </p:nvSpPr>
        <p:spPr>
          <a:xfrm>
            <a:off x="5857884" y="2428868"/>
            <a:ext cx="3286116" cy="3785652"/>
          </a:xfrm>
          <a:prstGeom prst="rect">
            <a:avLst/>
          </a:prstGeom>
          <a:noFill/>
        </p:spPr>
        <p:txBody>
          <a:bodyPr wrap="square" rtlCol="0">
            <a:spAutoFit/>
          </a:bodyPr>
          <a:lstStyle/>
          <a:p>
            <a:r>
              <a:rPr lang="ru-RU" sz="2000" dirty="0">
                <a:latin typeface="Times New Roman" pitchFamily="18" charset="0"/>
                <a:cs typeface="Times New Roman" pitchFamily="18" charset="0"/>
              </a:rPr>
              <a:t>Прозрачность воды измеряют  с помощью диска Секки, его опускают в воду, пока он не  скроется из виду. Эта глубина считается  прозрачностью.</a:t>
            </a:r>
          </a:p>
          <a:p>
            <a:r>
              <a:rPr lang="ru-RU" sz="2000" dirty="0">
                <a:latin typeface="Times New Roman" pitchFamily="18" charset="0"/>
                <a:cs typeface="Times New Roman" pitchFamily="18" charset="0"/>
              </a:rPr>
              <a:t>От прозрачности воды зависит ее цвет. В открытом Байкале вода синего цвета.</a:t>
            </a:r>
          </a:p>
          <a:p>
            <a:r>
              <a:rPr lang="ru-RU" sz="2000" dirty="0">
                <a:latin typeface="Times New Roman" pitchFamily="18" charset="0"/>
                <a:cs typeface="Times New Roman" pitchFamily="18" charset="0"/>
              </a:rPr>
              <a:t>Вблизи берегов – голубовато-серая    зеленоватая.</a:t>
            </a:r>
          </a:p>
        </p:txBody>
      </p:sp>
      <p:cxnSp>
        <p:nvCxnSpPr>
          <p:cNvPr id="8" name="Прямая соединительная линия 7"/>
          <p:cNvCxnSpPr/>
          <p:nvPr/>
        </p:nvCxnSpPr>
        <p:spPr>
          <a:xfrm rot="16200000" flipH="1">
            <a:off x="535753" y="4393413"/>
            <a:ext cx="642942" cy="285752"/>
          </a:xfrm>
          <a:prstGeom prst="line">
            <a:avLst/>
          </a:prstGeom>
          <a:ln w="28575"/>
        </p:spPr>
        <p:style>
          <a:lnRef idx="1">
            <a:schemeClr val="dk1"/>
          </a:lnRef>
          <a:fillRef idx="0">
            <a:schemeClr val="dk1"/>
          </a:fillRef>
          <a:effectRef idx="0">
            <a:schemeClr val="dk1"/>
          </a:effectRef>
          <a:fontRef idx="minor">
            <a:schemeClr val="tx1"/>
          </a:fontRef>
        </p:style>
      </p:cxnSp>
      <p:sp>
        <p:nvSpPr>
          <p:cNvPr id="9" name="Прямоугольник 8"/>
          <p:cNvSpPr/>
          <p:nvPr/>
        </p:nvSpPr>
        <p:spPr>
          <a:xfrm>
            <a:off x="0" y="3714752"/>
            <a:ext cx="1285852" cy="6429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solidFill>
                  <a:schemeClr val="tx1"/>
                </a:solidFill>
              </a:rPr>
              <a:t>Диск Секки</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214290"/>
            <a:ext cx="5911041" cy="64633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Когда </a:t>
            </a:r>
            <a:r>
              <a:rPr lang="ru-RU" sz="36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a:t>
            </a:r>
            <a:r>
              <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замерзает?</a:t>
            </a:r>
            <a:endParaRPr lang="ru-RU"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4" name="TextBox 3"/>
          <p:cNvSpPr txBox="1"/>
          <p:nvPr/>
        </p:nvSpPr>
        <p:spPr>
          <a:xfrm>
            <a:off x="5715008" y="857232"/>
            <a:ext cx="3541290" cy="2246769"/>
          </a:xfrm>
          <a:prstGeom prst="rect">
            <a:avLst/>
          </a:prstGeom>
          <a:noFill/>
        </p:spPr>
        <p:txBody>
          <a:bodyPr wrap="none" rtlCol="0">
            <a:spAutoFit/>
          </a:bodyPr>
          <a:lstStyle/>
          <a:p>
            <a:r>
              <a:rPr lang="ru-RU" sz="2000" dirty="0">
                <a:latin typeface="Times New Roman" pitchFamily="18" charset="0"/>
                <a:cs typeface="Times New Roman" pitchFamily="18" charset="0"/>
              </a:rPr>
              <a:t>Полный ледостав </a:t>
            </a:r>
          </a:p>
          <a:p>
            <a:r>
              <a:rPr lang="ru-RU" sz="2000" dirty="0">
                <a:latin typeface="Times New Roman" pitchFamily="18" charset="0"/>
                <a:cs typeface="Times New Roman" pitchFamily="18" charset="0"/>
              </a:rPr>
              <a:t>наступает в начале января.</a:t>
            </a:r>
          </a:p>
          <a:p>
            <a:r>
              <a:rPr lang="ru-RU" sz="2000" dirty="0">
                <a:latin typeface="Times New Roman" pitchFamily="18" charset="0"/>
                <a:cs typeface="Times New Roman" pitchFamily="18" charset="0"/>
              </a:rPr>
              <a:t>Толщина льда от 50 до 110см.</a:t>
            </a:r>
          </a:p>
          <a:p>
            <a:r>
              <a:rPr lang="ru-RU" sz="2000" dirty="0">
                <a:latin typeface="Times New Roman" pitchFamily="18" charset="0"/>
                <a:cs typeface="Times New Roman" pitchFamily="18" charset="0"/>
              </a:rPr>
              <a:t>Сильные ветры во время          </a:t>
            </a:r>
          </a:p>
          <a:p>
            <a:r>
              <a:rPr lang="ru-RU" sz="2000" dirty="0">
                <a:latin typeface="Times New Roman" pitchFamily="18" charset="0"/>
                <a:cs typeface="Times New Roman" pitchFamily="18" charset="0"/>
              </a:rPr>
              <a:t>ледостава  образуют надвиги </a:t>
            </a:r>
          </a:p>
          <a:p>
            <a:r>
              <a:rPr lang="ru-RU" sz="2000" dirty="0">
                <a:latin typeface="Times New Roman" pitchFamily="18" charset="0"/>
                <a:cs typeface="Times New Roman" pitchFamily="18" charset="0"/>
              </a:rPr>
              <a:t>льда – торосы.</a:t>
            </a:r>
          </a:p>
          <a:p>
            <a:endParaRPr lang="ru-RU" sz="2000" dirty="0">
              <a:latin typeface="Times New Roman" pitchFamily="18" charset="0"/>
              <a:cs typeface="Times New Roman" pitchFamily="18" charset="0"/>
            </a:endParaRPr>
          </a:p>
        </p:txBody>
      </p:sp>
      <p:pic>
        <p:nvPicPr>
          <p:cNvPr id="4099" name="Picture 3"/>
          <p:cNvPicPr>
            <a:picLocks noChangeAspect="1" noChangeArrowheads="1"/>
          </p:cNvPicPr>
          <p:nvPr/>
        </p:nvPicPr>
        <p:blipFill>
          <a:blip r:embed="rId2" cstate="email"/>
          <a:srcRect/>
          <a:stretch>
            <a:fillRect/>
          </a:stretch>
        </p:blipFill>
        <p:spPr bwMode="auto">
          <a:xfrm>
            <a:off x="214282" y="928670"/>
            <a:ext cx="5471171" cy="3500462"/>
          </a:xfrm>
          <a:prstGeom prst="rect">
            <a:avLst/>
          </a:prstGeom>
          <a:noFill/>
          <a:ln w="9525">
            <a:noFill/>
            <a:miter lim="800000"/>
            <a:headEnd/>
            <a:tailEnd/>
          </a:ln>
          <a:effectLst/>
        </p:spPr>
      </p:pic>
      <p:pic>
        <p:nvPicPr>
          <p:cNvPr id="4101" name="Picture 5"/>
          <p:cNvPicPr>
            <a:picLocks noChangeAspect="1" noChangeArrowheads="1"/>
          </p:cNvPicPr>
          <p:nvPr/>
        </p:nvPicPr>
        <p:blipFill>
          <a:blip r:embed="rId3" cstate="email"/>
          <a:srcRect/>
          <a:stretch>
            <a:fillRect/>
          </a:stretch>
        </p:blipFill>
        <p:spPr bwMode="auto">
          <a:xfrm>
            <a:off x="4214810" y="3214686"/>
            <a:ext cx="4731635" cy="3379739"/>
          </a:xfrm>
          <a:prstGeom prst="rect">
            <a:avLst/>
          </a:prstGeom>
          <a:noFill/>
          <a:ln w="9525">
            <a:noFill/>
            <a:miter lim="800000"/>
            <a:headEnd/>
            <a:tailEnd/>
          </a:ln>
          <a:effectLst/>
        </p:spPr>
      </p:pic>
      <p:sp>
        <p:nvSpPr>
          <p:cNvPr id="8" name="TextBox 7"/>
          <p:cNvSpPr txBox="1"/>
          <p:nvPr/>
        </p:nvSpPr>
        <p:spPr>
          <a:xfrm>
            <a:off x="500034" y="4786322"/>
            <a:ext cx="3397790" cy="1292662"/>
          </a:xfrm>
          <a:prstGeom prst="rect">
            <a:avLst/>
          </a:prstGeom>
          <a:noFill/>
        </p:spPr>
        <p:txBody>
          <a:bodyPr wrap="none" rtlCol="0">
            <a:spAutoFit/>
          </a:bodyPr>
          <a:lstStyle/>
          <a:p>
            <a:r>
              <a:rPr lang="ru-RU" sz="2000" dirty="0">
                <a:latin typeface="Times New Roman" pitchFamily="18" charset="0"/>
                <a:cs typeface="Times New Roman" pitchFamily="18" charset="0"/>
              </a:rPr>
              <a:t>Освобождение ото льда в </a:t>
            </a:r>
          </a:p>
          <a:p>
            <a:r>
              <a:rPr lang="ru-RU" sz="2000" dirty="0">
                <a:latin typeface="Times New Roman" pitchFamily="18" charset="0"/>
                <a:cs typeface="Times New Roman" pitchFamily="18" charset="0"/>
              </a:rPr>
              <a:t>разных местах свое, начиная </a:t>
            </a:r>
          </a:p>
          <a:p>
            <a:r>
              <a:rPr lang="ru-RU" sz="2000" dirty="0">
                <a:latin typeface="Times New Roman" pitchFamily="18" charset="0"/>
                <a:cs typeface="Times New Roman" pitchFamily="18" charset="0"/>
              </a:rPr>
              <a:t>с апреля и до июня.</a:t>
            </a:r>
            <a:endParaRPr lang="ru-RU" dirty="0">
              <a:latin typeface="Times New Roman" pitchFamily="18" charset="0"/>
              <a:cs typeface="Times New Roman" pitchFamily="18" charset="0"/>
            </a:endParaRP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8549" y="357166"/>
            <a:ext cx="6251711" cy="64633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Слои (этажи) озера </a:t>
            </a:r>
            <a:r>
              <a:rPr lang="ru-RU" sz="36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a:t>
            </a:r>
            <a:endParaRPr lang="ru-RU"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Прямоугольник 2"/>
          <p:cNvSpPr/>
          <p:nvPr/>
        </p:nvSpPr>
        <p:spPr>
          <a:xfrm>
            <a:off x="0" y="2143116"/>
            <a:ext cx="9144000" cy="1500198"/>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u="sng" dirty="0">
                <a:solidFill>
                  <a:srgbClr val="FFFF00"/>
                </a:solidFill>
              </a:rPr>
              <a:t>1 этаж – литораль </a:t>
            </a:r>
            <a:r>
              <a:rPr lang="ru-RU" sz="2000" dirty="0"/>
              <a:t>(береговой, 15-20 м.)Часть дна, затопляемая во время приливов и осушаемая при отливе. Это зона массового произрастания водорослей. Камни на глубине 2-5 метров населены пиявками, червями. </a:t>
            </a:r>
          </a:p>
          <a:p>
            <a:pPr algn="ctr"/>
            <a:r>
              <a:rPr lang="ru-RU" sz="2000" dirty="0"/>
              <a:t>Здесь водятся бычки, хариус,окунь, сорога и др.</a:t>
            </a:r>
          </a:p>
        </p:txBody>
      </p:sp>
      <p:sp>
        <p:nvSpPr>
          <p:cNvPr id="4" name="Прямоугольник 3"/>
          <p:cNvSpPr/>
          <p:nvPr/>
        </p:nvSpPr>
        <p:spPr>
          <a:xfrm>
            <a:off x="0" y="3643314"/>
            <a:ext cx="9144000" cy="107157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u="sng" dirty="0">
                <a:solidFill>
                  <a:srgbClr val="FFFF00"/>
                </a:solidFill>
              </a:rPr>
              <a:t>2 этаж – сублитораль </a:t>
            </a:r>
            <a:r>
              <a:rPr lang="ru-RU" sz="2000" dirty="0"/>
              <a:t>(под берегом,20-70 метров) Для массового развития растительности здесь недостаточно света. На этой глубине можно встретить моллюсков, гаммарид (рачков), омуля, сига </a:t>
            </a:r>
          </a:p>
        </p:txBody>
      </p:sp>
      <p:sp>
        <p:nvSpPr>
          <p:cNvPr id="5" name="Прямоугольник 4"/>
          <p:cNvSpPr/>
          <p:nvPr/>
        </p:nvSpPr>
        <p:spPr>
          <a:xfrm>
            <a:off x="0" y="4714884"/>
            <a:ext cx="9144000" cy="1357322"/>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u="sng" dirty="0">
                <a:solidFill>
                  <a:srgbClr val="FFFF00"/>
                </a:solidFill>
              </a:rPr>
              <a:t>3 этаж – батиаль </a:t>
            </a:r>
            <a:r>
              <a:rPr lang="ru-RU" sz="2000" dirty="0"/>
              <a:t>(глубокий, от 70до 250-300 метров) Количество света незначительная, поэтому донная растительность отсутствует. Можно обнаружить губку, гаммарид, моллюсков, малощетинковых червей, рыб- желтокрылку и голомянку.</a:t>
            </a:r>
          </a:p>
        </p:txBody>
      </p:sp>
      <p:sp>
        <p:nvSpPr>
          <p:cNvPr id="6" name="Прямоугольник 5"/>
          <p:cNvSpPr/>
          <p:nvPr/>
        </p:nvSpPr>
        <p:spPr>
          <a:xfrm>
            <a:off x="0" y="6072206"/>
            <a:ext cx="9144000" cy="1143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u="sng" dirty="0">
                <a:solidFill>
                  <a:srgbClr val="FFFF00"/>
                </a:solidFill>
              </a:rPr>
              <a:t>4 этаж – абиссаль </a:t>
            </a:r>
            <a:r>
              <a:rPr lang="ru-RU" sz="2000" dirty="0"/>
              <a:t>(бездонный, от 250-300м до 1631 метров) Свет отсутствует полностью. Иногда встречаются глубинные формы гаммарид, несколько видов моллюсков, ресничные черви.            </a:t>
            </a:r>
          </a:p>
        </p:txBody>
      </p:sp>
      <p:sp>
        <p:nvSpPr>
          <p:cNvPr id="7" name="TextBox 6"/>
          <p:cNvSpPr txBox="1"/>
          <p:nvPr/>
        </p:nvSpPr>
        <p:spPr>
          <a:xfrm>
            <a:off x="0" y="1071546"/>
            <a:ext cx="9182835" cy="1015663"/>
          </a:xfrm>
          <a:prstGeom prst="rect">
            <a:avLst/>
          </a:prstGeom>
          <a:noFill/>
        </p:spPr>
        <p:txBody>
          <a:bodyPr wrap="none" rtlCol="0">
            <a:spAutoFit/>
          </a:bodyPr>
          <a:lstStyle/>
          <a:p>
            <a:r>
              <a:rPr lang="ru-RU" sz="2000" dirty="0"/>
              <a:t>Условно толщу озера можно разделить на слои, чем глубже слой, тем холоднее и </a:t>
            </a:r>
          </a:p>
          <a:p>
            <a:r>
              <a:rPr lang="ru-RU" sz="2000" dirty="0"/>
              <a:t>темнее. Все растения и большинство животных находятся на двух верхних этажах. </a:t>
            </a:r>
          </a:p>
          <a:p>
            <a:r>
              <a:rPr lang="ru-RU" sz="2000" dirty="0"/>
              <a:t>Сюда проникают солнечные лучи и дают всем энергию.</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0"/>
            <a:ext cx="4574714" cy="646331"/>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6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Эндемики </a:t>
            </a:r>
            <a:r>
              <a:rPr lang="ru-RU" sz="3600" b="1" cap="all" dirty="0" err="1">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байкала</a:t>
            </a:r>
            <a:endParaRPr lang="ru-RU" sz="36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TextBox 2"/>
          <p:cNvSpPr txBox="1"/>
          <p:nvPr/>
        </p:nvSpPr>
        <p:spPr>
          <a:xfrm>
            <a:off x="0" y="571480"/>
            <a:ext cx="9247275" cy="1323439"/>
          </a:xfrm>
          <a:prstGeom prst="rect">
            <a:avLst/>
          </a:prstGeom>
          <a:noFill/>
        </p:spPr>
        <p:txBody>
          <a:bodyPr wrap="none" rtlCol="0">
            <a:spAutoFit/>
          </a:bodyPr>
          <a:lstStyle/>
          <a:p>
            <a:r>
              <a:rPr lang="ru-RU" sz="2000" b="1" dirty="0">
                <a:solidFill>
                  <a:srgbClr val="0000FF"/>
                </a:solidFill>
              </a:rPr>
              <a:t>ЭНДЕМИКИ </a:t>
            </a:r>
            <a:r>
              <a:rPr lang="ru-RU" sz="2000" dirty="0"/>
              <a:t>– виды животный и растений, встречающихся только в определенном </a:t>
            </a:r>
          </a:p>
          <a:p>
            <a:r>
              <a:rPr lang="ru-RU" sz="2000" dirty="0"/>
              <a:t>географическом районе. В озере Байкал живет около 2500 видов и подвидов </a:t>
            </a:r>
          </a:p>
          <a:p>
            <a:r>
              <a:rPr lang="ru-RU" sz="2000" dirty="0"/>
              <a:t>животных (живых организмов) и около 1000 видов растений. </a:t>
            </a:r>
          </a:p>
          <a:p>
            <a:r>
              <a:rPr lang="ru-RU" sz="2000" dirty="0"/>
              <a:t>Из них 2/3 – эндемики. Эти  обитатели не встречаются в других водоемах</a:t>
            </a:r>
            <a:r>
              <a:rPr lang="ru-RU" dirty="0"/>
              <a:t>. </a:t>
            </a:r>
          </a:p>
        </p:txBody>
      </p:sp>
      <p:pic>
        <p:nvPicPr>
          <p:cNvPr id="5" name="Рисунок 4" descr="http://rpp.nashaucheba.ru/pars_docs/refs/95/94533/img5.jpg"/>
          <p:cNvPicPr/>
          <p:nvPr/>
        </p:nvPicPr>
        <p:blipFill>
          <a:blip r:embed="rId2" cstate="email"/>
          <a:srcRect/>
          <a:stretch>
            <a:fillRect/>
          </a:stretch>
        </p:blipFill>
        <p:spPr bwMode="auto">
          <a:xfrm>
            <a:off x="214282" y="2000240"/>
            <a:ext cx="4357718" cy="2143140"/>
          </a:xfrm>
          <a:prstGeom prst="rect">
            <a:avLst/>
          </a:prstGeom>
          <a:noFill/>
          <a:ln w="9525">
            <a:noFill/>
            <a:miter lim="800000"/>
            <a:headEnd/>
            <a:tailEnd/>
          </a:ln>
        </p:spPr>
      </p:pic>
      <p:sp>
        <p:nvSpPr>
          <p:cNvPr id="6" name="TextBox 5"/>
          <p:cNvSpPr txBox="1"/>
          <p:nvPr/>
        </p:nvSpPr>
        <p:spPr>
          <a:xfrm>
            <a:off x="0" y="4214818"/>
            <a:ext cx="4903778" cy="2246769"/>
          </a:xfrm>
          <a:prstGeom prst="rect">
            <a:avLst/>
          </a:prstGeom>
          <a:noFill/>
        </p:spPr>
        <p:txBody>
          <a:bodyPr wrap="none" rtlCol="0">
            <a:spAutoFit/>
          </a:bodyPr>
          <a:lstStyle/>
          <a:p>
            <a:r>
              <a:rPr lang="ru-RU" sz="2000" b="1" dirty="0">
                <a:solidFill>
                  <a:srgbClr val="00B050"/>
                </a:solidFill>
              </a:rPr>
              <a:t>Эпишура байкальская </a:t>
            </a:r>
            <a:r>
              <a:rPr lang="ru-RU" sz="2000" dirty="0"/>
              <a:t>– веслоногий рачок,</a:t>
            </a:r>
          </a:p>
          <a:p>
            <a:r>
              <a:rPr lang="ru-RU" sz="2000" dirty="0"/>
              <a:t>эндемик, размером 1-2 мм, имеют один </a:t>
            </a:r>
          </a:p>
          <a:p>
            <a:r>
              <a:rPr lang="ru-RU" sz="2000" dirty="0"/>
              <a:t>глазок, усики –органы чувств и конечности</a:t>
            </a:r>
          </a:p>
          <a:p>
            <a:r>
              <a:rPr lang="ru-RU" sz="2000" dirty="0"/>
              <a:t> для  движения в воде. Потребляет </a:t>
            </a:r>
          </a:p>
          <a:p>
            <a:r>
              <a:rPr lang="ru-RU" sz="2000" dirty="0"/>
              <a:t>водоросли и является пищей для рыб.</a:t>
            </a:r>
          </a:p>
          <a:p>
            <a:r>
              <a:rPr lang="ru-RU" sz="2000" dirty="0"/>
              <a:t>Эпишура – мощный  фильтратор воды, </a:t>
            </a:r>
          </a:p>
          <a:p>
            <a:r>
              <a:rPr lang="ru-RU" sz="2000" dirty="0"/>
              <a:t>за сутки очищает 200 мл. воды  (стакан).</a:t>
            </a:r>
          </a:p>
        </p:txBody>
      </p:sp>
      <p:pic>
        <p:nvPicPr>
          <p:cNvPr id="7" name="Рисунок 6" descr="http://mrmarker.ru/p/allpic/35/14979-img_12.jpg"/>
          <p:cNvPicPr/>
          <p:nvPr/>
        </p:nvPicPr>
        <p:blipFill>
          <a:blip r:embed="rId3" cstate="print"/>
          <a:srcRect/>
          <a:stretch>
            <a:fillRect/>
          </a:stretch>
        </p:blipFill>
        <p:spPr bwMode="auto">
          <a:xfrm>
            <a:off x="4786314" y="3643314"/>
            <a:ext cx="4143404" cy="2714644"/>
          </a:xfrm>
          <a:prstGeom prst="rect">
            <a:avLst/>
          </a:prstGeom>
          <a:noFill/>
          <a:ln w="9525">
            <a:noFill/>
            <a:miter lim="800000"/>
            <a:headEnd/>
            <a:tailEnd/>
          </a:ln>
        </p:spPr>
      </p:pic>
      <p:sp>
        <p:nvSpPr>
          <p:cNvPr id="8" name="TextBox 7"/>
          <p:cNvSpPr txBox="1"/>
          <p:nvPr/>
        </p:nvSpPr>
        <p:spPr>
          <a:xfrm>
            <a:off x="4572000" y="1928802"/>
            <a:ext cx="4751942" cy="1631216"/>
          </a:xfrm>
          <a:prstGeom prst="rect">
            <a:avLst/>
          </a:prstGeom>
          <a:noFill/>
        </p:spPr>
        <p:txBody>
          <a:bodyPr wrap="none" rtlCol="0">
            <a:spAutoFit/>
          </a:bodyPr>
          <a:lstStyle/>
          <a:p>
            <a:r>
              <a:rPr lang="ru-RU" sz="2000" b="1" dirty="0">
                <a:solidFill>
                  <a:srgbClr val="00B050"/>
                </a:solidFill>
              </a:rPr>
              <a:t>Голомянка</a:t>
            </a:r>
            <a:r>
              <a:rPr lang="ru-RU" sz="2000" b="1" dirty="0"/>
              <a:t> </a:t>
            </a:r>
            <a:r>
              <a:rPr lang="ru-RU" sz="2000" dirty="0"/>
              <a:t>– полупрозрачная, розоватая, </a:t>
            </a:r>
          </a:p>
          <a:p>
            <a:r>
              <a:rPr lang="ru-RU" sz="2000" dirty="0"/>
              <a:t>не имеющая чешуи рыбка с длинными </a:t>
            </a:r>
          </a:p>
          <a:p>
            <a:r>
              <a:rPr lang="ru-RU" sz="2000" dirty="0"/>
              <a:t>нежными плавниками. Питается </a:t>
            </a:r>
          </a:p>
          <a:p>
            <a:r>
              <a:rPr lang="ru-RU" sz="2000" dirty="0"/>
              <a:t>эпишурой, планктоном, а ее едят </a:t>
            </a:r>
          </a:p>
          <a:p>
            <a:r>
              <a:rPr lang="ru-RU" sz="2000" dirty="0"/>
              <a:t>хищные рыбы и нерпа.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14290"/>
            <a:ext cx="9093773" cy="584775"/>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Микроорганизмы и водная растительность</a:t>
            </a:r>
            <a:endParaRPr lang="ru-RU" sz="40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TextBox 2"/>
          <p:cNvSpPr txBox="1"/>
          <p:nvPr/>
        </p:nvSpPr>
        <p:spPr>
          <a:xfrm>
            <a:off x="0" y="857232"/>
            <a:ext cx="9290620" cy="1015663"/>
          </a:xfrm>
          <a:prstGeom prst="rect">
            <a:avLst/>
          </a:prstGeom>
          <a:noFill/>
        </p:spPr>
        <p:txBody>
          <a:bodyPr wrap="none" rtlCol="0">
            <a:spAutoFit/>
          </a:bodyPr>
          <a:lstStyle/>
          <a:p>
            <a:r>
              <a:rPr lang="ru-RU" sz="2000" dirty="0"/>
              <a:t>Водная толща Байкала заселена большим количеством </a:t>
            </a:r>
            <a:r>
              <a:rPr lang="ru-RU" sz="2000" u="sng" dirty="0"/>
              <a:t>бактерий.</a:t>
            </a:r>
            <a:r>
              <a:rPr lang="ru-RU" sz="2000" dirty="0"/>
              <a:t> Они играют </a:t>
            </a:r>
          </a:p>
          <a:p>
            <a:r>
              <a:rPr lang="ru-RU" sz="2000" dirty="0"/>
              <a:t>большую роль в  процессах самоочищения воды. Бактерии разлагают (растворяют)</a:t>
            </a:r>
          </a:p>
          <a:p>
            <a:r>
              <a:rPr lang="ru-RU" sz="2000" dirty="0"/>
              <a:t> попадающие в воду органические, химические вещества.</a:t>
            </a:r>
          </a:p>
        </p:txBody>
      </p:sp>
      <p:sp>
        <p:nvSpPr>
          <p:cNvPr id="6" name="TextBox 5"/>
          <p:cNvSpPr txBox="1"/>
          <p:nvPr/>
        </p:nvSpPr>
        <p:spPr>
          <a:xfrm>
            <a:off x="0" y="1872020"/>
            <a:ext cx="3571868" cy="3785652"/>
          </a:xfrm>
          <a:prstGeom prst="rect">
            <a:avLst/>
          </a:prstGeom>
          <a:noFill/>
        </p:spPr>
        <p:txBody>
          <a:bodyPr wrap="square" rtlCol="0">
            <a:spAutoFit/>
          </a:bodyPr>
          <a:lstStyle/>
          <a:p>
            <a:r>
              <a:rPr lang="ru-RU" sz="2000" b="1" dirty="0">
                <a:solidFill>
                  <a:srgbClr val="00B050"/>
                </a:solidFill>
              </a:rPr>
              <a:t>Губки</a:t>
            </a:r>
            <a:r>
              <a:rPr lang="ru-RU" sz="2000" dirty="0"/>
              <a:t> – водные неподвижные живые организмы, </a:t>
            </a:r>
          </a:p>
          <a:p>
            <a:r>
              <a:rPr lang="ru-RU" sz="2000" dirty="0"/>
              <a:t>прикрепленные ко дну или </a:t>
            </a:r>
          </a:p>
          <a:p>
            <a:r>
              <a:rPr lang="ru-RU" sz="2000" dirty="0"/>
              <a:t>к подводным предметам.</a:t>
            </a:r>
          </a:p>
          <a:p>
            <a:r>
              <a:rPr lang="ru-RU" sz="2000" dirty="0"/>
              <a:t>В Байкале живут губки двух семейств: </a:t>
            </a:r>
            <a:r>
              <a:rPr lang="ru-RU" sz="2000" dirty="0" err="1"/>
              <a:t>спонгиллиды</a:t>
            </a:r>
            <a:endParaRPr lang="ru-RU" sz="2000" dirty="0"/>
          </a:p>
          <a:p>
            <a:r>
              <a:rPr lang="ru-RU" sz="2000" dirty="0"/>
              <a:t>(4 вида) и </a:t>
            </a:r>
            <a:r>
              <a:rPr lang="ru-RU" sz="2000" dirty="0" err="1"/>
              <a:t>любоирскииды</a:t>
            </a:r>
            <a:r>
              <a:rPr lang="ru-RU" sz="2000" dirty="0"/>
              <a:t> </a:t>
            </a:r>
          </a:p>
          <a:p>
            <a:r>
              <a:rPr lang="ru-RU" sz="2000" dirty="0"/>
              <a:t>(10 видов).Губки питаются</a:t>
            </a:r>
          </a:p>
          <a:p>
            <a:r>
              <a:rPr lang="ru-RU" sz="2000" dirty="0"/>
              <a:t>растениями и бактериями, которые попадают в тело</a:t>
            </a:r>
          </a:p>
          <a:p>
            <a:r>
              <a:rPr lang="ru-RU" sz="2000" dirty="0"/>
              <a:t>губки через отверстия. </a:t>
            </a:r>
          </a:p>
          <a:p>
            <a:endParaRPr lang="ru-RU" sz="2000" dirty="0"/>
          </a:p>
        </p:txBody>
      </p:sp>
      <p:pic>
        <p:nvPicPr>
          <p:cNvPr id="1026" name="Picture 2"/>
          <p:cNvPicPr>
            <a:picLocks noChangeAspect="1" noChangeArrowheads="1"/>
          </p:cNvPicPr>
          <p:nvPr/>
        </p:nvPicPr>
        <p:blipFill>
          <a:blip r:embed="rId2" cstate="email"/>
          <a:srcRect/>
          <a:stretch>
            <a:fillRect/>
          </a:stretch>
        </p:blipFill>
        <p:spPr bwMode="auto">
          <a:xfrm>
            <a:off x="5643570" y="3429000"/>
            <a:ext cx="2643206" cy="3236691"/>
          </a:xfrm>
          <a:prstGeom prst="rect">
            <a:avLst/>
          </a:prstGeom>
          <a:noFill/>
          <a:ln w="9525">
            <a:noFill/>
            <a:miter lim="800000"/>
            <a:headEnd/>
            <a:tailEnd/>
          </a:ln>
          <a:effectLst/>
        </p:spPr>
      </p:pic>
      <p:sp>
        <p:nvSpPr>
          <p:cNvPr id="8" name="Прямоугольник 7"/>
          <p:cNvSpPr/>
          <p:nvPr/>
        </p:nvSpPr>
        <p:spPr>
          <a:xfrm>
            <a:off x="6572264" y="1571612"/>
            <a:ext cx="2214578" cy="178595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Picture 2"/>
          <p:cNvPicPr>
            <a:picLocks noChangeAspect="1" noChangeArrowheads="1"/>
          </p:cNvPicPr>
          <p:nvPr/>
        </p:nvPicPr>
        <p:blipFill>
          <a:blip r:embed="rId3" cstate="print"/>
          <a:srcRect/>
          <a:stretch>
            <a:fillRect/>
          </a:stretch>
        </p:blipFill>
        <p:spPr bwMode="auto">
          <a:xfrm>
            <a:off x="6643702" y="1857364"/>
            <a:ext cx="1064553" cy="1357322"/>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cstate="print"/>
          <a:srcRect l="18421" r="22368"/>
          <a:stretch>
            <a:fillRect/>
          </a:stretch>
        </p:blipFill>
        <p:spPr bwMode="auto">
          <a:xfrm>
            <a:off x="7643834" y="1714488"/>
            <a:ext cx="1071570" cy="1595436"/>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cstate="email"/>
          <a:srcRect/>
          <a:stretch>
            <a:fillRect/>
          </a:stretch>
        </p:blipFill>
        <p:spPr bwMode="auto">
          <a:xfrm>
            <a:off x="3143240" y="2214554"/>
            <a:ext cx="2333617" cy="2500330"/>
          </a:xfrm>
          <a:prstGeom prst="rect">
            <a:avLst/>
          </a:prstGeom>
          <a:noFill/>
          <a:ln w="9525">
            <a:noFill/>
            <a:miter lim="800000"/>
            <a:headEnd/>
            <a:tailEnd/>
          </a:ln>
          <a:effectLst/>
        </p:spPr>
      </p:pic>
      <p:sp>
        <p:nvSpPr>
          <p:cNvPr id="10" name="Прямоугольник 9"/>
          <p:cNvSpPr/>
          <p:nvPr/>
        </p:nvSpPr>
        <p:spPr>
          <a:xfrm>
            <a:off x="0" y="5429264"/>
            <a:ext cx="5357818" cy="1015663"/>
          </a:xfrm>
          <a:prstGeom prst="rect">
            <a:avLst/>
          </a:prstGeom>
        </p:spPr>
        <p:txBody>
          <a:bodyPr wrap="square">
            <a:spAutoFit/>
          </a:bodyPr>
          <a:lstStyle/>
          <a:p>
            <a:r>
              <a:rPr lang="ru-RU" sz="2000" dirty="0"/>
              <a:t>Губки обладают свойством   развиваться </a:t>
            </a:r>
          </a:p>
          <a:p>
            <a:r>
              <a:rPr lang="ru-RU" sz="2000" dirty="0"/>
              <a:t>из мелких частичек, если она была разрезана</a:t>
            </a:r>
          </a:p>
          <a:p>
            <a:r>
              <a:rPr lang="ru-RU" sz="2000" dirty="0"/>
              <a:t>или разорвана. </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916</TotalTime>
  <Words>1508</Words>
  <Application>Microsoft Office PowerPoint</Application>
  <PresentationFormat>Экран (4:3)</PresentationFormat>
  <Paragraphs>163</Paragraphs>
  <Slides>16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Comic Sans MS</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Александр Дьяченко</cp:lastModifiedBy>
  <cp:revision>99</cp:revision>
  <dcterms:created xsi:type="dcterms:W3CDTF">2015-11-03T07:48:49Z</dcterms:created>
  <dcterms:modified xsi:type="dcterms:W3CDTF">2022-12-13T11:27:25Z</dcterms:modified>
</cp:coreProperties>
</file>