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3" r:id="rId3"/>
    <p:sldId id="257" r:id="rId4"/>
    <p:sldId id="261" r:id="rId5"/>
    <p:sldId id="265" r:id="rId6"/>
    <p:sldId id="258" r:id="rId7"/>
    <p:sldId id="266" r:id="rId8"/>
    <p:sldId id="268" r:id="rId9"/>
    <p:sldId id="267" r:id="rId10"/>
    <p:sldId id="269" r:id="rId11"/>
    <p:sldId id="259" r:id="rId12"/>
    <p:sldId id="260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38BC35-119D-4752-8B01-B66FC5FDFE82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AE423E-F020-49AD-991D-8C86C8F7DC5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CCEAC3-40B0-4560-BAB4-90DD53959C7F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FAA3-61AF-447F-B380-87A53A3E89E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C813C-A79D-4E21-B7A4-A2C51DD98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FAA3-61AF-447F-B380-87A53A3E89E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C813C-A79D-4E21-B7A4-A2C51DD98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FAA3-61AF-447F-B380-87A53A3E89E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C813C-A79D-4E21-B7A4-A2C51DD98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FAA3-61AF-447F-B380-87A53A3E89E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C813C-A79D-4E21-B7A4-A2C51DD98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FAA3-61AF-447F-B380-87A53A3E89E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C813C-A79D-4E21-B7A4-A2C51DD98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FAA3-61AF-447F-B380-87A53A3E89E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C813C-A79D-4E21-B7A4-A2C51DD98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FAA3-61AF-447F-B380-87A53A3E89E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C813C-A79D-4E21-B7A4-A2C51DD98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FAA3-61AF-447F-B380-87A53A3E89E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C813C-A79D-4E21-B7A4-A2C51DD98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FAA3-61AF-447F-B380-87A53A3E89E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C813C-A79D-4E21-B7A4-A2C51DD98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FAA3-61AF-447F-B380-87A53A3E89E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C813C-A79D-4E21-B7A4-A2C51DD98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FAA3-61AF-447F-B380-87A53A3E89E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C813C-A79D-4E21-B7A4-A2C51DD98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CFAA3-61AF-447F-B380-87A53A3E89E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813C-A79D-4E21-B7A4-A2C51DD98A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Картинки\фон-нов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764989"/>
            <a:ext cx="896448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«Значение театра в жизни ребенка»</a:t>
            </a:r>
            <a:b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 </a:t>
            </a: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4669575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 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https://www.culture.ru/storage/images/58a6d8c1cb971eb0c89d1d6aac9e9843/b889e1fdc25cf016e24a1180916a17b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700808"/>
            <a:ext cx="5426473" cy="38884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2051720" y="260648"/>
            <a:ext cx="50405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МБДОУ№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17 «Ласточка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5691157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Баринова А.В.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Pictures\0320c61f-2290-4065-b75d-170b660d3ae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\i 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54632" cy="6858000"/>
          </a:xfrm>
          <a:prstGeom prst="rect">
            <a:avLst/>
          </a:prstGeom>
          <a:noFill/>
        </p:spPr>
      </p:pic>
      <p:pic>
        <p:nvPicPr>
          <p:cNvPr id="4097" name="Picture 1" descr="E:\Картинки\Новая папка\slide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325" y="0"/>
            <a:ext cx="9144000" cy="685800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\i 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54632" cy="6858000"/>
          </a:xfrm>
          <a:prstGeom prst="rect">
            <a:avLst/>
          </a:prstGeom>
          <a:noFill/>
        </p:spPr>
      </p:pic>
      <p:pic>
        <p:nvPicPr>
          <p:cNvPr id="3073" name="Picture 1" descr="E:\Картинки\Новая папка\slide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Картинки\i 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632" y="0"/>
            <a:ext cx="9154632" cy="685800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sp>
        <p:nvSpPr>
          <p:cNvPr id="2" name="Прямоугольник 1"/>
          <p:cNvSpPr/>
          <p:nvPr/>
        </p:nvSpPr>
        <p:spPr>
          <a:xfrm>
            <a:off x="395536" y="889844"/>
            <a:ext cx="84249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    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Значение театрализованной деятельности невозможно переоценить. Театрализованные игры способствуют всестороннему развитию детей: развивается речь, память, целеустремленность, усидчивость, отрабатываются физические навыки (имитация движений различных животных). Кроме того, занятия театральной деятельностью требуют решительности, трудолюбия, смекалки. А как загораются глаза малыша, когда взрослый читает вслух, интонационно выделяя характер каждого героя произведения!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Театрализованные игры всегда радуют, часто смешат детей, пользуясь у них неизменной любовью. Дети видят окружающий мир через образы, краски, звуки</a:t>
            </a:r>
            <a:r>
              <a:rPr lang="ru-RU" b="1" dirty="0">
                <a:solidFill>
                  <a:srgbClr val="002060"/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Театр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один из самых доступных видов искусства для детей, помогающий решить многие актуальные проблемы педагогики и психологии связанные с художественным образованием и воспитанием, формированием эстетического вкуса, нравственным воспитанием, развитием коммуникативных качеств личности, воспитанием воли, развитием памяти, воображения, фантазии, речи, созданию положительного настроения, решением конфликтных ситуаций через игру.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Сказочные театральные представления принесут несомненную пользу и доставят много радости всем вокруг. В жизни детей и взрослых должны быть праздники, а театр – это праздник!</a:t>
            </a:r>
          </a:p>
          <a:p>
            <a:endParaRPr lang="ru-RU" dirty="0"/>
          </a:p>
        </p:txBody>
      </p:sp>
      <p:pic>
        <p:nvPicPr>
          <p:cNvPr id="4" name="Picture 2" descr="https://www.culture.ru/storage/images/58a6d8c1cb971eb0c89d1d6aac9e9843/b889e1fdc25cf016e24a1180916a17b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640960" cy="32129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Картинки\i 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4632" cy="7190656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332656"/>
            <a:ext cx="864096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</a:p>
          <a:p>
            <a:pPr lvl="0"/>
            <a:endParaRPr lang="ru-RU" sz="2400" b="1" dirty="0">
              <a:solidFill>
                <a:srgbClr val="7030A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Театральное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искусство, близко и понятно детям ведь в основе театра лежит игра. Театр обладает огромной мощью воздействия на эмоциональный мир ребёнка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 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первых порах главную роль в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театрализованной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деятельности берут на себя родители, рассказывая и показывая различные сказки и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потешки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Но, уже начиная с 3-4 летнего возраста дети, подражая взрослым, самостоятельно обыгрывают фрагменты литературных произведений в свободной деятельности.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Картинки\i 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632" y="0"/>
            <a:ext cx="9154632" cy="685800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95536" y="441175"/>
            <a:ext cx="835292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Создавая домашний кукольный театр, вы вместе с малышом примеряете на себя множество ролей: будете делать кукол, рисовать декорации, писать сценарий, оформлять сцену, продумывать музыкальное сопровождение и, конечно, показывать сам спектакль. Только представьте, сколько творчества, смекалки, уверенности в себе потребует это занятие от крохи. А еще тренировка мелкой моторики, развитие речи, художественного вкуса и фантазии, познание нового и интересного, радость совместной деятельности с близкими людьми, гордость за свои успехи… Действительно, создание домашнего кукольного театра - настолько развивающая и многогранная деятельность, что стоит не пожалеть на это времени и сил.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Рисунок 10" descr="IMG_7880.JPG"/>
          <p:cNvPicPr>
            <a:picLocks noChangeAspect="1"/>
          </p:cNvPicPr>
          <p:nvPr/>
        </p:nvPicPr>
        <p:blipFill>
          <a:blip r:embed="rId3" cstate="print"/>
          <a:srcRect l="49072" t="53127" r="28906" b="22569"/>
          <a:stretch>
            <a:fillRect/>
          </a:stretch>
        </p:blipFill>
        <p:spPr bwMode="auto">
          <a:xfrm>
            <a:off x="539750" y="1073150"/>
            <a:ext cx="1931988" cy="1343025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/>
        </p:spPr>
      </p:pic>
      <p:pic>
        <p:nvPicPr>
          <p:cNvPr id="11273" name="Рисунок 5"/>
          <p:cNvPicPr>
            <a:picLocks noChangeAspect="1"/>
          </p:cNvPicPr>
          <p:nvPr/>
        </p:nvPicPr>
        <p:blipFill>
          <a:blip r:embed="rId4" cstate="print"/>
          <a:srcRect l="14285" t="-5235" r="8551" b="5235"/>
          <a:stretch>
            <a:fillRect/>
          </a:stretch>
        </p:blipFill>
        <p:spPr bwMode="auto">
          <a:xfrm>
            <a:off x="6643688" y="1073150"/>
            <a:ext cx="1887537" cy="1397000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xtLst/>
        </p:spPr>
      </p:pic>
      <p:sp>
        <p:nvSpPr>
          <p:cNvPr id="22" name="Прямоугольник с одним вырезанным углом 21"/>
          <p:cNvSpPr/>
          <p:nvPr/>
        </p:nvSpPr>
        <p:spPr>
          <a:xfrm flipH="1">
            <a:off x="2490788" y="5892800"/>
            <a:ext cx="1998662" cy="420688"/>
          </a:xfrm>
          <a:prstGeom prst="snip1Rect">
            <a:avLst>
              <a:gd name="adj" fmla="val 0"/>
            </a:avLst>
          </a:prstGeom>
          <a:gradFill>
            <a:gsLst>
              <a:gs pos="1000">
                <a:schemeClr val="accent1">
                  <a:tint val="23500"/>
                  <a:satMod val="160000"/>
                </a:schemeClr>
              </a:gs>
              <a:gs pos="9700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2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002060"/>
                </a:solidFill>
              </a:rPr>
              <a:t>Варежковый театр</a:t>
            </a:r>
          </a:p>
        </p:txBody>
      </p:sp>
      <p:sp>
        <p:nvSpPr>
          <p:cNvPr id="25" name="Прямоугольник с одним вырезанным углом 24"/>
          <p:cNvSpPr/>
          <p:nvPr/>
        </p:nvSpPr>
        <p:spPr>
          <a:xfrm>
            <a:off x="4608513" y="5892800"/>
            <a:ext cx="1916112" cy="420688"/>
          </a:xfrm>
          <a:prstGeom prst="snip1Rect">
            <a:avLst>
              <a:gd name="adj" fmla="val 0"/>
            </a:avLst>
          </a:prstGeom>
          <a:gradFill>
            <a:gsLst>
              <a:gs pos="1000">
                <a:schemeClr val="accent1">
                  <a:tint val="23500"/>
                  <a:satMod val="160000"/>
                </a:schemeClr>
              </a:gs>
              <a:gs pos="9700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2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002060"/>
                </a:solidFill>
              </a:rPr>
              <a:t> Театр на палочках.</a:t>
            </a:r>
          </a:p>
        </p:txBody>
      </p:sp>
      <p:sp>
        <p:nvSpPr>
          <p:cNvPr id="31" name="Прямоугольник с одним вырезанным углом 30"/>
          <p:cNvSpPr/>
          <p:nvPr/>
        </p:nvSpPr>
        <p:spPr>
          <a:xfrm>
            <a:off x="495300" y="3976688"/>
            <a:ext cx="1887538" cy="317500"/>
          </a:xfrm>
          <a:prstGeom prst="snip1Rect">
            <a:avLst>
              <a:gd name="adj" fmla="val 0"/>
            </a:avLst>
          </a:prstGeom>
          <a:gradFill>
            <a:gsLst>
              <a:gs pos="1000">
                <a:schemeClr val="accent1">
                  <a:tint val="23500"/>
                  <a:satMod val="160000"/>
                </a:schemeClr>
              </a:gs>
              <a:gs pos="9700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2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002060"/>
                </a:solidFill>
              </a:rPr>
              <a:t>Ширмы</a:t>
            </a:r>
          </a:p>
        </p:txBody>
      </p:sp>
      <p:sp>
        <p:nvSpPr>
          <p:cNvPr id="32" name="Прямоугольник с одним вырезанным углом 31"/>
          <p:cNvSpPr/>
          <p:nvPr/>
        </p:nvSpPr>
        <p:spPr>
          <a:xfrm>
            <a:off x="6643688" y="5892800"/>
            <a:ext cx="1927225" cy="414338"/>
          </a:xfrm>
          <a:prstGeom prst="snip1Rect">
            <a:avLst>
              <a:gd name="adj" fmla="val 0"/>
            </a:avLst>
          </a:prstGeom>
          <a:gradFill>
            <a:gsLst>
              <a:gs pos="1000">
                <a:schemeClr val="accent1">
                  <a:tint val="23500"/>
                  <a:satMod val="160000"/>
                </a:schemeClr>
              </a:gs>
              <a:gs pos="9700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2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002060"/>
                </a:solidFill>
              </a:rPr>
              <a:t>Маски</a:t>
            </a:r>
          </a:p>
        </p:txBody>
      </p:sp>
      <p:pic>
        <p:nvPicPr>
          <p:cNvPr id="11272" name="Рисунок 33" descr="tNPD2V7DIaQ.jpg"/>
          <p:cNvPicPr>
            <a:picLocks noChangeAspect="1"/>
          </p:cNvPicPr>
          <p:nvPr/>
        </p:nvPicPr>
        <p:blipFill>
          <a:blip r:embed="rId5" cstate="print"/>
          <a:srcRect r="40640"/>
          <a:stretch>
            <a:fillRect/>
          </a:stretch>
        </p:blipFill>
        <p:spPr bwMode="auto">
          <a:xfrm>
            <a:off x="2519363" y="1031875"/>
            <a:ext cx="4084637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34" descr="zx7M0G3-_Vc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71738" y="4294188"/>
            <a:ext cx="2017712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Рисунок 35" descr="hgeoTFl7XDs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688" y="2562225"/>
            <a:ext cx="1927225" cy="134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Рисунок 36" descr="QxyTC2z0AL4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750" y="4524375"/>
            <a:ext cx="1843088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Рисунок 37" descr="EgTv6_KTrn8.jpg"/>
          <p:cNvPicPr>
            <a:picLocks noChangeAspect="1"/>
          </p:cNvPicPr>
          <p:nvPr/>
        </p:nvPicPr>
        <p:blipFill>
          <a:blip r:embed="rId9" cstate="print"/>
          <a:srcRect t="18472" b="8096"/>
          <a:stretch>
            <a:fillRect/>
          </a:stretch>
        </p:blipFill>
        <p:spPr bwMode="auto">
          <a:xfrm>
            <a:off x="6643688" y="4365625"/>
            <a:ext cx="19494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Рисунок 38" descr="tWVZ5WkLU5E.jpg"/>
          <p:cNvPicPr>
            <a:picLocks noChangeAspect="1"/>
          </p:cNvPicPr>
          <p:nvPr/>
        </p:nvPicPr>
        <p:blipFill>
          <a:blip r:embed="rId10" cstate="print"/>
          <a:srcRect l="4175"/>
          <a:stretch>
            <a:fillRect/>
          </a:stretch>
        </p:blipFill>
        <p:spPr bwMode="auto">
          <a:xfrm>
            <a:off x="4608513" y="4294188"/>
            <a:ext cx="1995487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8" name="Прямоугольник 1"/>
          <p:cNvSpPr>
            <a:spLocks noChangeArrowheads="1"/>
          </p:cNvSpPr>
          <p:nvPr/>
        </p:nvSpPr>
        <p:spPr bwMode="auto">
          <a:xfrm>
            <a:off x="673100" y="479425"/>
            <a:ext cx="7777163" cy="40005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Предметно-пространственной </a:t>
            </a:r>
            <a:r>
              <a:rPr lang="ru-RU" sz="2000" b="1" dirty="0">
                <a:solidFill>
                  <a:srgbClr val="002060"/>
                </a:solidFill>
              </a:rPr>
              <a:t>среды.</a:t>
            </a:r>
          </a:p>
        </p:txBody>
      </p:sp>
      <p:sp>
        <p:nvSpPr>
          <p:cNvPr id="20" name="Прямоугольник с одним вырезанным углом 19"/>
          <p:cNvSpPr/>
          <p:nvPr/>
        </p:nvSpPr>
        <p:spPr>
          <a:xfrm>
            <a:off x="6643688" y="3976688"/>
            <a:ext cx="1887537" cy="317500"/>
          </a:xfrm>
          <a:prstGeom prst="snip1Rect">
            <a:avLst>
              <a:gd name="adj" fmla="val 0"/>
            </a:avLst>
          </a:prstGeom>
          <a:gradFill>
            <a:gsLst>
              <a:gs pos="1000">
                <a:schemeClr val="accent1">
                  <a:tint val="23500"/>
                  <a:satMod val="160000"/>
                </a:schemeClr>
              </a:gs>
              <a:gs pos="9700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2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002060"/>
                </a:solidFill>
              </a:rPr>
              <a:t>Пальчиковые театры</a:t>
            </a:r>
          </a:p>
        </p:txBody>
      </p:sp>
      <p:sp>
        <p:nvSpPr>
          <p:cNvPr id="21" name="Прямоугольник с одним вырезанным углом 20"/>
          <p:cNvSpPr/>
          <p:nvPr/>
        </p:nvSpPr>
        <p:spPr>
          <a:xfrm flipH="1">
            <a:off x="439738" y="5886450"/>
            <a:ext cx="1998662" cy="420688"/>
          </a:xfrm>
          <a:prstGeom prst="snip1Rect">
            <a:avLst>
              <a:gd name="adj" fmla="val 0"/>
            </a:avLst>
          </a:prstGeom>
          <a:gradFill>
            <a:gsLst>
              <a:gs pos="1000">
                <a:schemeClr val="accent1">
                  <a:tint val="23500"/>
                  <a:satMod val="160000"/>
                </a:schemeClr>
              </a:gs>
              <a:gs pos="9700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2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rgbClr val="002060"/>
                </a:solidFill>
              </a:rPr>
              <a:t>Конусный театр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\i (1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54632" cy="6858000"/>
          </a:xfrm>
          <a:prstGeom prst="rect">
            <a:avLst/>
          </a:prstGeom>
          <a:noFill/>
        </p:spPr>
      </p:pic>
      <p:pic>
        <p:nvPicPr>
          <p:cNvPr id="1026" name="Picture 2" descr="C:\Users\user\Pictures\img8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Pictures\687705_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Pictures\screen13.jpg"/>
          <p:cNvPicPr>
            <a:picLocks noChangeAspect="1" noChangeArrowheads="1"/>
          </p:cNvPicPr>
          <p:nvPr/>
        </p:nvPicPr>
        <p:blipFill>
          <a:blip r:embed="rId2" cstate="print"/>
          <a:srcRect t="13579"/>
          <a:stretch>
            <a:fillRect/>
          </a:stretch>
        </p:blipFill>
        <p:spPr bwMode="auto">
          <a:xfrm>
            <a:off x="-304800" y="0"/>
            <a:ext cx="9753600" cy="708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Pictures\f895bcb9610debb17504783523a22254.jpeg"/>
          <p:cNvPicPr>
            <a:picLocks noChangeAspect="1" noChangeArrowheads="1"/>
          </p:cNvPicPr>
          <p:nvPr/>
        </p:nvPicPr>
        <p:blipFill>
          <a:blip r:embed="rId2" cstate="print"/>
          <a:srcRect t="1383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151</Words>
  <Application>Microsoft Office PowerPoint</Application>
  <PresentationFormat>Экран (4:3)</PresentationFormat>
  <Paragraphs>27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Пользлватель</dc:creator>
  <cp:lastModifiedBy>user</cp:lastModifiedBy>
  <cp:revision>8</cp:revision>
  <cp:lastPrinted>2018-11-14T08:42:52Z</cp:lastPrinted>
  <dcterms:created xsi:type="dcterms:W3CDTF">2018-11-14T07:37:18Z</dcterms:created>
  <dcterms:modified xsi:type="dcterms:W3CDTF">2022-11-21T11:49:58Z</dcterms:modified>
</cp:coreProperties>
</file>