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Amatic SC" panose="00000500000000000000" pitchFamily="2" charset="-79"/>
      <p:regular r:id="rId28"/>
      <p:bold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49bb98630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49bb986300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9bb98630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9bb98630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9bb986300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9bb986300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9bb986300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9bb986300_1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49bb986300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49bb986300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9bb986300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49bb986300_1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49bb986300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49bb986300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9bb986300_1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9bb986300_1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9bb986300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49bb986300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9bb986300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9bb986300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463a71928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463a71928a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49bb986300_1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49bb986300_1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64d0e5f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64d0e5f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9bb986300_1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9bb986300_1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49bb986300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49bb986300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64d0e5f2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64d0e5f2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64d0e5f24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464d0e5f24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463a71928a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463a71928a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63a71928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63a71928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9ba14009f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9ba14009f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9ba14009f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9ba14009f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9ba14009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9ba14009f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9ba14009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9ba14009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9ba14009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9ba14009f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213125"/>
            <a:ext cx="8520600" cy="1262400"/>
          </a:xfrm>
          <a:prstGeom prst="rect">
            <a:avLst/>
          </a:prstGeom>
          <a:solidFill>
            <a:srgbClr val="FFF2CC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     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    Краткосрочный проект по ЗОЖ 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в подготовительной к школе группе</a:t>
            </a:r>
            <a:endParaRPr sz="36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155425" y="1565200"/>
            <a:ext cx="4689600" cy="2280900"/>
          </a:xfrm>
          <a:prstGeom prst="rect">
            <a:avLst/>
          </a:prstGeom>
          <a:solidFill>
            <a:srgbClr val="CFE2F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00FF00"/>
                </a:solidFill>
              </a:rPr>
              <a:t>“Здоровым быть здОрово!!!”</a:t>
            </a:r>
            <a:endParaRPr sz="4800">
              <a:solidFill>
                <a:srgbClr val="00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FF0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FF00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9300" y="1706765"/>
            <a:ext cx="4689600" cy="330253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69975" y="3935775"/>
            <a:ext cx="4006800" cy="10734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85200C"/>
                </a:solidFill>
              </a:rPr>
              <a:t>Воспитатель: </a:t>
            </a:r>
            <a:endParaRPr b="1" dirty="0">
              <a:solidFill>
                <a:srgbClr val="85200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85200C"/>
                </a:solidFill>
              </a:rPr>
              <a:t>Чабаненко Ирина Александровна</a:t>
            </a:r>
            <a:endParaRPr b="1" dirty="0">
              <a:solidFill>
                <a:srgbClr val="85200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rgbClr val="85200C"/>
                </a:solidFill>
              </a:rPr>
              <a:t>Инструктор по физической культуре:</a:t>
            </a:r>
            <a:endParaRPr b="1" dirty="0">
              <a:solidFill>
                <a:srgbClr val="85200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85200C"/>
                </a:solidFill>
              </a:rPr>
              <a:t>Гладкова Ольга Александровна</a:t>
            </a:r>
            <a:endParaRPr b="1" dirty="0">
              <a:solidFill>
                <a:srgbClr val="85200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body" idx="1"/>
          </p:nvPr>
        </p:nvSpPr>
        <p:spPr>
          <a:xfrm>
            <a:off x="212750" y="225275"/>
            <a:ext cx="8710200" cy="4668000"/>
          </a:xfrm>
          <a:prstGeom prst="rect">
            <a:avLst/>
          </a:prstGeom>
          <a:solidFill>
            <a:srgbClr val="EA9999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1">
                <a:solidFill>
                  <a:srgbClr val="000000"/>
                </a:solidFill>
              </a:rPr>
              <a:t>Работа над проектом осуществлялась: </a:t>
            </a:r>
            <a:endParaRPr sz="2400" i="1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ru" sz="2400" i="1">
                <a:solidFill>
                  <a:srgbClr val="000000"/>
                </a:solidFill>
              </a:rPr>
              <a:t>во время непосредственно-организованной образовательной деятельности;</a:t>
            </a:r>
            <a:endParaRPr sz="2400" i="1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ru" sz="2400" i="1">
                <a:solidFill>
                  <a:srgbClr val="000000"/>
                </a:solidFill>
              </a:rPr>
              <a:t>в ходе режимных моментов;</a:t>
            </a:r>
            <a:endParaRPr sz="2400" i="1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ru" sz="2400" i="1">
                <a:solidFill>
                  <a:srgbClr val="000000"/>
                </a:solidFill>
              </a:rPr>
              <a:t>в самостоятельной деятельности детей;</a:t>
            </a:r>
            <a:endParaRPr sz="2400" i="1">
              <a:solidFill>
                <a:srgbClr val="000000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ru" sz="2400" i="1">
                <a:solidFill>
                  <a:srgbClr val="000000"/>
                </a:solidFill>
              </a:rPr>
              <a:t>в совместной деятельности сотрудников детского сада и родителей.</a:t>
            </a:r>
            <a:endParaRPr sz="2400" i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162700" y="100125"/>
            <a:ext cx="8822700" cy="4905900"/>
          </a:xfrm>
          <a:prstGeom prst="rect">
            <a:avLst/>
          </a:prstGeom>
          <a:solidFill>
            <a:srgbClr val="93C47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/>
              <a:t>                                            </a:t>
            </a:r>
            <a:endParaRPr/>
          </a:p>
        </p:txBody>
      </p:sp>
      <p:pic>
        <p:nvPicPr>
          <p:cNvPr id="109" name="Google Shape;109;p2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5" y="162700"/>
            <a:ext cx="4822302" cy="3616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6525" y="1289000"/>
            <a:ext cx="4108951" cy="385449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3"/>
          <p:cNvSpPr txBox="1"/>
          <p:nvPr/>
        </p:nvSpPr>
        <p:spPr>
          <a:xfrm>
            <a:off x="5018350" y="275325"/>
            <a:ext cx="3967200" cy="8136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23"/>
          <p:cNvSpPr txBox="1"/>
          <p:nvPr/>
        </p:nvSpPr>
        <p:spPr>
          <a:xfrm>
            <a:off x="212750" y="3892050"/>
            <a:ext cx="4505100" cy="10011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Беседа “Что значит - “быть    </a:t>
            </a:r>
            <a:endParaRPr sz="2800" b="1">
              <a:solidFill>
                <a:schemeClr val="dk1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800" b="1">
                <a:solidFill>
                  <a:schemeClr val="dk1"/>
                </a:solidFill>
                <a:latin typeface="Amatic SC"/>
                <a:ea typeface="Amatic SC"/>
                <a:cs typeface="Amatic SC"/>
                <a:sym typeface="Amatic SC"/>
              </a:rPr>
              <a:t>                                            здоровым”?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body" idx="1"/>
          </p:nvPr>
        </p:nvSpPr>
        <p:spPr>
          <a:xfrm>
            <a:off x="266400" y="150175"/>
            <a:ext cx="8611200" cy="4887000"/>
          </a:xfrm>
          <a:prstGeom prst="rect">
            <a:avLst/>
          </a:prstGeom>
          <a:solidFill>
            <a:srgbClr val="E6B8A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Развиваем силу, ловкость,быстроту, ну и, конечно, 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8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18" name="Google Shape;118;p2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88650"/>
            <a:ext cx="3987971" cy="2928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1975" y="1739525"/>
            <a:ext cx="3096848" cy="340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7450" y="150175"/>
            <a:ext cx="2725574" cy="257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4"/>
          <p:cNvSpPr txBox="1"/>
          <p:nvPr/>
        </p:nvSpPr>
        <p:spPr>
          <a:xfrm>
            <a:off x="3987975" y="719122"/>
            <a:ext cx="1964700" cy="733200"/>
          </a:xfrm>
          <a:prstGeom prst="rect">
            <a:avLst/>
          </a:prstGeom>
          <a:solidFill>
            <a:srgbClr val="E6B8A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solidFill>
                  <a:schemeClr val="dk2"/>
                </a:solidFill>
                <a:latin typeface="Amatic SC"/>
                <a:ea typeface="Amatic SC"/>
                <a:cs typeface="Amatic SC"/>
                <a:sym typeface="Amatic SC"/>
              </a:rPr>
              <a:t>укрепляем здоровье!</a:t>
            </a:r>
            <a:endParaRPr sz="2800" b="1">
              <a:solidFill>
                <a:schemeClr val="dk2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body" idx="1"/>
          </p:nvPr>
        </p:nvSpPr>
        <p:spPr>
          <a:xfrm>
            <a:off x="187725" y="212750"/>
            <a:ext cx="8760300" cy="4692900"/>
          </a:xfrm>
          <a:prstGeom prst="rect">
            <a:avLst/>
          </a:prstGeom>
          <a:solidFill>
            <a:srgbClr val="E6B8A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          Быстрее!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Выше!           Сильнее!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27" name="Google Shape;127;p25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21" y="1777000"/>
            <a:ext cx="2346503" cy="3128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7850" y="212750"/>
            <a:ext cx="2290173" cy="2215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5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8900" y="2490400"/>
            <a:ext cx="2729122" cy="2421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5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000" y="451800"/>
            <a:ext cx="3161101" cy="4214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body" idx="1"/>
          </p:nvPr>
        </p:nvSpPr>
        <p:spPr>
          <a:xfrm>
            <a:off x="165300" y="137675"/>
            <a:ext cx="8788500" cy="4843200"/>
          </a:xfrm>
          <a:prstGeom prst="rect">
            <a:avLst/>
          </a:prstGeom>
          <a:solidFill>
            <a:srgbClr val="FFD966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6" name="Google Shape;136;p2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945" y="212750"/>
            <a:ext cx="2120724" cy="2827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6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295" y="137675"/>
            <a:ext cx="2459102" cy="3278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6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845" y="1814601"/>
            <a:ext cx="2299548" cy="306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6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521" y="1377650"/>
            <a:ext cx="2393428" cy="319122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6"/>
          <p:cNvSpPr txBox="1"/>
          <p:nvPr/>
        </p:nvSpPr>
        <p:spPr>
          <a:xfrm>
            <a:off x="2624400" y="312875"/>
            <a:ext cx="4062900" cy="876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Amatic SC"/>
                <a:ea typeface="Amatic SC"/>
                <a:cs typeface="Amatic SC"/>
                <a:sym typeface="Amatic SC"/>
              </a:rPr>
              <a:t>“</a:t>
            </a: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Овощи и фрукты - полезные   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                                          продукты!</a:t>
            </a:r>
            <a:r>
              <a:rPr lang="ru" sz="2800">
                <a:latin typeface="Amatic SC"/>
                <a:ea typeface="Amatic SC"/>
                <a:cs typeface="Amatic SC"/>
                <a:sym typeface="Amatic SC"/>
              </a:rPr>
              <a:t>”</a:t>
            </a:r>
            <a:endParaRPr sz="2800"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>
            <a:spLocks noGrp="1"/>
          </p:cNvSpPr>
          <p:nvPr>
            <p:ph type="body" idx="1"/>
          </p:nvPr>
        </p:nvSpPr>
        <p:spPr>
          <a:xfrm>
            <a:off x="200225" y="212750"/>
            <a:ext cx="8735400" cy="4718100"/>
          </a:xfrm>
          <a:prstGeom prst="rect">
            <a:avLst/>
          </a:prstGeom>
          <a:solidFill>
            <a:srgbClr val="A4C2F4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ООД по объёмной аппликации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“Витамины на тарелке”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800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46" name="Google Shape;146;p2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4975" y="212750"/>
            <a:ext cx="5360655" cy="2615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4300" y="2528050"/>
            <a:ext cx="2208321" cy="240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7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225" y="1514825"/>
            <a:ext cx="3078485" cy="3416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2525" y="2215850"/>
            <a:ext cx="2033103" cy="2815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>
            <a:spLocks noGrp="1"/>
          </p:cNvSpPr>
          <p:nvPr>
            <p:ph type="body" idx="1"/>
          </p:nvPr>
        </p:nvSpPr>
        <p:spPr>
          <a:xfrm>
            <a:off x="187725" y="262800"/>
            <a:ext cx="8747700" cy="4642800"/>
          </a:xfrm>
          <a:prstGeom prst="rect">
            <a:avLst/>
          </a:prstGeom>
          <a:solidFill>
            <a:srgbClr val="D5A6B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        ООД по развитию речи “Спорт - это здоровье!”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55" name="Google Shape;155;p2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725" y="1201275"/>
            <a:ext cx="3857626" cy="37043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8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746" y="262800"/>
            <a:ext cx="2508673" cy="3344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8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5325" y="2002326"/>
            <a:ext cx="2778247" cy="2565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body" idx="1"/>
          </p:nvPr>
        </p:nvSpPr>
        <p:spPr>
          <a:xfrm>
            <a:off x="162700" y="187725"/>
            <a:ext cx="8797800" cy="4780500"/>
          </a:xfrm>
          <a:prstGeom prst="rect">
            <a:avLst/>
          </a:prstGeom>
          <a:solidFill>
            <a:srgbClr val="93C47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Физические упражнения, эстафеты, подвижные игры - 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                  это не только весело, но и полезно для здоровья!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63" name="Google Shape;163;p2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5525" y="187725"/>
            <a:ext cx="2224976" cy="2265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9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700" y="1889725"/>
            <a:ext cx="3857626" cy="3128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9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5125" y="2502850"/>
            <a:ext cx="3857626" cy="2465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0"/>
          <p:cNvSpPr txBox="1">
            <a:spLocks noGrp="1"/>
          </p:cNvSpPr>
          <p:nvPr>
            <p:ph type="body" idx="1"/>
          </p:nvPr>
        </p:nvSpPr>
        <p:spPr>
          <a:xfrm>
            <a:off x="200225" y="187725"/>
            <a:ext cx="8772900" cy="4793100"/>
          </a:xfrm>
          <a:prstGeom prst="rect">
            <a:avLst/>
          </a:prstGeom>
          <a:solidFill>
            <a:srgbClr val="B6D7A8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1" name="Google Shape;171;p3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225" y="2571750"/>
            <a:ext cx="2675000" cy="231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4675" y="100125"/>
            <a:ext cx="2928426" cy="3604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0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783" y="849250"/>
            <a:ext cx="2433572" cy="324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30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7838" y="2571750"/>
            <a:ext cx="2202576" cy="23152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0"/>
          <p:cNvPicPr preferRelativeResize="0"/>
          <p:nvPr/>
        </p:nvPicPr>
        <p:blipFill rotWithShape="1"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225" y="187725"/>
            <a:ext cx="3028551" cy="1589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1"/>
          <p:cNvSpPr txBox="1">
            <a:spLocks noGrp="1"/>
          </p:cNvSpPr>
          <p:nvPr>
            <p:ph type="body" idx="1"/>
          </p:nvPr>
        </p:nvSpPr>
        <p:spPr>
          <a:xfrm>
            <a:off x="187725" y="187725"/>
            <a:ext cx="8785200" cy="47181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800" b="1">
                <a:latin typeface="Amatic SC"/>
                <a:ea typeface="Amatic SC"/>
                <a:cs typeface="Amatic SC"/>
                <a:sym typeface="Amatic SC"/>
              </a:rPr>
              <a:t>“Осенняя спартакиада-2018”</a:t>
            </a:r>
            <a:endParaRPr sz="2800" b="1"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181" name="Google Shape;181;p31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620" y="187725"/>
            <a:ext cx="2183298" cy="29110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850" y="901050"/>
            <a:ext cx="3153679" cy="280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1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5923" y="638234"/>
            <a:ext cx="3059298" cy="40790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FFF2C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solidFill>
                  <a:srgbClr val="980000"/>
                </a:solidFill>
              </a:rPr>
              <a:t>Актуальность проекта</a:t>
            </a:r>
            <a:endParaRPr i="1">
              <a:solidFill>
                <a:srgbClr val="980000"/>
              </a:solidFill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28100"/>
          </a:xfrm>
          <a:prstGeom prst="rect">
            <a:avLst/>
          </a:prstGeom>
          <a:solidFill>
            <a:srgbClr val="D9D2E9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>
                <a:solidFill>
                  <a:srgbClr val="111111"/>
                </a:solidFill>
              </a:rPr>
              <a:t>Самой актуальной проблемой на сегодняшний день является сохранение и укрепление здоровья детей. Здоровье рассматривается как полное физическое, психическое и социальное благополучие, как гармоничное состояние организма, которое позволяет человеку быть активным в своей жизни, добиваться успехов в различной деятельности. Для достижения гармонии с природой, самими собой необходимо учиться заботится о своем здоровье с детства. Очень важным на сегодняшний день является формирование у детей дошкольного возраста убеждений в необходимости сохранения своего здоровья и укрепления его посредствам здоровьесберегающих технологий и приобщения к здоровому образу жизни.</a:t>
            </a:r>
            <a:endParaRPr b="1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>
            <a:spLocks noGrp="1"/>
          </p:cNvSpPr>
          <p:nvPr>
            <p:ph type="body" idx="1"/>
          </p:nvPr>
        </p:nvSpPr>
        <p:spPr>
          <a:xfrm>
            <a:off x="150175" y="212750"/>
            <a:ext cx="8835300" cy="4755600"/>
          </a:xfrm>
          <a:prstGeom prst="rect">
            <a:avLst/>
          </a:prstGeom>
          <a:solidFill>
            <a:schemeClr val="accent6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9" name="Google Shape;189;p32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695" y="827450"/>
            <a:ext cx="2215103" cy="295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2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749" y="275325"/>
            <a:ext cx="3429004" cy="2571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2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5850" y="2715675"/>
            <a:ext cx="1357322" cy="2152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2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695" y="275325"/>
            <a:ext cx="2277647" cy="3036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2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799" y="2159150"/>
            <a:ext cx="2106904" cy="2809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3"/>
          <p:cNvSpPr txBox="1">
            <a:spLocks noGrp="1"/>
          </p:cNvSpPr>
          <p:nvPr>
            <p:ph type="body" idx="1"/>
          </p:nvPr>
        </p:nvSpPr>
        <p:spPr>
          <a:xfrm>
            <a:off x="200225" y="237775"/>
            <a:ext cx="8747700" cy="4630500"/>
          </a:xfrm>
          <a:prstGeom prst="rect">
            <a:avLst/>
          </a:prstGeom>
          <a:solidFill>
            <a:srgbClr val="6FA8D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800" b="1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Совместно с детьми </a:t>
            </a:r>
            <a:endParaRPr sz="2800" b="1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800" b="1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была создана вот такая </a:t>
            </a:r>
            <a:endParaRPr sz="2800" b="1">
              <a:solidFill>
                <a:srgbClr val="000000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800" b="1">
                <a:solidFill>
                  <a:srgbClr val="000000"/>
                </a:solidFill>
                <a:latin typeface="Amatic SC"/>
                <a:ea typeface="Amatic SC"/>
                <a:cs typeface="Amatic SC"/>
                <a:sym typeface="Amatic SC"/>
              </a:rPr>
              <a:t>стенгазета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99" name="Google Shape;199;p3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6825" y="237775"/>
            <a:ext cx="3579176" cy="4868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4"/>
          <p:cNvSpPr txBox="1">
            <a:spLocks noGrp="1"/>
          </p:cNvSpPr>
          <p:nvPr>
            <p:ph type="body" idx="1"/>
          </p:nvPr>
        </p:nvSpPr>
        <p:spPr>
          <a:xfrm>
            <a:off x="212550" y="113150"/>
            <a:ext cx="8718900" cy="4729500"/>
          </a:xfrm>
          <a:prstGeom prst="rect">
            <a:avLst/>
          </a:prstGeom>
          <a:solidFill>
            <a:srgbClr val="9FC5E8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i="1">
                <a:solidFill>
                  <a:srgbClr val="980000"/>
                </a:solidFill>
              </a:rPr>
              <a:t>В ходе проекта были проведены: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беседы по темам “Что значит - “быть здоровым”?, “Скажи здоровью “да!”, “Правильная еда”, “Спорт в жизни человека”, “Мама, папа, я - здоровая семья”, “Как быть здоровым”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ООД по темам “Овощи и фрукты - полезные продукты”, “Витамины на тарелке”, “Спорт - это здоровье”, “Любимый вид спорта в нашей семье”, “Чтобы нам не болеть”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чтение художественной литературы К.Чуковский “Мойдодыр”, А.Иванов “Как Хома зимой купался”, В.Голявкин “Про Вовкину тренировку”, В.Приходько “Вот когда я взрослым стану”, З. Александрова «Дождик», Л. Толстой «Хотела галка пить…», «Замарашка» Демьянов. И., - чтение стихотворения «Как умывается ёжик» Григоре Виеру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5"/>
          <p:cNvSpPr txBox="1">
            <a:spLocks noGrp="1"/>
          </p:cNvSpPr>
          <p:nvPr>
            <p:ph type="body" idx="1"/>
          </p:nvPr>
        </p:nvSpPr>
        <p:spPr>
          <a:xfrm>
            <a:off x="227325" y="255750"/>
            <a:ext cx="8766600" cy="4688700"/>
          </a:xfrm>
          <a:prstGeom prst="rect">
            <a:avLst/>
          </a:prstGeom>
          <a:solidFill>
            <a:srgbClr val="A4C2F4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подвижные и малоподвижные игры “Охотник и зайцы”, “Удочка”, “Паровозик”, “Пустое место”, “Броуновское движение”, “А я сегодня вот такой”, “Шмель”, “Свободное место”, “Горелки”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дидактические игры “Назови предметы”, “Когда ты это делаешь”, “Вредно-полезно”, “Кто больше знает”, “Много-мало”,«Что у нас внутри?», «Я принимаю душ», «Я умываюсь», «Мое тело», «Чтобы зубы были крепкими».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консультации для родителей “Как сохранить и укрепить здоровье детей”, “Подвижный образ жизни - залог детского здоровья”, анкетирование “Растём здоровыми?”, картотека подвижных игр “Играем вместе”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solidFill>
            <a:srgbClr val="FFE599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solidFill>
                  <a:srgbClr val="980000"/>
                </a:solidFill>
              </a:rPr>
              <a:t>Результаты проекта</a:t>
            </a:r>
            <a:endParaRPr i="1">
              <a:solidFill>
                <a:srgbClr val="980000"/>
              </a:solidFill>
            </a:endParaRPr>
          </a:p>
        </p:txBody>
      </p:sp>
      <p:sp>
        <p:nvSpPr>
          <p:cNvPr id="215" name="Google Shape;215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65900"/>
          </a:xfrm>
          <a:prstGeom prst="rect">
            <a:avLst/>
          </a:prstGeom>
          <a:solidFill>
            <a:srgbClr val="93C47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</a:rPr>
              <a:t>В результате проекта дети усвоили </a:t>
            </a:r>
            <a:r>
              <a:rPr lang="ru" dirty="0">
                <a:solidFill>
                  <a:srgbClr val="111111"/>
                </a:solidFill>
              </a:rPr>
              <a:t>основные факторы, влияющие на здоровье; была развита потребность в здоровом образе жизни; было сформировано понимание у ребенка необходимости заботиться о своем здоровье, беречь его, учиться быть здоровым и вести здоровый образ жизни; дети узнали, что нужно выбирать продукты питания не только по вкусовым качествам, но и по их полезным свойствам для здоровья человека; узнали, какие бывают витамины и в каких продуктах эти витамины находятся; появилось положительное отношение к занятиям физкультурой; были сформированы элементарные знания в области гигиены и физкультуры</a:t>
            </a:r>
            <a:r>
              <a:rPr lang="ru">
                <a:solidFill>
                  <a:srgbClr val="111111"/>
                </a:solidFill>
              </a:rPr>
              <a:t>. Родители получили необходимую информацию об улучшении здоровья детей с помощью режима, питания, занятий физической культурой и спортом.</a:t>
            </a:r>
            <a:endParaRPr dirty="0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7"/>
          <p:cNvSpPr txBox="1">
            <a:spLocks noGrp="1"/>
          </p:cNvSpPr>
          <p:nvPr>
            <p:ph type="body" idx="1"/>
          </p:nvPr>
        </p:nvSpPr>
        <p:spPr>
          <a:xfrm>
            <a:off x="311700" y="355225"/>
            <a:ext cx="8520600" cy="4213500"/>
          </a:xfrm>
          <a:prstGeom prst="rect">
            <a:avLst/>
          </a:prstGeom>
          <a:solidFill>
            <a:srgbClr val="FFFF00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b="1" i="1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4800" b="1" i="1">
                <a:solidFill>
                  <a:srgbClr val="980000"/>
                </a:solidFill>
              </a:rPr>
              <a:t>Благодарим за внимание!!!</a:t>
            </a:r>
            <a:endParaRPr sz="4800" b="1" i="1">
              <a:solidFill>
                <a:srgbClr val="98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213125" y="298375"/>
            <a:ext cx="8619300" cy="4619700"/>
          </a:xfrm>
          <a:prstGeom prst="rect">
            <a:avLst/>
          </a:prstGeom>
          <a:solidFill>
            <a:srgbClr val="FCE5C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 i="1">
              <a:solidFill>
                <a:srgbClr val="980000"/>
              </a:solidFill>
            </a:endParaRPr>
          </a:p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Тип проекта</a:t>
            </a:r>
            <a:r>
              <a:rPr lang="ru" sz="2400" i="1">
                <a:solidFill>
                  <a:srgbClr val="980000"/>
                </a:solidFill>
              </a:rPr>
              <a:t>:</a:t>
            </a:r>
            <a:r>
              <a:rPr lang="ru" sz="2400">
                <a:solidFill>
                  <a:srgbClr val="111111"/>
                </a:solidFill>
              </a:rPr>
              <a:t> краткосрочный (с 17.09. по 21.09)</a:t>
            </a:r>
            <a:endParaRPr sz="2400">
              <a:solidFill>
                <a:srgbClr val="111111"/>
              </a:solidFill>
            </a:endParaRPr>
          </a:p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400" b="1" i="1">
              <a:solidFill>
                <a:srgbClr val="980000"/>
              </a:solidFill>
            </a:endParaRPr>
          </a:p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Участники проекта:</a:t>
            </a:r>
            <a:endParaRPr sz="2400" b="1" i="1">
              <a:solidFill>
                <a:srgbClr val="980000"/>
              </a:solidFill>
            </a:endParaRPr>
          </a:p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111111"/>
                </a:solidFill>
              </a:rPr>
              <a:t>Воспитатели, инструктор по физической культуре, дети подготовительной к школе группы, родители.</a:t>
            </a:r>
            <a:endParaRPr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243205" algn="l" rtl="0">
              <a:lnSpc>
                <a:spcPct val="107916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Цели проекта:  </a:t>
            </a:r>
            <a:endParaRPr sz="2400" b="1" i="1">
              <a:solidFill>
                <a:srgbClr val="980000"/>
              </a:solidFill>
            </a:endParaRPr>
          </a:p>
          <a:p>
            <a:pPr marL="45720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 sz="1600">
                <a:solidFill>
                  <a:srgbClr val="111111"/>
                </a:solidFill>
              </a:rPr>
              <a:t>создание благоприятных условий для укрепления гармоничного физического развития ребенка; </a:t>
            </a:r>
            <a:endParaRPr sz="1600">
              <a:solidFill>
                <a:srgbClr val="111111"/>
              </a:solidFill>
            </a:endParaRPr>
          </a:p>
          <a:p>
            <a:pPr marL="45720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 sz="1600">
                <a:solidFill>
                  <a:srgbClr val="111111"/>
                </a:solidFill>
              </a:rPr>
              <a:t>формирование потребности в здоровом образе жизни;</a:t>
            </a:r>
            <a:endParaRPr sz="1600">
              <a:solidFill>
                <a:srgbClr val="111111"/>
              </a:solidFill>
            </a:endParaRPr>
          </a:p>
          <a:p>
            <a:pPr marL="457200" marR="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 sz="1600">
                <a:solidFill>
                  <a:srgbClr val="111111"/>
                </a:solidFill>
              </a:rPr>
              <a:t>Повышение знаний родителей о формировании ЗОЖ в дошкольном возрасте.</a:t>
            </a:r>
            <a:endParaRPr sz="1600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269975"/>
            <a:ext cx="8520600" cy="4635900"/>
          </a:xfrm>
          <a:prstGeom prst="rect">
            <a:avLst/>
          </a:prstGeom>
          <a:solidFill>
            <a:srgbClr val="FFF2C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11111"/>
              </a:solidFill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i="1">
                <a:solidFill>
                  <a:srgbClr val="980000"/>
                </a:solidFill>
              </a:rPr>
              <a:t>Задачи проекта:</a:t>
            </a:r>
            <a:endParaRPr sz="2400" b="1" i="1">
              <a:solidFill>
                <a:srgbClr val="980000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познакомить ребенка с основными факторами, влияющими на здоровье; 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развивать у детей потребность в здоровом образе жизни;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формировать понимание у ребенка необходимости заботиться о своем здоровье, беречь его, учиться быть здоровым и вести здоровый образ жизни;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актуализировать знания детей о полезных свойствах воды, о свойствах других продуктов питания, их значении для человека;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развивать у детей умения выбирать продукты питания не только по вкусовым качествам, но и по их полезным свойствам для здоровья человека;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формирование положительного отношения к занятиям физкультурой.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формирование элементарных знаний в области гигиены, медицины, физкультуры.</a:t>
            </a:r>
            <a:endParaRPr>
              <a:solidFill>
                <a:srgbClr val="111111"/>
              </a:solidFill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body" idx="1"/>
          </p:nvPr>
        </p:nvSpPr>
        <p:spPr>
          <a:xfrm>
            <a:off x="311700" y="262800"/>
            <a:ext cx="8520600" cy="4542900"/>
          </a:xfrm>
          <a:prstGeom prst="rect">
            <a:avLst/>
          </a:prstGeom>
          <a:solidFill>
            <a:srgbClr val="D9EAD3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формирование у детей необходимых двигательных навыков и умений, способствующих укреплению здоровья.</a:t>
            </a:r>
            <a:endParaRPr>
              <a:solidFill>
                <a:srgbClr val="111111"/>
              </a:solidFill>
            </a:endParaRPr>
          </a:p>
          <a:p>
            <a:pPr marL="457200" marR="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>
                <a:solidFill>
                  <a:srgbClr val="111111"/>
                </a:solidFill>
              </a:rPr>
              <a:t>с помощью физических упражнений  способствовать проявлению смелости, выносливости, терпения и уверенности в себе.</a:t>
            </a:r>
            <a:endParaRPr>
              <a:solidFill>
                <a:srgbClr val="111111"/>
              </a:solidFill>
            </a:endParaRPr>
          </a:p>
          <a:p>
            <a:pPr marL="457200" marR="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>
                <a:solidFill>
                  <a:srgbClr val="111111"/>
                </a:solidFill>
              </a:rPr>
              <a:t>создать условия для проявления положительных эмоций.</a:t>
            </a:r>
            <a:endParaRPr>
              <a:solidFill>
                <a:srgbClr val="111111"/>
              </a:solidFill>
            </a:endParaRPr>
          </a:p>
          <a:p>
            <a:pPr marL="457200" marR="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>
                <a:solidFill>
                  <a:srgbClr val="111111"/>
                </a:solidFill>
              </a:rPr>
              <a:t>формировать и совершенствовать новые двигательные умения и навыки.</a:t>
            </a:r>
            <a:endParaRPr>
              <a:solidFill>
                <a:srgbClr val="111111"/>
              </a:solidFill>
            </a:endParaRPr>
          </a:p>
          <a:p>
            <a:pPr marL="457200" marR="0" lvl="0" indent="-3302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600"/>
              <a:buChar char="●"/>
            </a:pPr>
            <a:r>
              <a:rPr lang="ru">
                <a:solidFill>
                  <a:srgbClr val="111111"/>
                </a:solidFill>
              </a:rPr>
              <a:t>формировать у детей базовые познавательные умения: наблюдение; экспериментирование; сравнение и анализирование; отражение результатов опытов и наблюдений в различных видах деятельности (речевой, художественной, игровой).</a:t>
            </a:r>
            <a:endParaRPr>
              <a:solidFill>
                <a:srgbClr val="111111"/>
              </a:solidFill>
            </a:endParaRPr>
          </a:p>
          <a:p>
            <a:pPr marL="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311700" y="262800"/>
            <a:ext cx="8520600" cy="4605300"/>
          </a:xfrm>
          <a:prstGeom prst="rect">
            <a:avLst/>
          </a:prstGeom>
          <a:solidFill>
            <a:srgbClr val="C9DAF8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43205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Ожидаемые результаты:</a:t>
            </a:r>
            <a:endParaRPr sz="2400" b="1" i="1">
              <a:solidFill>
                <a:srgbClr val="980000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расширение знаний детей о своем здоровье;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желание заботиться о своем здоровье и здоровье окружающих;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знакомство с ролью витаминов в жизни человека;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знакомство с причинами болезней;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знакомство детей с новыми спортивными играми;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знакомство с произведениями худ. литературы по теме;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овладение элементарными навыками сохранения и укрепления здоровья;</a:t>
            </a:r>
            <a:endParaRPr>
              <a:solidFill>
                <a:srgbClr val="111111"/>
              </a:solidFill>
            </a:endParaRPr>
          </a:p>
          <a:p>
            <a:pPr marL="45720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повышение знаний родителей о ЗОЖ в дошкольном учреждении</a:t>
            </a:r>
            <a:endParaRPr sz="1300"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осознание ребенком необходимости ведения здорового образа жизни;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сформированность устойчивых навыков ответственности за свое здоровье.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заинтересованность родителей в данной проблеме и вовлечение их в процесс реализации проекта.</a:t>
            </a:r>
            <a:endParaRPr sz="1300">
              <a:solidFill>
                <a:srgbClr val="111111"/>
              </a:solidFill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150175" y="212750"/>
            <a:ext cx="8772600" cy="4717800"/>
          </a:xfrm>
          <a:prstGeom prst="rect">
            <a:avLst/>
          </a:prstGeom>
          <a:solidFill>
            <a:srgbClr val="EAD1DC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Форма работы воспитателя с детьми.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Занятия познавательного цикла: физкультурные занятия, занятия по формированию целостной картины мира,  чтение худ литературы, беседы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Занятия продуктивной деятельности: рисование, лепка, аппликация.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Оздоровительные процедуры: воздушные ванны, пальчиковая гимнастика, дыхательная гимнастика, игровой самомассаж.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Игровая деятельность: подвижные, дидактические, сюжетные, народные игры.</a:t>
            </a:r>
            <a:endParaRPr>
              <a:solidFill>
                <a:srgbClr val="11111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i="1">
                <a:solidFill>
                  <a:srgbClr val="980000"/>
                </a:solidFill>
              </a:rPr>
              <a:t>Форма работы воспитателя с родителями.</a:t>
            </a:r>
            <a:endParaRPr sz="2400" b="1" i="1">
              <a:solidFill>
                <a:srgbClr val="980000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консультации для родителей “Как сохранить и укрепить здоровье детей”, “Подвижный образ жизни - залог детского здоровья”,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 анкетирование “Растём здоровыми?” </a:t>
            </a:r>
            <a:endParaRPr>
              <a:solidFill>
                <a:srgbClr val="111111"/>
              </a:solidFill>
            </a:endParaRPr>
          </a:p>
          <a:p>
            <a:pPr marL="457200" marR="0" lvl="0" indent="-3429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800"/>
              <a:buChar char="●"/>
            </a:pPr>
            <a:r>
              <a:rPr lang="ru">
                <a:solidFill>
                  <a:srgbClr val="111111"/>
                </a:solidFill>
              </a:rPr>
              <a:t>ознакомление с картотекой подвижных игр “Играем вместе”</a:t>
            </a:r>
            <a:endParaRPr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1111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>
            <a:spLocks noGrp="1"/>
          </p:cNvSpPr>
          <p:nvPr>
            <p:ph type="body" idx="1"/>
          </p:nvPr>
        </p:nvSpPr>
        <p:spPr>
          <a:xfrm>
            <a:off x="311700" y="300350"/>
            <a:ext cx="8520600" cy="4692900"/>
          </a:xfrm>
          <a:prstGeom prst="rect">
            <a:avLst/>
          </a:prstGeom>
          <a:solidFill>
            <a:srgbClr val="93C47D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 dirty="0">
                <a:solidFill>
                  <a:srgbClr val="980000"/>
                </a:solidFill>
              </a:rPr>
              <a:t>Содержание проекта:</a:t>
            </a:r>
            <a:endParaRPr sz="2400" b="1" i="1" dirty="0">
              <a:solidFill>
                <a:srgbClr val="980000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i="1" dirty="0">
                <a:solidFill>
                  <a:srgbClr val="111111"/>
                </a:solidFill>
              </a:rPr>
              <a:t>Этапы и сроки реализации: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i="1" dirty="0">
                <a:solidFill>
                  <a:srgbClr val="111111"/>
                </a:solidFill>
              </a:rPr>
              <a:t>I этап – подготовительный,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i="1" dirty="0">
                <a:solidFill>
                  <a:srgbClr val="111111"/>
                </a:solidFill>
              </a:rPr>
              <a:t>II этап – практический,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i="1" dirty="0">
                <a:solidFill>
                  <a:srgbClr val="111111"/>
                </a:solidFill>
              </a:rPr>
              <a:t>III этап – заключительный.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 i="1" dirty="0">
                <a:solidFill>
                  <a:srgbClr val="111111"/>
                </a:solidFill>
              </a:rPr>
              <a:t>I этап – подготовительный (3.09-14.09)</a:t>
            </a:r>
            <a:endParaRPr sz="1400" b="1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Изучение понятий, касающихся темы проекта;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Изучение современных нормативных документов, регламентирующих деятельность по здоровьесбережению;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Разработка перспективного плана организации физкультурно-досуговых мероприятий;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Подготовка цикла тематических физкультурных занятий.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 i="1" dirty="0">
                <a:solidFill>
                  <a:srgbClr val="111111"/>
                </a:solidFill>
              </a:rPr>
              <a:t>II этап - практический (17.09–21.09)         </a:t>
            </a:r>
            <a:r>
              <a:rPr lang="ru" sz="1400" i="1" dirty="0">
                <a:solidFill>
                  <a:srgbClr val="111111"/>
                </a:solidFill>
              </a:rPr>
              <a:t>             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Проведение цикла тематических физкультурных  занятий.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Организация целенаправленной просветительской и консультативной деятельности с родителями по вопросам формирования у детей привычки здорового образа жизни, организации активного отдыха в семье; анкетирование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Подготовка стенгазеты “Дерево здоровья”</a:t>
            </a:r>
            <a:endParaRPr sz="1400" i="1" dirty="0">
              <a:solidFill>
                <a:srgbClr val="111111"/>
              </a:solidFill>
            </a:endParaRPr>
          </a:p>
          <a:p>
            <a:pPr marL="457200" marR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 b="1" i="1" dirty="0">
                <a:solidFill>
                  <a:srgbClr val="111111"/>
                </a:solidFill>
              </a:rPr>
              <a:t>III этап - заключительный (21.09)</a:t>
            </a:r>
            <a:endParaRPr sz="1400" b="1" i="1" dirty="0">
              <a:solidFill>
                <a:srgbClr val="111111"/>
              </a:solidFill>
            </a:endParaRPr>
          </a:p>
          <a:p>
            <a:pPr marL="457200" marR="0" lvl="0" indent="-31750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1400"/>
              <a:buChar char="●"/>
            </a:pPr>
            <a:r>
              <a:rPr lang="ru" sz="1400" i="1" dirty="0">
                <a:solidFill>
                  <a:srgbClr val="111111"/>
                </a:solidFill>
              </a:rPr>
              <a:t> Проведение спортивного праздника «Осенняя спартакиада».</a:t>
            </a:r>
            <a:endParaRPr sz="1400" i="1" dirty="0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11700" y="312875"/>
            <a:ext cx="8520600" cy="4580400"/>
          </a:xfrm>
          <a:prstGeom prst="rect">
            <a:avLst/>
          </a:prstGeom>
          <a:solidFill>
            <a:srgbClr val="EA9999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i="1">
                <a:solidFill>
                  <a:srgbClr val="980000"/>
                </a:solidFill>
              </a:rPr>
              <a:t>РЕЗУЛЬТАТИВНОСТЬ: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2400"/>
              <a:buChar char="●"/>
            </a:pPr>
            <a:r>
              <a:rPr lang="ru" sz="2400" i="1">
                <a:solidFill>
                  <a:srgbClr val="111111"/>
                </a:solidFill>
              </a:rPr>
              <a:t>сформированность у детей элементарных представлений о здоровом образе жизни;</a:t>
            </a:r>
            <a:endParaRPr sz="2400" i="1">
              <a:solidFill>
                <a:srgbClr val="111111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111111"/>
              </a:buClr>
              <a:buSzPts val="2400"/>
              <a:buChar char="●"/>
            </a:pPr>
            <a:r>
              <a:rPr lang="ru" sz="2400" i="1">
                <a:solidFill>
                  <a:srgbClr val="111111"/>
                </a:solidFill>
              </a:rPr>
              <a:t>осознание детьми и родителями необходимости и значимости здорового образа жизни, а также “видение” и реализация путей совершенствования здоровья ребёнка и членов семьи (активный отдых вместе с детьми, посещение кружков, секций оздоровительной направленности)</a:t>
            </a:r>
            <a:endParaRPr sz="2400" i="1">
              <a:solidFill>
                <a:srgbClr val="11111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1244</Words>
  <Application>Microsoft Office PowerPoint</Application>
  <PresentationFormat>Экран (16:9)</PresentationFormat>
  <Paragraphs>110</Paragraphs>
  <Slides>25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Times New Roman</vt:lpstr>
      <vt:lpstr>Amatic SC</vt:lpstr>
      <vt:lpstr>Simple Light</vt:lpstr>
      <vt:lpstr>          Краткосрочный проект по ЗОЖ  в подготовительной к школе группе</vt:lpstr>
      <vt:lpstr>Актуальность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проекта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по ЗОЖ  в подготовительной к школе группе</dc:title>
  <dc:creator>Ирина</dc:creator>
  <cp:lastModifiedBy>Ирина Чабаненко</cp:lastModifiedBy>
  <cp:revision>1</cp:revision>
  <dcterms:modified xsi:type="dcterms:W3CDTF">2022-12-13T16:19:01Z</dcterms:modified>
</cp:coreProperties>
</file>