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1" r:id="rId5"/>
    <p:sldId id="262" r:id="rId6"/>
    <p:sldId id="275" r:id="rId7"/>
    <p:sldId id="263" r:id="rId8"/>
    <p:sldId id="264" r:id="rId9"/>
    <p:sldId id="265" r:id="rId10"/>
    <p:sldId id="267" r:id="rId11"/>
    <p:sldId id="268" r:id="rId12"/>
    <p:sldId id="277" r:id="rId13"/>
    <p:sldId id="278" r:id="rId14"/>
    <p:sldId id="269" r:id="rId15"/>
    <p:sldId id="270" r:id="rId16"/>
    <p:sldId id="276" r:id="rId17"/>
    <p:sldId id="260" r:id="rId18"/>
    <p:sldId id="271" r:id="rId19"/>
    <p:sldId id="272" r:id="rId20"/>
    <p:sldId id="273" r:id="rId21"/>
    <p:sldId id="274" r:id="rId22"/>
    <p:sldId id="279" r:id="rId23"/>
    <p:sldId id="280" r:id="rId24"/>
    <p:sldId id="281" r:id="rId25"/>
    <p:sldId id="283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F4F67-E3A8-4370-81F5-60BC43CCD572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D72B8-CC3B-4F62-B6AB-063B26E812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857356" y="1357298"/>
            <a:ext cx="5286412" cy="42148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  <a:p>
            <a:pPr algn="ctr"/>
            <a:endParaRPr lang="ru-RU" b="1" dirty="0">
              <a:solidFill>
                <a:srgbClr val="7030A0"/>
              </a:solidFill>
            </a:endParaRPr>
          </a:p>
          <a:p>
            <a:pPr algn="ctr"/>
            <a:endParaRPr lang="ru-RU" b="1" dirty="0">
              <a:solidFill>
                <a:srgbClr val="7030A0"/>
              </a:solidFill>
            </a:endParaRPr>
          </a:p>
          <a:p>
            <a:pPr algn="ctr"/>
            <a:endParaRPr lang="ru-RU" b="1" dirty="0">
              <a:solidFill>
                <a:srgbClr val="7030A0"/>
              </a:solidFill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СЕМИНАР – ПРАКТИКУМ ДЛЯ ВОСПИТАТЕЛЕЙ</a:t>
            </a:r>
          </a:p>
          <a:p>
            <a:pPr algn="ctr"/>
            <a:r>
              <a:rPr lang="ru-RU" sz="2400" b="1" dirty="0">
                <a:solidFill>
                  <a:srgbClr val="00B0F0"/>
                </a:solidFill>
              </a:rPr>
              <a:t>«Формирование графических  умений и навыков у детей дошкольного возраста»</a:t>
            </a:r>
          </a:p>
          <a:p>
            <a:pPr algn="ctr"/>
            <a:endParaRPr lang="ru-RU" sz="2400" b="1" dirty="0">
              <a:solidFill>
                <a:srgbClr val="00B0F0"/>
              </a:solidFill>
            </a:endParaRPr>
          </a:p>
          <a:p>
            <a:pPr algn="ctr"/>
            <a:endParaRPr lang="ru-RU" sz="2000" dirty="0">
              <a:solidFill>
                <a:srgbClr val="7030A0"/>
              </a:solidFill>
            </a:endParaRPr>
          </a:p>
          <a:p>
            <a:pPr algn="ctr"/>
            <a:endParaRPr lang="ru-RU" sz="2000" dirty="0">
              <a:solidFill>
                <a:srgbClr val="7030A0"/>
              </a:solidFill>
            </a:endParaRPr>
          </a:p>
          <a:p>
            <a:pPr algn="ctr"/>
            <a:r>
              <a:rPr lang="ru-RU" sz="2000" dirty="0">
                <a:solidFill>
                  <a:srgbClr val="7030A0"/>
                </a:solidFill>
              </a:rPr>
              <a:t>Подготовила и провела:</a:t>
            </a:r>
          </a:p>
          <a:p>
            <a:pPr algn="ctr"/>
            <a:r>
              <a:rPr lang="ru-RU" sz="2000" dirty="0">
                <a:solidFill>
                  <a:srgbClr val="7030A0"/>
                </a:solidFill>
              </a:rPr>
              <a:t>воспитатель 1 категории</a:t>
            </a:r>
          </a:p>
          <a:p>
            <a:pPr algn="ctr"/>
            <a:r>
              <a:rPr lang="ru-RU" sz="2000" dirty="0">
                <a:solidFill>
                  <a:srgbClr val="7030A0"/>
                </a:solidFill>
              </a:rPr>
              <a:t>Дьяченко М.Я.</a:t>
            </a:r>
            <a:endParaRPr lang="ru-RU" sz="2400" dirty="0">
              <a:solidFill>
                <a:srgbClr val="7030A0"/>
              </a:solidFill>
            </a:endParaRPr>
          </a:p>
          <a:p>
            <a:pPr algn="ctr"/>
            <a:endParaRPr lang="ru-RU" sz="2400" b="1" dirty="0">
              <a:solidFill>
                <a:srgbClr val="00B0F0"/>
              </a:solidFill>
            </a:endParaRPr>
          </a:p>
          <a:p>
            <a:r>
              <a:rPr lang="ru-RU" dirty="0"/>
              <a:t> 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2812" y="714356"/>
            <a:ext cx="90011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Последовательность развития ручной моторики </a:t>
            </a:r>
            <a:endParaRPr lang="en-US" sz="2400" b="1" dirty="0">
              <a:solidFill>
                <a:srgbClr val="7030A0"/>
              </a:solidFill>
            </a:endParaRPr>
          </a:p>
          <a:p>
            <a:pPr algn="ctr"/>
            <a:r>
              <a:rPr lang="ru-RU" sz="2400" b="1" dirty="0">
                <a:solidFill>
                  <a:srgbClr val="7030A0"/>
                </a:solidFill>
              </a:rPr>
              <a:t>и графических навыков:</a:t>
            </a: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42910" y="1428736"/>
            <a:ext cx="821537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 2-х лет ребенок способен удерживать мелок и карандаш, захватив его в кулак;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года ребенок осваивает захват карандаша пальцами, ладонью сверху. Это позволяет ему начать копировать вертикальные и округлые, а затем и горизонтальные линии;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3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годам у ребенка совершенствуется координация движений и зрительно-пространственное восприятие, что позволит сформировать правильный захват карандаша, дает возможность копировать простейшие фигуры (крест, круг, молоточек);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4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годам ребенок способен копировать фигуры с соблюдением основных пропорций, но уже может ограничивать протяженность линий, а также срисовывать предметы, рисовать по представлению;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5 лет дети начинают хорошо выполнять вертикальные, горизонтальные, наклонные штрихи, ограничивая их длину и соблюдая относительную параллельность, способны делать циклические движения.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4214818"/>
            <a:ext cx="392909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1071546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Важно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только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научить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дошкольника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правильно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держать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карандаш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отработать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более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сложное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пластичное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умение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свободно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владеть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карандашом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кистью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различных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приемах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рисования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этого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нужен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только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навык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знания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том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каким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должно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быть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положение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руки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инструментом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выполнении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той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или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иной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изобразительной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kumimoji="0" lang="en-US" sz="1600" b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800" b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7158" y="2551978"/>
            <a:ext cx="878684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это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умение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входит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ряд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навыков</a:t>
            </a: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правильно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держать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инструмент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исходное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положение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16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16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16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16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16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16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en-US" sz="1600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643314"/>
            <a:ext cx="242889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7554" y="3643314"/>
            <a:ext cx="535785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42910" y="3286124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положение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руки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с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кистью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рисовании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широких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полос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тонких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линий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других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u-RU" dirty="0">
              <a:solidFill>
                <a:srgbClr val="C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785926"/>
            <a:ext cx="257176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1071546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положение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руки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с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инструментом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рисовании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вертикальных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горизонтальных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линий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714488"/>
            <a:ext cx="271464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4071942"/>
            <a:ext cx="2631447" cy="197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7554" y="4071942"/>
            <a:ext cx="242889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00761" y="4071942"/>
            <a:ext cx="2428892" cy="198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571472" y="1214422"/>
            <a:ext cx="78581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Овладев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всеми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этими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навыками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зная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какой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способ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действия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должен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применятся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том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или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ином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случа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дошкольники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приобретают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умение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свободно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владеть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карандашом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кистью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различных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приемах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рисования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Есть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навыки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при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отработк</a:t>
            </a:r>
            <a:r>
              <a:rPr lang="ru-RU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которых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образуется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умение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регулировать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рисовательные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движения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отношении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силы</a:t>
            </a:r>
            <a:r>
              <a:rPr lang="en-US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нажима</a:t>
            </a:r>
            <a:r>
              <a:rPr lang="en-US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скорости</a:t>
            </a:r>
            <a:r>
              <a:rPr lang="en-US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размаха</a:t>
            </a:r>
            <a:r>
              <a:rPr lang="en-US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равномерности</a:t>
            </a:r>
            <a:r>
              <a:rPr lang="en-US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слитности</a:t>
            </a:r>
            <a:r>
              <a:rPr lang="en-US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b="1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плавности</a:t>
            </a:r>
            <a:r>
              <a:rPr lang="en-US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соответствии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с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задачами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изображения</a:t>
            </a:r>
            <a:r>
              <a:rPr lang="en-US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en-US" sz="3200" dirty="0">
              <a:solidFill>
                <a:srgbClr val="7030A0"/>
              </a:solidFill>
              <a:latin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3429000"/>
            <a:ext cx="285752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0034" y="928670"/>
            <a:ext cx="81439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</a:rPr>
              <a:t>Индивидуальные особенности детей:</a:t>
            </a:r>
          </a:p>
          <a:p>
            <a:r>
              <a:rPr lang="ru-RU" dirty="0"/>
              <a:t>Дети по-разному овладевают движениями, направленными на изображение простых предметов: 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</a:rPr>
              <a:t>одним достаточно только общего показа у доски, что бы они смогли повторить движения и получить изображение; 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C00000"/>
                </a:solidFill>
              </a:rPr>
              <a:t>другие не могут перенести зрительно воспринятое движение в руку, им не достаточно зрительного образа, им нужно, чтобы рука </a:t>
            </a:r>
            <a:r>
              <a:rPr lang="ru-RU" dirty="0" err="1">
                <a:solidFill>
                  <a:srgbClr val="C00000"/>
                </a:solidFill>
              </a:rPr>
              <a:t>кинестетически</a:t>
            </a:r>
            <a:r>
              <a:rPr lang="ru-RU" dirty="0">
                <a:solidFill>
                  <a:srgbClr val="C00000"/>
                </a:solidFill>
              </a:rPr>
              <a:t> восприняла движение, почувствовала его. Таким детям после общего показа следует показать это движение, взяв руку ребенка в свою.</a:t>
            </a:r>
            <a:r>
              <a:rPr lang="ru-RU" dirty="0"/>
              <a:t> </a:t>
            </a:r>
          </a:p>
          <a:p>
            <a:pPr>
              <a:buFont typeface="Wingdings" pitchFamily="2" charset="2"/>
              <a:buChar char="v"/>
            </a:pPr>
            <a:r>
              <a:rPr lang="ru-RU" dirty="0">
                <a:solidFill>
                  <a:srgbClr val="7030A0"/>
                </a:solidFill>
              </a:rPr>
              <a:t>некоторые дети осваивают движения с еще большим трудом. Им нужен не только зрительный показ, но и неоднократное движение с их рукой, так как глаз и рука этих детей тут же «забывают» движение и в следующий раз ребенок делает попытку вспомнить, пытается сделать и так, и так, а ничего не получается. </a:t>
            </a:r>
          </a:p>
          <a:p>
            <a:endParaRPr lang="ru-RU" dirty="0"/>
          </a:p>
          <a:p>
            <a:r>
              <a:rPr lang="ru-RU" dirty="0">
                <a:solidFill>
                  <a:srgbClr val="C00000"/>
                </a:solidFill>
              </a:rPr>
              <a:t>Формирование движения руки у таких детей требует пристального внимания педагога на каждом занятие в течение длительного времени, пока правильное движение не закрепится окончательно.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500034" y="815442"/>
            <a:ext cx="80010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Какие же методы и приёмы нам помогут в работе?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Правильное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положение пальцев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28596" y="3714752"/>
            <a:ext cx="807249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Регулярно правильно вкладывайте карандаш в пальчики. Но не делайте это слишком назойливо, иначе малышу станет неинтересно рисовать.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После 3 лет можно показать крохе следующий прием. Поставьте карандаш острием вниз на стол, держите его левой рукой. Три пальчика правой руки сложите в щепотку и поставьте их на верхнюю часть карандаша. Теперь медленно спускайте щепотку вниз по карандашу. Когда пальчики будут почти у грифеля, они обязательно примут правильное положение.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1857364"/>
            <a:ext cx="285752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714348" y="2357430"/>
            <a:ext cx="435771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Задание №1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Покажите правильное положение рук при рисовании карандашом, кистью и при письме.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034" y="1071546"/>
            <a:ext cx="81439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Регулировка силы сжатия на карандаш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Задание №2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Возьмите карандаш и пробуйте рисовать при разной силе сжатия.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Как вам удобно?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2285992"/>
            <a:ext cx="2857520" cy="3366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71472" y="264318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Игровое упражнение «А ну-ка отними!»</a:t>
            </a:r>
            <a:endParaRPr lang="ru-RU" sz="1600" b="1" dirty="0">
              <a:solidFill>
                <a:srgbClr val="7030A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Ребёнку предлагается поиграть со щенком, который всё любит отнимать.</a:t>
            </a:r>
            <a:endParaRPr lang="ru-RU" sz="1600" dirty="0">
              <a:solidFill>
                <a:srgbClr val="7030A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Педагог показывает, как правильно взять карандаш и предлагает его сжимать то очень сильно, чтобы щенок его не отобрал, то слабо. Педагог пробует потянуть за кончик карандаша, определяя силу сжатия.</a:t>
            </a:r>
            <a:endParaRPr lang="ru-RU" sz="2800" dirty="0">
              <a:solidFill>
                <a:srgbClr val="7030A0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42910" y="723111"/>
            <a:ext cx="685801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Рисование  линий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Могут использоваться</a:t>
            </a:r>
            <a:r>
              <a:rPr kumimoji="0" lang="ru-RU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следующие игры.</a:t>
            </a:r>
            <a:endParaRPr kumimoji="0" lang="ru-RU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"</a:t>
            </a:r>
            <a:r>
              <a:rPr kumimoji="0" lang="ru-RU" sz="1600" b="1" i="0" u="sng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Соединялки</a:t>
            </a:r>
            <a:r>
              <a:rPr kumimoji="0" lang="ru-RU" sz="1600" b="1" i="0" u="sng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".</a:t>
            </a:r>
            <a:r>
              <a:rPr lang="ru-RU" sz="1600" b="1" dirty="0">
                <a:solidFill>
                  <a:srgbClr val="7030A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b="1" u="sng" dirty="0">
                <a:solidFill>
                  <a:srgbClr val="7030A0"/>
                </a:solidFill>
              </a:rPr>
              <a:t>"Дорисуй картинку"</a:t>
            </a:r>
            <a:r>
              <a:rPr lang="ru-RU" b="1" dirty="0">
                <a:solidFill>
                  <a:srgbClr val="7030A0"/>
                </a:solidFill>
              </a:rPr>
              <a:t>.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Эти игры не только дают возможность потренироваться в выведении на бумаге прямых линий, но и развивают логическое мышление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2285992"/>
            <a:ext cx="34290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2643182"/>
            <a:ext cx="357190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57158" y="1491420"/>
            <a:ext cx="85011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мение красиво и легко рисовать колебательными, вращательными, плавными, отрывными и ритмизированными движениями графические элементы различного содержания (линии любой конфигурации - нитевидные, ломаные, спиралевидные).</a:t>
            </a:r>
            <a:endParaRPr kumimoji="0" lang="ru-RU" sz="280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786058"/>
            <a:ext cx="27860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Игровые упражнения «Рисуем в воздухе», «Вверх-вниз, туда-сюда», </a:t>
            </a:r>
          </a:p>
          <a:p>
            <a:r>
              <a:rPr lang="ru-RU" b="1" dirty="0">
                <a:solidFill>
                  <a:srgbClr val="0070C0"/>
                </a:solidFill>
              </a:rPr>
              <a:t>«Наматываем ниточки» и др.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4714884"/>
            <a:ext cx="8196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Задание педагогам №3</a:t>
            </a:r>
          </a:p>
          <a:p>
            <a:r>
              <a:rPr lang="ru-RU" dirty="0">
                <a:solidFill>
                  <a:srgbClr val="C00000"/>
                </a:solidFill>
              </a:rPr>
              <a:t>Рисовать в воздухе различные движения, затем перенести движения на бумагу </a:t>
            </a:r>
          </a:p>
          <a:p>
            <a:r>
              <a:rPr lang="ru-RU" dirty="0">
                <a:solidFill>
                  <a:srgbClr val="C00000"/>
                </a:solidFill>
              </a:rPr>
              <a:t>карандашом, придумать  игровое упражнение на развитие графических навыков.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4414" y="857232"/>
            <a:ext cx="604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Рисование линий различной конфигурации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428868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1214422"/>
            <a:ext cx="828680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 обследовании  важно подчеркнуть именно те его стороны, которые определят характер изображения, провести связь с требуемой техникой рисунка: при рассмотрении дома – прямизну стен, ровный ряд окон; при рассмотрении предметов овальной формы – ее некоторую вытянутость по сравнению с округлой и т. д. 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785794"/>
            <a:ext cx="35160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Обследование предмета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4714884"/>
            <a:ext cx="8140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Задание №4 </a:t>
            </a:r>
            <a:r>
              <a:rPr lang="ru-RU" dirty="0">
                <a:solidFill>
                  <a:srgbClr val="C00000"/>
                </a:solidFill>
              </a:rPr>
              <a:t> Рисовать круг и овал кистью  слитно, неотрывая руки. Придумайте </a:t>
            </a:r>
          </a:p>
          <a:p>
            <a:r>
              <a:rPr lang="ru-RU" dirty="0">
                <a:solidFill>
                  <a:srgbClr val="C00000"/>
                </a:solidFill>
              </a:rPr>
              <a:t>название этим предметам, чтобы использовать в </a:t>
            </a:r>
            <a:r>
              <a:rPr lang="ru-RU" dirty="0" err="1">
                <a:solidFill>
                  <a:srgbClr val="C00000"/>
                </a:solidFill>
              </a:rPr>
              <a:t>изодеятельности</a:t>
            </a:r>
            <a:r>
              <a:rPr lang="ru-RU" dirty="0">
                <a:solidFill>
                  <a:srgbClr val="C00000"/>
                </a:solidFill>
              </a:rPr>
              <a:t> с детьми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1538" y="2857496"/>
            <a:ext cx="5375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Рисование округлых и овальных форм</a:t>
            </a: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00034" y="3286124"/>
            <a:ext cx="82868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Дети быстрее осваивают различия в движении при рисовании круга и эллипса, если вначале давать изображение круглого и эллиптического предметов, резко различающихся по пропорциям предмет: эллиптической формы должен быть более удлиненным и равномерно утолщающимся.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857232"/>
            <a:ext cx="8572560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500174"/>
            <a:ext cx="85011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Цель</a:t>
            </a:r>
            <a:r>
              <a:rPr lang="ru-RU" dirty="0">
                <a:solidFill>
                  <a:srgbClr val="FF0000"/>
                </a:solidFill>
              </a:rPr>
              <a:t>: Повышать профессиональную компетентность педагогов в формировании изобразительных умений у дошкольников, раскрыть важность развития графических навыков у детей, совершенствовать графические умения воспитателей на практике.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071810"/>
            <a:ext cx="81439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Задачи:</a:t>
            </a:r>
          </a:p>
          <a:p>
            <a:r>
              <a:rPr lang="ru-RU" dirty="0">
                <a:solidFill>
                  <a:srgbClr val="0070C0"/>
                </a:solidFill>
              </a:rPr>
              <a:t>1.Изучить теоретические основы развития графических навыков у детей дошкольного возраста.</a:t>
            </a:r>
          </a:p>
          <a:p>
            <a:r>
              <a:rPr lang="ru-RU" dirty="0">
                <a:solidFill>
                  <a:srgbClr val="0070C0"/>
                </a:solidFill>
              </a:rPr>
              <a:t>2.Рассмотреть особенности становления графических умений у дошкольников и особенности методов обучения графическим умениям.</a:t>
            </a:r>
          </a:p>
          <a:p>
            <a:r>
              <a:rPr lang="ru-RU" dirty="0">
                <a:solidFill>
                  <a:srgbClr val="0070C0"/>
                </a:solidFill>
              </a:rPr>
              <a:t>3.Выделить наиболее действенные методы и приемы, обеспечивающие эффективное развитие графических умений у детей .</a:t>
            </a:r>
          </a:p>
          <a:p>
            <a:r>
              <a:rPr lang="ru-RU" dirty="0">
                <a:solidFill>
                  <a:srgbClr val="0070C0"/>
                </a:solidFill>
              </a:rPr>
              <a:t>4.Повысить качество  изобразительной деятельности дошкольников через  развитие графических умений.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28728" y="857232"/>
            <a:ext cx="657229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Овладение детьми графических навыков требует многократных постепенно усложняющихся упражнений. </a:t>
            </a:r>
            <a:endParaRPr kumimoji="0" lang="ru-RU" sz="1600" b="1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Примеры игровых заданий: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Рисование мокрой перчаткой на доске или кистью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Рисование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пальчиком на песке, на манке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Написание  «писем», рисование планов</a:t>
            </a: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714348" y="2786058"/>
            <a:ext cx="785818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Уделяя в дошкольном возрасте должное внимание упражнениям, играм, различным заданиям на развитие мелкой моторики и координации движения руки мы решаем сразу две задачи: </a:t>
            </a:r>
            <a:endParaRPr kumimoji="0" lang="en-US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во-первых, косвенным образом влияем на общее интеллектуальное развитее ребенка, </a:t>
            </a:r>
            <a:endParaRPr kumimoji="0" lang="en-US" b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b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во-вторых, готовим к овладению навыком письма, что в будущем поможет избежать многих проблем школьного обучения. </a:t>
            </a:r>
            <a:endParaRPr kumimoji="0" lang="en-US" b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Поэтому работа над развитием мелкой моторики и графических навыков должна начаться задолго, до поступления в школу.                                             </a:t>
            </a:r>
            <a:endParaRPr kumimoji="0" lang="ru-RU" sz="20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857364"/>
            <a:ext cx="657229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1604" y="1000108"/>
            <a:ext cx="55929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</a:rPr>
              <a:t>«Учимся рисовать»  </a:t>
            </a:r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- </a:t>
            </a:r>
            <a:r>
              <a:rPr lang="ru-RU" sz="2800" dirty="0">
                <a:solidFill>
                  <a:srgbClr val="C00000"/>
                </a:solidFill>
              </a:rPr>
              <a:t>мастер-класс</a:t>
            </a:r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5214950"/>
            <a:ext cx="3577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Как нарисовать  дерево?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428736"/>
            <a:ext cx="778674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357554" y="5357826"/>
            <a:ext cx="2672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Рисование березы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714488"/>
            <a:ext cx="3714776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428860" y="857232"/>
            <a:ext cx="3510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Как рисовать животных?</a:t>
            </a:r>
          </a:p>
        </p:txBody>
      </p:sp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428736"/>
            <a:ext cx="4357718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3286124"/>
            <a:ext cx="4286280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14546" y="1000108"/>
            <a:ext cx="3705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Как нарисовать человека?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714488"/>
            <a:ext cx="614366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928662" y="1071546"/>
            <a:ext cx="742955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Решения семинара:</a:t>
            </a:r>
          </a:p>
          <a:p>
            <a:endParaRPr lang="ru-RU" b="1" dirty="0">
              <a:solidFill>
                <a:srgbClr val="C00000"/>
              </a:solidFill>
            </a:endParaRPr>
          </a:p>
          <a:p>
            <a:pPr marL="342900" indent="-342900">
              <a:buAutoNum type="arabicPeriod"/>
            </a:pPr>
            <a:r>
              <a:rPr lang="ru-RU" dirty="0"/>
              <a:t>Продолжать повышать качество  изобразительной деятельности дошкольников через  развитие графических умений; Ответственные: все воспитатели ; Срок:  в течении года</a:t>
            </a:r>
          </a:p>
          <a:p>
            <a:pPr marL="342900" indent="-342900">
              <a:buAutoNum type="arabicPeriod"/>
            </a:pPr>
            <a:r>
              <a:rPr lang="ru-RU" dirty="0"/>
              <a:t>Использовать наиболее действенные методы и приемы, обеспечивающие эффективное развитие графических умений у детей (игровые упражнения «соедини по точкам», «дорисуй картинку» , штриховки, трафареты, игры на развитие мелкой моторики); Ответственные: все воспитатели ; Срок:  в течении года</a:t>
            </a:r>
          </a:p>
          <a:p>
            <a:pPr marL="342900" indent="-342900"/>
            <a:r>
              <a:rPr lang="ru-RU" dirty="0"/>
              <a:t>3.    Создать  картотеку   упражнений  и игр на развитие  графических навыков.     </a:t>
            </a:r>
            <a:r>
              <a:rPr lang="ru-RU" b="1" dirty="0"/>
              <a:t>Ответственные: все воспитатели ; Срок:  16 января  2017г.</a:t>
            </a:r>
          </a:p>
          <a:p>
            <a:pPr marL="342900" indent="-342900"/>
            <a:r>
              <a:rPr lang="ru-RU" dirty="0"/>
              <a:t>4.    Продолжать обогащать развивающую среду для художественной деятельности детей. Пополнить  уголки для художественной деятельности.</a:t>
            </a:r>
          </a:p>
          <a:p>
            <a:pPr marL="342900" indent="-342900"/>
            <a:r>
              <a:rPr lang="ru-RU" dirty="0"/>
              <a:t>        </a:t>
            </a:r>
            <a:r>
              <a:rPr lang="ru-RU" b="1" dirty="0"/>
              <a:t>Ответственные: все воспитатели, ст.воспитатель ; Срок:  16 января  2017г. 	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28596" y="2000240"/>
            <a:ext cx="833830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Рисуйте сами и развивайте</a:t>
            </a:r>
          </a:p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своих детей !</a:t>
            </a:r>
          </a:p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Удачи вам!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85786" y="1055100"/>
            <a:ext cx="692948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План семинара: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1.Вводное слово «Значение рисования в развитии ребенка».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2.Теоритическая часть: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Условия для развития изобразительных умений;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тапы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изобразительных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способностей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у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дошкольников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Последовательность развития ручной моторики и графических навыков; 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Индивидуальные особенности в развитии графических умений и навыков.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3.Практическая часть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 приемы для развития графических навыков</a:t>
            </a:r>
            <a:endParaRPr lang="en-US" sz="2000" dirty="0">
              <a:solidFill>
                <a:srgbClr val="7030A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«Учимся рисовать»- мастер-класс для педагогов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Итог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857232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Известно, что рисование один из главных способов познания и отражения окружающего мира. В процессе рисования у ребенка совершенствуются наблюдательность и эстетическое восприятие, художественный вкус и творческие способности. 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email"/>
          <a:srcRect t="-2206"/>
          <a:stretch>
            <a:fillRect/>
          </a:stretch>
        </p:blipFill>
        <p:spPr bwMode="auto">
          <a:xfrm>
            <a:off x="4786314" y="2714620"/>
            <a:ext cx="4024304" cy="330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57158" y="2071678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Но зачастую, в детском саду во время проведения изобразительной деятельности, воспитателям приходится сталкиваться с проблемой: дети боятся рисовать, им кажется, что они не умеют, у них ничего не получится.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286124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Низкий уровень речевого развития, несформированность графических навыков и умений мешает ребенку выражать в рисунках задуманное, адекватно изображать предметы объективного мира и затрудняет развитие познания и эстетического восприятия.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00034" y="1068158"/>
            <a:ext cx="821537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Почему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же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так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необходимо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рисовал</a:t>
            </a: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Рисование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помогает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ребенку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выразить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свое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эмоциональное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состояние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сформулировать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проблемы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есть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является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его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внутренней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речью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8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857620" y="2500306"/>
            <a:ext cx="492922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Активные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занятия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изобразительной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деятельностью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способствуют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развитию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мелкой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моторики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слухо-моторной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зрительно-моторной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координации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что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значительно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повышает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уровень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готовности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ребенка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школе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способствует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его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успешной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адаптации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особенно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первых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этапах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обучения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857760"/>
            <a:ext cx="8786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Все это говорит о необходимости </a:t>
            </a:r>
            <a:r>
              <a:rPr lang="ru-RU" b="1" dirty="0">
                <a:solidFill>
                  <a:srgbClr val="0070C0"/>
                </a:solidFill>
              </a:rPr>
              <a:t>создания условий</a:t>
            </a:r>
            <a:r>
              <a:rPr lang="ru-RU" dirty="0">
                <a:solidFill>
                  <a:srgbClr val="0070C0"/>
                </a:solidFill>
              </a:rPr>
              <a:t>, для развития коммуникативных </a:t>
            </a:r>
          </a:p>
          <a:p>
            <a:r>
              <a:rPr lang="ru-RU" dirty="0">
                <a:solidFill>
                  <a:srgbClr val="0070C0"/>
                </a:solidFill>
              </a:rPr>
              <a:t>и творческих способностей детей, в которых каждый ребенок мог бы проявить свою фантазию, воображение, стать настоящим маленьким художником, не боясь высказывать свои мысли и чувства.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357430"/>
            <a:ext cx="2705099" cy="2397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42910" y="882504"/>
            <a:ext cx="77153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Условия для развития изобразительных умений: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00034" y="1444124"/>
            <a:ext cx="8001056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sng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</a:t>
            </a:r>
            <a:r>
              <a:rPr kumimoji="0" lang="en-US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sng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развивающей</a:t>
            </a:r>
            <a:r>
              <a:rPr kumimoji="0" lang="en-US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sng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среды</a:t>
            </a:r>
            <a:r>
              <a:rPr kumimoji="0" lang="en-US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b="1" i="0" u="sng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рабочего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места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обеспечение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эстетически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привлекательными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безопасными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изобразительными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материалами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условий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художественной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свода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(что можно, что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нельзя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00034" y="3576253"/>
            <a:ext cx="642942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sng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</a:t>
            </a:r>
            <a:r>
              <a:rPr kumimoji="0" lang="en-US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sng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положительной</a:t>
            </a:r>
            <a:r>
              <a:rPr kumimoji="0" lang="en-US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sng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психологической</a:t>
            </a:r>
            <a:r>
              <a:rPr kumimoji="0" lang="en-US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sng" strike="noStrike" cap="none" normalizeH="0" baseline="0" dirty="0" err="1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атмосферы</a:t>
            </a:r>
            <a:r>
              <a:rPr kumimoji="0" lang="en-US" b="1" i="0" u="sng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b="1" i="0" u="sng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сотворчество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взаимодействие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взрослыми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сверстниками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отсутствие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критики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похвала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демонстрация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значимости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взрослого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продуктов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изобразительной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ребенка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3214686"/>
            <a:ext cx="2561526" cy="3171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28596" y="1071546"/>
            <a:ext cx="8286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B0F0"/>
                </a:solidFill>
              </a:rPr>
              <a:t>Э</a:t>
            </a:r>
            <a:r>
              <a:rPr lang="en-US" sz="2400" b="1" dirty="0" err="1">
                <a:solidFill>
                  <a:srgbClr val="00B0F0"/>
                </a:solidFill>
              </a:rPr>
              <a:t>тапы</a:t>
            </a:r>
            <a:r>
              <a:rPr lang="en-US" sz="2400" b="1" dirty="0">
                <a:solidFill>
                  <a:srgbClr val="00B0F0"/>
                </a:solidFill>
              </a:rPr>
              <a:t> </a:t>
            </a:r>
            <a:r>
              <a:rPr lang="en-US" sz="2400" b="1" dirty="0" err="1">
                <a:solidFill>
                  <a:srgbClr val="00B0F0"/>
                </a:solidFill>
              </a:rPr>
              <a:t>формирования</a:t>
            </a:r>
            <a:r>
              <a:rPr lang="en-US" sz="2400" b="1" dirty="0">
                <a:solidFill>
                  <a:srgbClr val="00B0F0"/>
                </a:solidFill>
              </a:rPr>
              <a:t> </a:t>
            </a:r>
            <a:r>
              <a:rPr lang="en-US" sz="2400" b="1" dirty="0" err="1">
                <a:solidFill>
                  <a:srgbClr val="00B0F0"/>
                </a:solidFill>
              </a:rPr>
              <a:t>изобразительных</a:t>
            </a:r>
            <a:r>
              <a:rPr lang="en-US" sz="2400" b="1" dirty="0">
                <a:solidFill>
                  <a:srgbClr val="00B0F0"/>
                </a:solidFill>
              </a:rPr>
              <a:t> </a:t>
            </a:r>
            <a:r>
              <a:rPr lang="en-US" sz="2400" b="1" dirty="0" err="1">
                <a:solidFill>
                  <a:srgbClr val="00B0F0"/>
                </a:solidFill>
              </a:rPr>
              <a:t>способностей</a:t>
            </a:r>
            <a:r>
              <a:rPr lang="en-US" sz="2400" b="1" dirty="0">
                <a:solidFill>
                  <a:srgbClr val="00B0F0"/>
                </a:solidFill>
              </a:rPr>
              <a:t>  у </a:t>
            </a:r>
            <a:r>
              <a:rPr lang="en-US" sz="2400" b="1" dirty="0" err="1">
                <a:solidFill>
                  <a:srgbClr val="00B0F0"/>
                </a:solidFill>
              </a:rPr>
              <a:t>дошкольников</a:t>
            </a:r>
            <a:r>
              <a:rPr lang="ru-RU" sz="2000" b="1" dirty="0">
                <a:solidFill>
                  <a:srgbClr val="00B0F0"/>
                </a:solidFill>
              </a:rPr>
              <a:t>: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1928802"/>
            <a:ext cx="842968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этап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Марание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Обычно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длится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2-х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очень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важен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получения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сенсорного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опыта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ребенка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исследует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что,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какой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след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может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оставить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Очень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важно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заменить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случайные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объекты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изобразительной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деятельности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специальными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Продемонстрировать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ребенку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все-таки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можно и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нужно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рисовать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пальчиковые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краски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фломастеры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пищевыми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красителями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пластилин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пищевой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др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.).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3857628"/>
            <a:ext cx="342903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500438"/>
            <a:ext cx="3286148" cy="268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00034" y="1312119"/>
            <a:ext cx="792961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этап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Каракули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«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головоноги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».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Продолжается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обычно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4-х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активно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исследует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изобразительный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опыт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взрослого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с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удовольствием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подражает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вступает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взаимодействие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ним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творческие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наборы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соответствии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возрастом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2571744"/>
            <a:ext cx="600075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1142984"/>
            <a:ext cx="835824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этап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Схематическое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1" i="0" u="none" strike="noStrike" cap="none" normalizeH="0" baseline="0" dirty="0" err="1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изображение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Ребенок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осваивает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доступные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схемы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предложенные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взрослым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и опыт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сверстников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Следовательно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взрослый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должен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продемонстрировать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ребенку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каким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образом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может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изобразить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знакомые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объемные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предметы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своем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рисунке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т.е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предложить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доступные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схемы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позволяющие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превратить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объемную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форму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плоскую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соединяя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простые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геометрические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фигуры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изображения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задуманного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объекта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3071810"/>
            <a:ext cx="364333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143248"/>
            <a:ext cx="307183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2026</TotalTime>
  <Words>1776</Words>
  <Application>Microsoft Office PowerPoint</Application>
  <PresentationFormat>Экран (4:3)</PresentationFormat>
  <Paragraphs>148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Arial Black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Александр Дьяченко</cp:lastModifiedBy>
  <cp:revision>200</cp:revision>
  <dcterms:created xsi:type="dcterms:W3CDTF">2016-11-28T01:52:51Z</dcterms:created>
  <dcterms:modified xsi:type="dcterms:W3CDTF">2022-12-13T11:39:54Z</dcterms:modified>
</cp:coreProperties>
</file>