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62" r:id="rId2"/>
    <p:sldId id="263" r:id="rId3"/>
    <p:sldId id="264" r:id="rId4"/>
    <p:sldId id="265" r:id="rId5"/>
    <p:sldId id="276" r:id="rId6"/>
    <p:sldId id="282" r:id="rId7"/>
    <p:sldId id="269" r:id="rId8"/>
    <p:sldId id="283" r:id="rId9"/>
    <p:sldId id="284" r:id="rId10"/>
    <p:sldId id="285" r:id="rId11"/>
    <p:sldId id="286" r:id="rId12"/>
    <p:sldId id="28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4" autoAdjust="0"/>
    <p:restoredTop sz="94231" autoAdjust="0"/>
  </p:normalViewPr>
  <p:slideViewPr>
    <p:cSldViewPr snapToGrid="0">
      <p:cViewPr varScale="1">
        <p:scale>
          <a:sx n="65" d="100"/>
          <a:sy n="65" d="100"/>
        </p:scale>
        <p:origin x="-90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5f44e2fb88583c9" providerId="LiveId" clId="{ADF685F0-6775-4245-95FC-17D2B5ECE5D9}"/>
    <pc:docChg chg="custSel addSld delSld modSld">
      <pc:chgData name="" userId="25f44e2fb88583c9" providerId="LiveId" clId="{ADF685F0-6775-4245-95FC-17D2B5ECE5D9}" dt="2022-01-09T18:17:04.825" v="203" actId="20577"/>
      <pc:docMkLst>
        <pc:docMk/>
      </pc:docMkLst>
      <pc:sldChg chg="modSp">
        <pc:chgData name="" userId="25f44e2fb88583c9" providerId="LiveId" clId="{ADF685F0-6775-4245-95FC-17D2B5ECE5D9}" dt="2022-01-09T18:17:04.825" v="203" actId="20577"/>
        <pc:sldMkLst>
          <pc:docMk/>
          <pc:sldMk cId="1945235761" sldId="262"/>
        </pc:sldMkLst>
        <pc:spChg chg="mod">
          <ac:chgData name="" userId="25f44e2fb88583c9" providerId="LiveId" clId="{ADF685F0-6775-4245-95FC-17D2B5ECE5D9}" dt="2022-01-09T18:17:04.825" v="203" actId="20577"/>
          <ac:spMkLst>
            <pc:docMk/>
            <pc:sldMk cId="1945235761" sldId="262"/>
            <ac:spMk id="2" creationId="{94F94FE7-B70D-472E-AE4B-7D576ADFD741}"/>
          </ac:spMkLst>
        </pc:spChg>
      </pc:sldChg>
      <pc:sldChg chg="del">
        <pc:chgData name="" userId="25f44e2fb88583c9" providerId="LiveId" clId="{ADF685F0-6775-4245-95FC-17D2B5ECE5D9}" dt="2022-01-08T20:44:48.209" v="2" actId="2696"/>
        <pc:sldMkLst>
          <pc:docMk/>
          <pc:sldMk cId="2862241980" sldId="273"/>
        </pc:sldMkLst>
      </pc:sldChg>
      <pc:sldChg chg="del">
        <pc:chgData name="" userId="25f44e2fb88583c9" providerId="LiveId" clId="{ADF685F0-6775-4245-95FC-17D2B5ECE5D9}" dt="2022-01-08T20:44:39.093" v="0" actId="2696"/>
        <pc:sldMkLst>
          <pc:docMk/>
          <pc:sldMk cId="4057244702" sldId="277"/>
        </pc:sldMkLst>
      </pc:sldChg>
      <pc:sldChg chg="del">
        <pc:chgData name="" userId="25f44e2fb88583c9" providerId="LiveId" clId="{ADF685F0-6775-4245-95FC-17D2B5ECE5D9}" dt="2022-01-08T20:44:52.383" v="3" actId="2696"/>
        <pc:sldMkLst>
          <pc:docMk/>
          <pc:sldMk cId="998913616" sldId="278"/>
        </pc:sldMkLst>
      </pc:sldChg>
      <pc:sldChg chg="del">
        <pc:chgData name="" userId="25f44e2fb88583c9" providerId="LiveId" clId="{ADF685F0-6775-4245-95FC-17D2B5ECE5D9}" dt="2022-01-08T20:44:41.961" v="1" actId="2696"/>
        <pc:sldMkLst>
          <pc:docMk/>
          <pc:sldMk cId="2819612434" sldId="279"/>
        </pc:sldMkLst>
      </pc:sldChg>
      <pc:sldChg chg="del">
        <pc:chgData name="" userId="25f44e2fb88583c9" providerId="LiveId" clId="{ADF685F0-6775-4245-95FC-17D2B5ECE5D9}" dt="2022-01-08T20:44:56.612" v="4" actId="2696"/>
        <pc:sldMkLst>
          <pc:docMk/>
          <pc:sldMk cId="238054724" sldId="280"/>
        </pc:sldMkLst>
      </pc:sldChg>
      <pc:sldChg chg="modSp">
        <pc:chgData name="" userId="25f44e2fb88583c9" providerId="LiveId" clId="{ADF685F0-6775-4245-95FC-17D2B5ECE5D9}" dt="2022-01-09T18:14:34.211" v="202" actId="20577"/>
        <pc:sldMkLst>
          <pc:docMk/>
          <pc:sldMk cId="4272150263" sldId="281"/>
        </pc:sldMkLst>
        <pc:spChg chg="mod">
          <ac:chgData name="" userId="25f44e2fb88583c9" providerId="LiveId" clId="{ADF685F0-6775-4245-95FC-17D2B5ECE5D9}" dt="2022-01-09T18:14:34.211" v="202" actId="20577"/>
          <ac:spMkLst>
            <pc:docMk/>
            <pc:sldMk cId="4272150263" sldId="281"/>
            <ac:spMk id="3" creationId="{051007E9-129C-471D-9D0C-1EE2BC0EB421}"/>
          </ac:spMkLst>
        </pc:spChg>
      </pc:sldChg>
      <pc:sldChg chg="modSp add">
        <pc:chgData name="" userId="25f44e2fb88583c9" providerId="LiveId" clId="{ADF685F0-6775-4245-95FC-17D2B5ECE5D9}" dt="2022-01-09T18:06:03.585" v="24" actId="27636"/>
        <pc:sldMkLst>
          <pc:docMk/>
          <pc:sldMk cId="3163535127" sldId="283"/>
        </pc:sldMkLst>
        <pc:spChg chg="mod">
          <ac:chgData name="" userId="25f44e2fb88583c9" providerId="LiveId" clId="{ADF685F0-6775-4245-95FC-17D2B5ECE5D9}" dt="2022-01-09T18:05:40.221" v="19" actId="20577"/>
          <ac:spMkLst>
            <pc:docMk/>
            <pc:sldMk cId="3163535127" sldId="283"/>
            <ac:spMk id="2" creationId="{7B0914C3-6525-45E0-A94D-CE3C5096D6A9}"/>
          </ac:spMkLst>
        </pc:spChg>
        <pc:spChg chg="mod">
          <ac:chgData name="" userId="25f44e2fb88583c9" providerId="LiveId" clId="{ADF685F0-6775-4245-95FC-17D2B5ECE5D9}" dt="2022-01-09T18:06:03.585" v="24" actId="27636"/>
          <ac:spMkLst>
            <pc:docMk/>
            <pc:sldMk cId="3163535127" sldId="283"/>
            <ac:spMk id="3" creationId="{4151A967-DC0A-4462-8018-DA1188E2D46A}"/>
          </ac:spMkLst>
        </pc:spChg>
      </pc:sldChg>
      <pc:sldChg chg="addSp delSp modSp add">
        <pc:chgData name="" userId="25f44e2fb88583c9" providerId="LiveId" clId="{ADF685F0-6775-4245-95FC-17D2B5ECE5D9}" dt="2022-01-09T18:08:33.614" v="56" actId="14100"/>
        <pc:sldMkLst>
          <pc:docMk/>
          <pc:sldMk cId="2973696785" sldId="284"/>
        </pc:sldMkLst>
        <pc:spChg chg="mod">
          <ac:chgData name="" userId="25f44e2fb88583c9" providerId="LiveId" clId="{ADF685F0-6775-4245-95FC-17D2B5ECE5D9}" dt="2022-01-09T18:06:31.453" v="34" actId="20577"/>
          <ac:spMkLst>
            <pc:docMk/>
            <pc:sldMk cId="2973696785" sldId="284"/>
            <ac:spMk id="2" creationId="{1B35AB7F-A6D3-41E6-8F21-94F2A88951F5}"/>
          </ac:spMkLst>
        </pc:spChg>
        <pc:spChg chg="mod">
          <ac:chgData name="" userId="25f44e2fb88583c9" providerId="LiveId" clId="{ADF685F0-6775-4245-95FC-17D2B5ECE5D9}" dt="2022-01-09T18:07:59.324" v="51" actId="20577"/>
          <ac:spMkLst>
            <pc:docMk/>
            <pc:sldMk cId="2973696785" sldId="284"/>
            <ac:spMk id="3" creationId="{DC0D2AC5-6924-4D7E-8E76-657F3C44D0C1}"/>
          </ac:spMkLst>
        </pc:spChg>
        <pc:spChg chg="add del">
          <ac:chgData name="" userId="25f44e2fb88583c9" providerId="LiveId" clId="{ADF685F0-6775-4245-95FC-17D2B5ECE5D9}" dt="2022-01-09T18:06:49.848" v="36"/>
          <ac:spMkLst>
            <pc:docMk/>
            <pc:sldMk cId="2973696785" sldId="284"/>
            <ac:spMk id="4" creationId="{ABB8D1D4-8584-4E67-BC9B-77B116A46EF5}"/>
          </ac:spMkLst>
        </pc:spChg>
        <pc:spChg chg="add del">
          <ac:chgData name="" userId="25f44e2fb88583c9" providerId="LiveId" clId="{ADF685F0-6775-4245-95FC-17D2B5ECE5D9}" dt="2022-01-09T18:06:49.848" v="36"/>
          <ac:spMkLst>
            <pc:docMk/>
            <pc:sldMk cId="2973696785" sldId="284"/>
            <ac:spMk id="5" creationId="{A5586091-6952-4FB2-84D3-58DAB4993E03}"/>
          </ac:spMkLst>
        </pc:spChg>
        <pc:spChg chg="add del">
          <ac:chgData name="" userId="25f44e2fb88583c9" providerId="LiveId" clId="{ADF685F0-6775-4245-95FC-17D2B5ECE5D9}" dt="2022-01-09T18:06:49.848" v="36"/>
          <ac:spMkLst>
            <pc:docMk/>
            <pc:sldMk cId="2973696785" sldId="284"/>
            <ac:spMk id="6" creationId="{61195B80-7FC5-4E74-ADB1-C797EF49506A}"/>
          </ac:spMkLst>
        </pc:spChg>
        <pc:picChg chg="add mod">
          <ac:chgData name="" userId="25f44e2fb88583c9" providerId="LiveId" clId="{ADF685F0-6775-4245-95FC-17D2B5ECE5D9}" dt="2022-01-09T18:08:03.205" v="52" actId="14100"/>
          <ac:picMkLst>
            <pc:docMk/>
            <pc:sldMk cId="2973696785" sldId="284"/>
            <ac:picMk id="9" creationId="{7FAD01FF-D340-452F-A8EA-5BA845E13969}"/>
          </ac:picMkLst>
        </pc:picChg>
        <pc:picChg chg="add mod">
          <ac:chgData name="" userId="25f44e2fb88583c9" providerId="LiveId" clId="{ADF685F0-6775-4245-95FC-17D2B5ECE5D9}" dt="2022-01-09T18:08:33.614" v="56" actId="14100"/>
          <ac:picMkLst>
            <pc:docMk/>
            <pc:sldMk cId="2973696785" sldId="284"/>
            <ac:picMk id="10" creationId="{938D2132-D8DB-4B6D-8632-6CA1D8E8853F}"/>
          </ac:picMkLst>
        </pc:picChg>
        <pc:picChg chg="add del">
          <ac:chgData name="" userId="25f44e2fb88583c9" providerId="LiveId" clId="{ADF685F0-6775-4245-95FC-17D2B5ECE5D9}" dt="2022-01-09T18:06:49.848" v="36"/>
          <ac:picMkLst>
            <pc:docMk/>
            <pc:sldMk cId="2973696785" sldId="284"/>
            <ac:picMk id="1025" creationId="{8DA84856-F2B5-4383-92BA-0B9C221CF590}"/>
          </ac:picMkLst>
        </pc:picChg>
        <pc:picChg chg="add del">
          <ac:chgData name="" userId="25f44e2fb88583c9" providerId="LiveId" clId="{ADF685F0-6775-4245-95FC-17D2B5ECE5D9}" dt="2022-01-09T18:06:49.848" v="36"/>
          <ac:picMkLst>
            <pc:docMk/>
            <pc:sldMk cId="2973696785" sldId="284"/>
            <ac:picMk id="1026" creationId="{0E68A27C-B95C-4B64-9DDA-1AF34171D3C7}"/>
          </ac:picMkLst>
        </pc:picChg>
      </pc:sldChg>
      <pc:sldChg chg="addSp delSp modSp add">
        <pc:chgData name="" userId="25f44e2fb88583c9" providerId="LiveId" clId="{ADF685F0-6775-4245-95FC-17D2B5ECE5D9}" dt="2022-01-09T18:13:14.932" v="187" actId="14100"/>
        <pc:sldMkLst>
          <pc:docMk/>
          <pc:sldMk cId="2459481675" sldId="285"/>
        </pc:sldMkLst>
        <pc:spChg chg="mod">
          <ac:chgData name="" userId="25f44e2fb88583c9" providerId="LiveId" clId="{ADF685F0-6775-4245-95FC-17D2B5ECE5D9}" dt="2022-01-09T18:10:05.399" v="116" actId="255"/>
          <ac:spMkLst>
            <pc:docMk/>
            <pc:sldMk cId="2459481675" sldId="285"/>
            <ac:spMk id="2" creationId="{EC9BE2FF-4B7A-4CC7-A573-24A79654DEA8}"/>
          </ac:spMkLst>
        </pc:spChg>
        <pc:spChg chg="mod">
          <ac:chgData name="" userId="25f44e2fb88583c9" providerId="LiveId" clId="{ADF685F0-6775-4245-95FC-17D2B5ECE5D9}" dt="2022-01-09T18:12:48.363" v="178" actId="1076"/>
          <ac:spMkLst>
            <pc:docMk/>
            <pc:sldMk cId="2459481675" sldId="285"/>
            <ac:spMk id="3" creationId="{3F86C9D2-1BF7-45DA-A533-A18767B5F217}"/>
          </ac:spMkLst>
        </pc:spChg>
        <pc:spChg chg="add del mod">
          <ac:chgData name="" userId="25f44e2fb88583c9" providerId="LiveId" clId="{ADF685F0-6775-4245-95FC-17D2B5ECE5D9}" dt="2022-01-09T18:09:20.499" v="73" actId="478"/>
          <ac:spMkLst>
            <pc:docMk/>
            <pc:sldMk cId="2459481675" sldId="285"/>
            <ac:spMk id="4" creationId="{8268C7B6-F843-444B-8ECE-0403661C5F5F}"/>
          </ac:spMkLst>
        </pc:spChg>
        <pc:picChg chg="add mod">
          <ac:chgData name="" userId="25f44e2fb88583c9" providerId="LiveId" clId="{ADF685F0-6775-4245-95FC-17D2B5ECE5D9}" dt="2022-01-09T18:13:07.156" v="185" actId="14100"/>
          <ac:picMkLst>
            <pc:docMk/>
            <pc:sldMk cId="2459481675" sldId="285"/>
            <ac:picMk id="6" creationId="{44701C18-6441-45B8-BC71-D54799F45F64}"/>
          </ac:picMkLst>
        </pc:picChg>
        <pc:picChg chg="add mod">
          <ac:chgData name="" userId="25f44e2fb88583c9" providerId="LiveId" clId="{ADF685F0-6775-4245-95FC-17D2B5ECE5D9}" dt="2022-01-09T18:13:11.421" v="186" actId="14100"/>
          <ac:picMkLst>
            <pc:docMk/>
            <pc:sldMk cId="2459481675" sldId="285"/>
            <ac:picMk id="7" creationId="{B694F069-BA0B-4E38-AFD5-6CFF3FDA0106}"/>
          </ac:picMkLst>
        </pc:picChg>
        <pc:picChg chg="add mod">
          <ac:chgData name="" userId="25f44e2fb88583c9" providerId="LiveId" clId="{ADF685F0-6775-4245-95FC-17D2B5ECE5D9}" dt="2022-01-09T18:13:14.932" v="187" actId="14100"/>
          <ac:picMkLst>
            <pc:docMk/>
            <pc:sldMk cId="2459481675" sldId="285"/>
            <ac:picMk id="8" creationId="{4F1ACB4F-7423-4696-AAE9-88C4CB216ACB}"/>
          </ac:picMkLst>
        </pc:picChg>
        <pc:picChg chg="add mod">
          <ac:chgData name="" userId="25f44e2fb88583c9" providerId="LiveId" clId="{ADF685F0-6775-4245-95FC-17D2B5ECE5D9}" dt="2022-01-09T18:13:03.708" v="184" actId="14100"/>
          <ac:picMkLst>
            <pc:docMk/>
            <pc:sldMk cId="2459481675" sldId="285"/>
            <ac:picMk id="9" creationId="{5F3DAC87-73F7-426D-A50B-AA5811054960}"/>
          </ac:picMkLst>
        </pc:picChg>
        <pc:picChg chg="add mod">
          <ac:chgData name="" userId="25f44e2fb88583c9" providerId="LiveId" clId="{ADF685F0-6775-4245-95FC-17D2B5ECE5D9}" dt="2022-01-09T18:10:10.830" v="119" actId="1076"/>
          <ac:picMkLst>
            <pc:docMk/>
            <pc:sldMk cId="2459481675" sldId="285"/>
            <ac:picMk id="2049" creationId="{250ACB53-3D60-4414-A6B6-2084FFCADFC6}"/>
          </ac:picMkLst>
        </pc:picChg>
      </pc:sldChg>
      <pc:sldChg chg="modSp add">
        <pc:chgData name="" userId="25f44e2fb88583c9" providerId="LiveId" clId="{ADF685F0-6775-4245-95FC-17D2B5ECE5D9}" dt="2022-01-09T18:13:55.107" v="199" actId="20577"/>
        <pc:sldMkLst>
          <pc:docMk/>
          <pc:sldMk cId="2795276342" sldId="286"/>
        </pc:sldMkLst>
        <pc:spChg chg="mod">
          <ac:chgData name="" userId="25f44e2fb88583c9" providerId="LiveId" clId="{ADF685F0-6775-4245-95FC-17D2B5ECE5D9}" dt="2022-01-09T18:13:30.360" v="197" actId="20577"/>
          <ac:spMkLst>
            <pc:docMk/>
            <pc:sldMk cId="2795276342" sldId="286"/>
            <ac:spMk id="2" creationId="{0823A27F-E9F5-41C2-A0C6-337CF692F862}"/>
          </ac:spMkLst>
        </pc:spChg>
        <pc:spChg chg="mod">
          <ac:chgData name="" userId="25f44e2fb88583c9" providerId="LiveId" clId="{ADF685F0-6775-4245-95FC-17D2B5ECE5D9}" dt="2022-01-09T18:13:55.107" v="199" actId="20577"/>
          <ac:spMkLst>
            <pc:docMk/>
            <pc:sldMk cId="2795276342" sldId="286"/>
            <ac:spMk id="3" creationId="{E6B8524B-BAE0-4F33-AA43-E4CB1075A959}"/>
          </ac:spMkLst>
        </pc:spChg>
      </pc:sldChg>
      <pc:sldChg chg="add del">
        <pc:chgData name="" userId="25f44e2fb88583c9" providerId="LiveId" clId="{ADF685F0-6775-4245-95FC-17D2B5ECE5D9}" dt="2022-01-09T18:14:04.864" v="200" actId="2696"/>
        <pc:sldMkLst>
          <pc:docMk/>
          <pc:sldMk cId="185998615" sldId="28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1/17/2022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1/17/2022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1/17/2022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1/17/2022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1/17/2022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F94FE7-B70D-472E-AE4B-7D576ADFD7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8547" y="3712190"/>
            <a:ext cx="9444253" cy="1214651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Урок </a:t>
            </a:r>
            <a:r>
              <a:rPr lang="ru-RU" b="1" dirty="0" smtClean="0"/>
              <a:t>5.1.1</a:t>
            </a:r>
            <a:r>
              <a:rPr lang="ru-RU" b="1" dirty="0"/>
              <a:t>. </a:t>
            </a:r>
            <a:r>
              <a:rPr lang="ru-RU" dirty="0"/>
              <a:t>Показательная функция, ее свойства и график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A26158A-4129-4403-A679-03985D7C0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5600" y="5076967"/>
            <a:ext cx="9144000" cy="641445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Тема 5. Показательная функция.</a:t>
            </a:r>
            <a:endParaRPr lang="ru-RU" sz="2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235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id="{EC9BE2FF-4B7A-4CC7-A573-24A79654DEA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sz="2400" dirty="0"/>
                  <a:t>Задание № </a:t>
                </a:r>
                <a:r>
                  <a:rPr lang="ru-RU" sz="2400" dirty="0"/>
                  <a:t>6. Изобразите схематически график функции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𝑦</m:t>
                    </m:r>
                    <m:r>
                      <a:rPr lang="ru-RU" sz="24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d>
                              <m:dPr>
                                <m:begChr m:val="|"/>
                                <m:endChr m:val="|"/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r>
                  <a:rPr lang="ru-RU" sz="2400" dirty="0"/>
                  <a:t>.</a:t>
                </a:r>
              </a:p>
            </p:txBody>
          </p:sp>
        </mc:Choice>
        <mc:Fallback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C9BE2FF-4B7A-4CC7-A573-24A79654DE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8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86C9D2-1BF7-45DA-A533-A18767B5F21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143000"/>
            <a:ext cx="10972800" cy="49377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+mj-lt"/>
              </a:rPr>
              <a:t>Решение. Последовательно </a:t>
            </a:r>
            <a:r>
              <a:rPr lang="ru-RU" dirty="0">
                <a:latin typeface="+mj-lt"/>
              </a:rPr>
              <a:t>строим графики: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94" y="2025753"/>
            <a:ext cx="5830887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21" y="1996257"/>
            <a:ext cx="5849937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481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id="{0823A27F-E9F5-41C2-A0C6-337CF692F86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dirty="0"/>
                  <a:t>Задание № </a:t>
                </a:r>
                <a:r>
                  <a:rPr lang="ru-RU" sz="2800" dirty="0" smtClean="0"/>
                  <a:t>7. Решить </a:t>
                </a:r>
                <a:r>
                  <a:rPr lang="ru-RU" sz="2800" dirty="0"/>
                  <a:t>уравнение: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ru-RU" sz="2800" i="1">
                        <a:latin typeface="Cambria Math"/>
                      </a:rPr>
                      <m:t>=512</m:t>
                    </m:r>
                  </m:oMath>
                </a14:m>
                <a:r>
                  <a:rPr lang="ru-RU" sz="2800" dirty="0"/>
                  <a:t>.</a:t>
                </a:r>
              </a:p>
            </p:txBody>
          </p:sp>
        </mc:Choice>
        <mc:Fallback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823A27F-E9F5-41C2-A0C6-337CF692F8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111" b="-171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E6B8524B-BAE0-4F33-AA43-E4CB1075A959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Решение: </a:t>
                </a:r>
              </a:p>
              <a:p>
                <a:r>
                  <a:rPr lang="ru-RU" dirty="0"/>
                  <a:t>Функция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ru-RU" i="1">
                            <a:latin typeface="Cambria Math"/>
                          </a:rPr>
                          <m:t>=8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/>
                  <a:t> возрастает на всей области определения и каждое значение принимает только один раз. Запишем данное уравнение, представив 512 в виде степени с основанием 8: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Из этого уравнения следует</a:t>
                </a:r>
                <a:r>
                  <a:rPr lang="ru-RU" baseline="30000" dirty="0"/>
                  <a:t> </a:t>
                </a:r>
                <a:r>
                  <a:rPr lang="ru-RU" dirty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−5=3</m:t>
                    </m:r>
                  </m:oMath>
                </a14:m>
                <a:r>
                  <a:rPr lang="ru-RU" dirty="0"/>
                  <a:t>, откуда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b="0" i="1" smtClean="0">
                        <a:latin typeface="Cambria Math"/>
                      </a:rPr>
                      <m:t>=8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Ответ: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=8</m:t>
                    </m:r>
                  </m:oMath>
                </a14:m>
                <a:r>
                  <a:rPr lang="ru-RU" dirty="0"/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E6B8524B-BAE0-4F33-AA43-E4CB1075A9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944" t="-9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5276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B11910-3CCF-4DF0-95B3-2165FAF45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1007E9-129C-471D-9D0C-1EE2BC0EB42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/>
              <a:t>На данном уроке  мы познакомились с определением и свойствами  показательной функции, научились строить графики показательных функций.</a:t>
            </a:r>
          </a:p>
          <a:p>
            <a:r>
              <a:rPr lang="ru-RU" dirty="0"/>
              <a:t>Используя свойства показательной функции, научились сравнивать  значения числовых выражений содержащих различные степени, не выполняя вычислений. </a:t>
            </a:r>
          </a:p>
          <a:p>
            <a:r>
              <a:rPr lang="ru-RU" dirty="0"/>
              <a:t>Познакомились с решением простейшего показательного уравнения.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15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План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/>
              <a:t>Определение показательной функции.</a:t>
            </a:r>
          </a:p>
          <a:p>
            <a:pPr lvl="0"/>
            <a:r>
              <a:rPr lang="ru-RU" dirty="0"/>
              <a:t>График показательной функции.</a:t>
            </a:r>
          </a:p>
          <a:p>
            <a:pPr lvl="0"/>
            <a:r>
              <a:rPr lang="ru-RU" dirty="0"/>
              <a:t>Свойства показательной функции.</a:t>
            </a:r>
          </a:p>
          <a:p>
            <a:pPr lvl="0"/>
            <a:r>
              <a:rPr lang="ru-RU" dirty="0" smtClean="0"/>
              <a:t>Зада</a:t>
            </a:r>
            <a:r>
              <a:rPr lang="ru-RU" dirty="0" smtClean="0"/>
              <a:t>н</a:t>
            </a:r>
            <a:r>
              <a:rPr lang="ru-RU" dirty="0" smtClean="0"/>
              <a:t>ия.</a:t>
            </a:r>
            <a:endParaRPr lang="ru-RU" dirty="0"/>
          </a:p>
          <a:p>
            <a:pPr lvl="0"/>
            <a:r>
              <a:rPr lang="ru-RU" dirty="0"/>
              <a:t>Итоги урока.</a:t>
            </a:r>
          </a:p>
          <a:p>
            <a:pPr marL="0" lvl="0" indent="0" fontAlgn="base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55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051" y="32352"/>
            <a:ext cx="10972800" cy="1103267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Основные </a:t>
            </a:r>
            <a:r>
              <a:rPr lang="ru-RU" dirty="0"/>
              <a:t>свойства степени с действительным </a:t>
            </a:r>
            <a:r>
              <a:rPr lang="ru-RU" dirty="0" smtClean="0"/>
              <a:t>показателем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460090" y="1179871"/>
                <a:ext cx="10276984" cy="5139043"/>
              </a:xfrm>
            </p:spPr>
            <p:txBody>
              <a:bodyPr>
                <a:normAutofit/>
              </a:bodyPr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𝑎𝑏</m:t>
                            </m:r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&gt;0</m:t>
                    </m:r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&gt;1</m:t>
                    </m:r>
                  </m:oMath>
                </a14:m>
                <a:r>
                  <a:rPr lang="ru-RU" dirty="0"/>
                  <a:t>, 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&gt;1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&gt;0</m:t>
                    </m:r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ru-RU" i="1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r>
                  <a:rPr lang="ru-RU" dirty="0"/>
                  <a:t>, если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&gt;1</m:t>
                    </m:r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ru-RU" dirty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ru-RU" i="1"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r>
                  <a:rPr lang="ru-RU" dirty="0"/>
                  <a:t>, если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0&lt;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&lt;1</m:t>
                    </m:r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ru-RU" dirty="0"/>
              </a:p>
              <a:p>
                <a:pPr marL="0" indent="0">
                  <a:lnSpc>
                    <a:spcPct val="160000"/>
                  </a:lnSpc>
                  <a:buNone/>
                </a:pPr>
                <a:endParaRPr lang="en-US" b="1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460090" y="1179871"/>
                <a:ext cx="10276984" cy="513904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2211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136477"/>
                <a:ext cx="11368585" cy="969651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b="1" dirty="0"/>
                  <a:t>Определение</a:t>
                </a:r>
                <a:r>
                  <a:rPr lang="ru-RU" dirty="0" smtClean="0"/>
                  <a:t>: </a:t>
                </a:r>
                <a:r>
                  <a:rPr lang="ru-RU" dirty="0"/>
                  <a:t>Показательной функцией называется функция вида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  <m:r>
                          <a:rPr lang="ru-RU" i="1">
                            <a:latin typeface="Cambria Math"/>
                          </a:rPr>
                          <m:t>=</m:t>
                        </m:r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/>
                  <a:t>, где </a:t>
                </a:r>
                <a:r>
                  <a:rPr lang="en-US" i="1" dirty="0"/>
                  <a:t>a </a:t>
                </a:r>
                <a:r>
                  <a:rPr lang="ru-RU" dirty="0"/>
                  <a:t>— заданное число, такое, что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&gt;0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≠1</m:t>
                    </m:r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36477"/>
                <a:ext cx="11368585" cy="969651"/>
              </a:xfrm>
              <a:blipFill rotWithShape="1">
                <a:blip r:embed="rId2"/>
                <a:stretch>
                  <a:fillRect l="-1126" t="-7547" b="-182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xmlns="" id="{E1DA26E2-E2D8-4660-AD7E-BCB25D762665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00418" y="1224116"/>
                <a:ext cx="10972800" cy="4971968"/>
              </a:xfrm>
            </p:spPr>
            <p:txBody>
              <a:bodyPr>
                <a:normAutofit/>
              </a:bodyPr>
              <a:lstStyle/>
              <a:p>
                <a:r>
                  <a:rPr lang="ru-RU" dirty="0">
                    <a:latin typeface="+mj-lt"/>
                  </a:rPr>
                  <a:t>Задание №</a:t>
                </a:r>
                <a:r>
                  <a:rPr lang="ru-RU" dirty="0" smtClean="0">
                    <a:latin typeface="+mj-lt"/>
                  </a:rPr>
                  <a:t>1. Построим </a:t>
                </a:r>
                <a:r>
                  <a:rPr lang="ru-RU" dirty="0">
                    <a:latin typeface="+mj-lt"/>
                  </a:rPr>
                  <a:t>графики функций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  <m:r>
                          <a:rPr lang="ru-RU" i="1">
                            <a:latin typeface="Cambria Math"/>
                          </a:rPr>
                          <m:t>=2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>
                    <a:latin typeface="+mj-lt"/>
                  </a:rPr>
                  <a:t> 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  <m:r>
                          <a:rPr lang="ru-RU" i="1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>
                    <a:latin typeface="+mj-lt"/>
                  </a:rPr>
                  <a:t>.</a:t>
                </a:r>
              </a:p>
            </p:txBody>
          </p:sp>
        </mc:Choice>
        <mc:Fallback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1DA26E2-E2D8-4660-AD7E-BCB25D7626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00418" y="1224116"/>
                <a:ext cx="10972800" cy="4971968"/>
              </a:xfrm>
              <a:blipFill rotWithShape="1">
                <a:blip r:embed="rId3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>
                <a:extLst>
                  <a:ext uri="{FF2B5EF4-FFF2-40B4-BE49-F238E27FC236}">
                    <a16:creationId xmlns:a16="http://schemas.microsoft.com/office/drawing/2014/main" xmlns="" id="{CC5390DB-AC75-4564-AF85-D4D122102F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5388526"/>
                  </p:ext>
                </p:extLst>
              </p:nvPr>
            </p:nvGraphicFramePr>
            <p:xfrm>
              <a:off x="232086" y="2914065"/>
              <a:ext cx="3866866" cy="1551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78005">
                      <a:extLst>
                        <a:ext uri="{9D8B030D-6E8A-4147-A177-3AD203B41FA5}">
                          <a16:colId xmlns:a16="http://schemas.microsoft.com/office/drawing/2014/main" xmlns="" val="3875026440"/>
                        </a:ext>
                      </a:extLst>
                    </a:gridCol>
                    <a:gridCol w="409433">
                      <a:extLst>
                        <a:ext uri="{9D8B030D-6E8A-4147-A177-3AD203B41FA5}">
                          <a16:colId xmlns:a16="http://schemas.microsoft.com/office/drawing/2014/main" xmlns="" val="3325144937"/>
                        </a:ext>
                      </a:extLst>
                    </a:gridCol>
                    <a:gridCol w="409433">
                      <a:extLst>
                        <a:ext uri="{9D8B030D-6E8A-4147-A177-3AD203B41FA5}">
                          <a16:colId xmlns:a16="http://schemas.microsoft.com/office/drawing/2014/main" xmlns="" val="2005102470"/>
                        </a:ext>
                      </a:extLst>
                    </a:gridCol>
                    <a:gridCol w="395785">
                      <a:extLst>
                        <a:ext uri="{9D8B030D-6E8A-4147-A177-3AD203B41FA5}">
                          <a16:colId xmlns:a16="http://schemas.microsoft.com/office/drawing/2014/main" xmlns="" val="1278634831"/>
                        </a:ext>
                      </a:extLst>
                    </a:gridCol>
                    <a:gridCol w="436728">
                      <a:extLst>
                        <a:ext uri="{9D8B030D-6E8A-4147-A177-3AD203B41FA5}">
                          <a16:colId xmlns:a16="http://schemas.microsoft.com/office/drawing/2014/main" xmlns="" val="689184639"/>
                        </a:ext>
                      </a:extLst>
                    </a:gridCol>
                    <a:gridCol w="368490">
                      <a:extLst>
                        <a:ext uri="{9D8B030D-6E8A-4147-A177-3AD203B41FA5}">
                          <a16:colId xmlns:a16="http://schemas.microsoft.com/office/drawing/2014/main" xmlns="" val="363129477"/>
                        </a:ext>
                      </a:extLst>
                    </a:gridCol>
                    <a:gridCol w="423080">
                      <a:extLst>
                        <a:ext uri="{9D8B030D-6E8A-4147-A177-3AD203B41FA5}">
                          <a16:colId xmlns:a16="http://schemas.microsoft.com/office/drawing/2014/main" xmlns="" val="2330228324"/>
                        </a:ext>
                      </a:extLst>
                    </a:gridCol>
                    <a:gridCol w="545912">
                      <a:extLst>
                        <a:ext uri="{9D8B030D-6E8A-4147-A177-3AD203B41FA5}">
                          <a16:colId xmlns:a16="http://schemas.microsoft.com/office/drawing/2014/main" xmlns="" val="143273238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i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x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-3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-2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-1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0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2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3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523643996"/>
                      </a:ext>
                    </a:extLst>
                  </a:tr>
                  <a:tr h="6011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4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𝑦</m:t>
                                    </m:r>
                                    <m:r>
                                      <a:rPr lang="ru-RU" sz="14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=2</m:t>
                                    </m:r>
                                  </m:e>
                                  <m:sup>
                                    <m:r>
                                      <a:rPr lang="ru-RU" sz="14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0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000" kern="1200" dirty="0">
                            <a:solidFill>
                              <a:schemeClr val="dk1"/>
                            </a:solidFill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0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000" kern="1200" dirty="0">
                            <a:solidFill>
                              <a:schemeClr val="dk1"/>
                            </a:solidFill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0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000" kern="1200" dirty="0">
                            <a:solidFill>
                              <a:schemeClr val="dk1"/>
                            </a:solidFill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8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4076998649"/>
                      </a:ext>
                    </a:extLst>
                  </a:tr>
                  <a:tr h="6011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4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𝑦</m:t>
                                    </m:r>
                                    <m:r>
                                      <a:rPr lang="ru-RU" sz="14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=</m:t>
                                    </m:r>
                                    <m:d>
                                      <m:dPr>
                                        <m:ctrlPr>
                                          <a:rPr lang="ru-RU" sz="1400" i="1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ru-RU" sz="1400" i="1">
                                                <a:solidFill>
                                                  <a:schemeClr val="bg1"/>
                                                </a:solidFill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ru-RU" sz="1400" i="1">
                                                <a:solidFill>
                                                  <a:schemeClr val="bg1"/>
                                                </a:solidFill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ru-RU" sz="1400" i="1">
                                                <a:solidFill>
                                                  <a:schemeClr val="bg1"/>
                                                </a:solidFill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ru-RU" sz="1400" i="1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100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8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0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000" kern="1200" dirty="0">
                            <a:solidFill>
                              <a:schemeClr val="dk1"/>
                            </a:solidFill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0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000" kern="1200" dirty="0">
                            <a:solidFill>
                              <a:schemeClr val="dk1"/>
                            </a:solidFill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0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0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000" kern="1200" dirty="0">
                            <a:solidFill>
                              <a:schemeClr val="dk1"/>
                            </a:solidFill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33683683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C5390DB-AC75-4564-AF85-D4D122102F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5388526"/>
                  </p:ext>
                </p:extLst>
              </p:nvPr>
            </p:nvGraphicFramePr>
            <p:xfrm>
              <a:off x="232086" y="2914065"/>
              <a:ext cx="3866866" cy="152781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78005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875026440"/>
                        </a:ext>
                      </a:extLst>
                    </a:gridCol>
                    <a:gridCol w="40943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325144937"/>
                        </a:ext>
                      </a:extLst>
                    </a:gridCol>
                    <a:gridCol w="40943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5102470"/>
                        </a:ext>
                      </a:extLst>
                    </a:gridCol>
                    <a:gridCol w="395785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278634831"/>
                        </a:ext>
                      </a:extLst>
                    </a:gridCol>
                    <a:gridCol w="436728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689184639"/>
                        </a:ext>
                      </a:extLst>
                    </a:gridCol>
                    <a:gridCol w="36849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63129477"/>
                        </a:ext>
                      </a:extLst>
                    </a:gridCol>
                    <a:gridCol w="42308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330228324"/>
                        </a:ext>
                      </a:extLst>
                    </a:gridCol>
                    <a:gridCol w="54591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432732383"/>
                        </a:ext>
                      </a:extLst>
                    </a:gridCol>
                  </a:tblGrid>
                  <a:tr h="30238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i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x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-3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-2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-1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0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2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30000" dirty="0"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3</a:t>
                          </a:r>
                          <a:endParaRPr lang="ru-RU" sz="2000" dirty="0">
                            <a:effectLst/>
                            <a:latin typeface="Cambria" panose="02040503050406030204" pitchFamily="18" charset="0"/>
                            <a:ea typeface="Cambria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523643996"/>
                      </a:ext>
                    </a:extLst>
                  </a:tr>
                  <a:tr h="61271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t="-59000" r="-340972" b="-10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214925" t="-59000" r="-632836" b="-10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314925" t="-59000" r="-532836" b="-10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427692" t="-59000" r="-449231" b="-10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8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076998649"/>
                      </a:ext>
                    </a:extLst>
                  </a:tr>
                  <a:tr h="61271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t="-157426" r="-3409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8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algn="l" rtl="0" eaLnBrk="1" latinLnBrk="0" hangingPunct="1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2000" kern="1200" dirty="0">
                              <a:solidFill>
                                <a:schemeClr val="dk1"/>
                              </a:solidFill>
                              <a:effectLst/>
                              <a:latin typeface="Cambria" panose="02040503050406030204" pitchFamily="18" charset="0"/>
                              <a:ea typeface="Cambria" panose="02040503050406030204" pitchFamily="18" charset="0"/>
                              <a:cs typeface="+mn-cs"/>
                            </a:rPr>
                            <a:t>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691667" t="-157426" r="-2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688406" t="-157426" r="-1318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604444" t="-157426" r="-1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36836837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Рисунок 5" descr="https://videouroki.net/img/files/uf/2012/07/98659098-1353928150.jpg">
            <a:extLst>
              <a:ext uri="{FF2B5EF4-FFF2-40B4-BE49-F238E27FC236}">
                <a16:creationId xmlns:a16="http://schemas.microsoft.com/office/drawing/2014/main" xmlns="" id="{9EEA3014-A89A-4FBD-8B67-3377CC14B979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84360" y="2173657"/>
            <a:ext cx="3152066" cy="3008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ds02.infourok.ru/uploads/ex/0c0a/00016b99-1211d888/img5.jpg">
            <a:extLst>
              <a:ext uri="{FF2B5EF4-FFF2-40B4-BE49-F238E27FC236}">
                <a16:creationId xmlns:a16="http://schemas.microsoft.com/office/drawing/2014/main" xmlns="" id="{A0FCE867-227D-468E-9FD5-29BD82D0673D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51520" y="2173656"/>
            <a:ext cx="3634740" cy="3008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1239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584F69-AC98-4991-A019-5871B67E8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Свойства </a:t>
            </a:r>
            <a:r>
              <a:rPr lang="ru-RU" dirty="0"/>
              <a:t>показательной </a:t>
            </a:r>
            <a:r>
              <a:rPr lang="ru-RU" dirty="0" smtClean="0"/>
              <a:t>функции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514350" lvl="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−∞; +∞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,</m:t>
                    </m:r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0; +∞</m:t>
                        </m:r>
                      </m:e>
                    </m:d>
                  </m:oMath>
                </a14:m>
                <a:r>
                  <a:rPr lang="en-US" dirty="0"/>
                  <a:t>.</a:t>
                </a:r>
                <a:endParaRPr lang="ru-RU" dirty="0"/>
              </a:p>
              <a:p>
                <a:pPr marL="514350" lvl="0" indent="-514350">
                  <a:buFont typeface="+mj-lt"/>
                  <a:buAutoNum type="arabicParenR"/>
                </a:pPr>
                <a:r>
                  <a:rPr lang="ru-RU" dirty="0"/>
                  <a:t>а) Нулей не имеет</a:t>
                </a:r>
                <a:r>
                  <a:rPr lang="ru-RU" dirty="0" smtClean="0"/>
                  <a:t>; б</a:t>
                </a:r>
                <a:r>
                  <a:rPr lang="ru-RU" dirty="0"/>
                  <a:t>) точка пересечения с осью ординат (0; 1), так как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=1</m:t>
                    </m:r>
                  </m:oMath>
                </a14:m>
                <a:r>
                  <a:rPr lang="ru-RU" dirty="0"/>
                  <a:t>.</a:t>
                </a:r>
              </a:p>
              <a:p>
                <a:pPr marL="514350" lvl="0" indent="-514350">
                  <a:buFont typeface="+mj-lt"/>
                  <a:buAutoNum type="arabicParenR"/>
                </a:pPr>
                <a:r>
                  <a:rPr lang="ru-RU" dirty="0"/>
                  <a:t>а) При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&gt;1</m:t>
                    </m:r>
                  </m:oMath>
                </a14:m>
                <a:r>
                  <a:rPr lang="ru-RU" dirty="0"/>
                  <a:t> функция возрастает на </a:t>
                </a:r>
                <a:r>
                  <a:rPr lang="en-US" dirty="0"/>
                  <a:t>R</a:t>
                </a:r>
                <a:r>
                  <a:rPr lang="ru-RU" dirty="0" smtClean="0"/>
                  <a:t>; б</a:t>
                </a:r>
                <a:r>
                  <a:rPr lang="ru-RU" dirty="0"/>
                  <a:t>) 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0&lt;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&lt;1</m:t>
                    </m:r>
                  </m:oMath>
                </a14:m>
                <a:r>
                  <a:rPr lang="ru-RU" dirty="0"/>
                  <a:t> функция убывает на </a:t>
                </a:r>
                <a:r>
                  <a:rPr lang="en-US" dirty="0"/>
                  <a:t>R</a:t>
                </a:r>
                <a:r>
                  <a:rPr lang="ru-RU" dirty="0"/>
                  <a:t>.</a:t>
                </a:r>
              </a:p>
              <a:p>
                <a:pPr marL="514350" lvl="0" indent="-514350">
                  <a:buFont typeface="+mj-lt"/>
                  <a:buAutoNum type="arabicParenR"/>
                </a:pPr>
                <a:r>
                  <a:rPr lang="ru-RU" dirty="0"/>
                  <a:t>Ни четная, ни нечетная.</a:t>
                </a:r>
              </a:p>
              <a:p>
                <a:pPr marL="514350" lvl="0" indent="-514350">
                  <a:buFont typeface="+mj-lt"/>
                  <a:buAutoNum type="arabicParenR"/>
                </a:pPr>
                <a:r>
                  <a:rPr lang="ru-RU" dirty="0"/>
                  <a:t>Не ограничена сверху, ограничена снизу.</a:t>
                </a:r>
              </a:p>
              <a:p>
                <a:pPr marL="514350" lvl="0" indent="-514350">
                  <a:buFont typeface="+mj-lt"/>
                  <a:buAutoNum type="arabicParenR"/>
                </a:pPr>
                <a:r>
                  <a:rPr lang="ru-RU" dirty="0"/>
                  <a:t>Не имеет ни наибольшего, ни наименьшего значений.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56" t="-12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594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id="{76CF76EA-B8A7-48C9-8B34-582B57D6ECC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39097" y="0"/>
                <a:ext cx="10972800" cy="1165123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b="1" dirty="0"/>
                  <a:t>Задание </a:t>
                </a:r>
                <a:r>
                  <a:rPr lang="ru-RU" b="1" dirty="0" smtClean="0"/>
                  <a:t>№</a:t>
                </a:r>
                <a:r>
                  <a:rPr lang="ru-RU" b="1" dirty="0"/>
                  <a:t>2.</a:t>
                </a:r>
                <a:r>
                  <a:rPr lang="ru-RU" dirty="0"/>
                  <a:t> Построим в одной системе координат графики функций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1,5</m:t>
                            </m:r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6CF76EA-B8A7-48C9-8B34-582B57D6EC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39097" y="0"/>
                <a:ext cx="10972800" cy="1165123"/>
              </a:xfrm>
              <a:blipFill rotWithShape="1">
                <a:blip r:embed="rId2"/>
                <a:stretch>
                  <a:fillRect l="-1222" b="-14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Объект 4" descr="https://cf2.ppt-online.org/files2/slide/v/VwizEDtyx6hfsqSQAkOXBNZWjvmJKcLgT5aHCr/slide-2.jpg">
            <a:extLst>
              <a:ext uri="{FF2B5EF4-FFF2-40B4-BE49-F238E27FC236}">
                <a16:creationId xmlns:a16="http://schemas.microsoft.com/office/drawing/2014/main" xmlns="" id="{F6856BAD-09D9-4390-BE04-CC72DC856C3C}"/>
              </a:ext>
            </a:extLst>
          </p:cNvPr>
          <p:cNvPicPr>
            <a:picLocks noGrp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83857" y="1356852"/>
            <a:ext cx="5511275" cy="4748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18521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24348" y="388374"/>
                <a:ext cx="10972800" cy="611875"/>
              </a:xfrm>
            </p:spPr>
            <p:txBody>
              <a:bodyPr>
                <a:noAutofit/>
              </a:bodyPr>
              <a:lstStyle/>
              <a:p>
                <a:r>
                  <a:rPr lang="ru-RU" sz="2400" dirty="0"/>
                  <a:t>Задание №</a:t>
                </a:r>
                <a:r>
                  <a:rPr lang="ru-RU" sz="2400" dirty="0" smtClean="0"/>
                  <a:t>3. </a:t>
                </a:r>
                <a:r>
                  <a:rPr lang="ru-RU" sz="2400" dirty="0"/>
                  <a:t>Сравните значения выражений</a:t>
                </a:r>
                <a:r>
                  <a:rPr lang="ru-RU" sz="2400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24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ru-RU" sz="2400" dirty="0"/>
                  <a:t> 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24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ru-RU" sz="2400" dirty="0"/>
                  <a:t>;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2400" dirty="0"/>
                  <a:t> 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sz="2400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2400" i="1">
                                        <a:latin typeface="Cambria Math"/>
                                      </a:rPr>
                                      <m:t>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.</m:t>
                    </m:r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4348" y="388374"/>
                <a:ext cx="10972800" cy="611875"/>
              </a:xfrm>
              <a:blipFill rotWithShape="1">
                <a:blip r:embed="rId2"/>
                <a:stretch>
                  <a:fillRect l="-833" t="-9000" b="-7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97801" y="1217234"/>
                <a:ext cx="10972800" cy="493776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Решение:</a:t>
                </a:r>
              </a:p>
              <a:p>
                <a:pPr lvl="0"/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Функция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  <m:r>
                          <a:rPr lang="ru-RU" i="1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 убывающая, так как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0&lt;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 &lt;1, </m:t>
                    </m:r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 поэтому из неравенства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−3&gt;−5</m:t>
                    </m:r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 получаем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 lvl="0"/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Функция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ru-RU" i="1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i="1">
                                        <a:latin typeface="Cambria Math"/>
                                      </a:rPr>
                                      <m:t>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 возрастающая, так как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7</m:t>
                                </m:r>
                              </m:e>
                            </m:rad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ru-RU" i="1">
                        <a:latin typeface="Cambria Math"/>
                      </a:rPr>
                      <m:t>&gt;1 </m:t>
                    </m:r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поэтому из неравенства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4&gt;3</m:t>
                    </m:r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получаем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i="1">
                                        <a:latin typeface="Cambria Math"/>
                                      </a:rPr>
                                      <m:t>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>
                        <a:latin typeface="Cambria Math"/>
                      </a:rPr>
                      <m:t>&gt; </m:t>
                    </m:r>
                    <m:r>
                      <a:rPr lang="ru-RU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i="1">
                                        <a:latin typeface="Cambria Math"/>
                                      </a:rPr>
                                      <m:t>7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endParaRPr lang="ru-RU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97801" y="1217234"/>
                <a:ext cx="10972800" cy="4937760"/>
              </a:xfrm>
              <a:blipFill rotWithShape="1">
                <a:blip r:embed="rId3"/>
                <a:stretch>
                  <a:fillRect l="-944" t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2569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0914C3-6525-45E0-A94D-CE3C5096D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№</a:t>
            </a:r>
            <a:r>
              <a:rPr lang="ru-RU" dirty="0" smtClean="0"/>
              <a:t>4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4151A967-DC0A-4462-8018-DA1188E2D46A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dirty="0"/>
                  <a:t>Сравните с единицей положительное основание </a:t>
                </a:r>
                <a:r>
                  <a:rPr lang="en-US" i="1" dirty="0"/>
                  <a:t>a</a:t>
                </a:r>
                <a:r>
                  <a:rPr lang="ru-RU" dirty="0"/>
                  <a:t>, если известно, что выполняется неравенство: 1)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 </m:t>
                        </m:r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ad>
                          <m:radPr>
                            <m:degHide m:val="on"/>
                            <m:ctrlPr>
                              <a:rPr lang="ru-RU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/>
                              </a:rPr>
                              <m:t>5</m:t>
                            </m:r>
                          </m:e>
                        </m:rad>
                      </m:sup>
                    </m:sSup>
                    <m:r>
                      <a:rPr lang="ru-RU" i="1"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ad>
                          <m:radPr>
                            <m:degHide m:val="on"/>
                            <m:ctrlPr>
                              <a:rPr lang="ru-RU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/>
                              </a:rPr>
                              <m:t>11</m:t>
                            </m:r>
                          </m:e>
                        </m:rad>
                      </m:sup>
                    </m:sSup>
                  </m:oMath>
                </a14:m>
                <a:r>
                  <a:rPr lang="ru-RU" dirty="0"/>
                  <a:t>; 2)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 </m:t>
                        </m:r>
                      </m:sup>
                    </m:sSup>
                  </m:oMath>
                </a14:m>
                <a:r>
                  <a:rPr lang="ru-RU" dirty="0"/>
                  <a:t>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 </m:t>
                        </m:r>
                      </m:sup>
                    </m:sSup>
                  </m:oMath>
                </a14:m>
                <a:r>
                  <a:rPr lang="ru-RU" dirty="0"/>
                  <a:t>;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b="1" u="sng" dirty="0"/>
                  <a:t>Решение:</a:t>
                </a:r>
                <a:endParaRPr lang="ru-RU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/>
                  <a:t>1) Поскольку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ru-RU" i="1">
                        <a:latin typeface="Cambria Math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11</m:t>
                        </m:r>
                      </m:e>
                    </m:rad>
                  </m:oMath>
                </a14:m>
                <a:r>
                  <a:rPr lang="ru-RU" dirty="0"/>
                  <a:t> и по условию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 </m:t>
                        </m:r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ad>
                          <m:radPr>
                            <m:degHide m:val="on"/>
                            <m:ctrlPr>
                              <a:rPr lang="ru-RU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/>
                              </a:rPr>
                              <m:t>5</m:t>
                            </m:r>
                          </m:e>
                        </m:rad>
                      </m:sup>
                    </m:sSup>
                    <m:r>
                      <a:rPr lang="ru-RU" i="1"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ad>
                          <m:radPr>
                            <m:degHide m:val="on"/>
                            <m:ctrlPr>
                              <a:rPr lang="ru-RU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/>
                              </a:rPr>
                              <m:t>11</m:t>
                            </m:r>
                          </m:e>
                        </m:rad>
                      </m:sup>
                    </m:sSup>
                  </m:oMath>
                </a14:m>
                <a:r>
                  <a:rPr lang="ru-RU" dirty="0"/>
                  <a:t> то функция </a:t>
                </a:r>
                <a:r>
                  <a:rPr lang="en-US" dirty="0"/>
                  <a:t>y </a:t>
                </a:r>
                <a:r>
                  <a:rPr lang="ru-RU" dirty="0"/>
                  <a:t>= </a:t>
                </a:r>
                <a:r>
                  <a:rPr lang="en-US" i="1" dirty="0"/>
                  <a:t>a</a:t>
                </a:r>
                <a:r>
                  <a:rPr lang="en-US" baseline="30000" dirty="0"/>
                  <a:t>x</a:t>
                </a:r>
                <a:r>
                  <a:rPr lang="ru-RU" dirty="0"/>
                  <a:t> — убывающая, следовательно,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0&lt;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&lt;1</m:t>
                    </m:r>
                  </m:oMath>
                </a14:m>
                <a:r>
                  <a:rPr lang="ru-RU" dirty="0"/>
                  <a:t> 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/>
                  <a:t>2) Так как 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&lt;−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/>
                  <a:t> и по условию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 </m:t>
                        </m:r>
                      </m:sup>
                    </m:sSup>
                  </m:oMath>
                </a14:m>
                <a:r>
                  <a:rPr lang="ru-RU" dirty="0"/>
                  <a:t>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 </m:t>
                        </m:r>
                      </m:sup>
                    </m:sSup>
                  </m:oMath>
                </a14:m>
                <a:r>
                  <a:rPr lang="ru-RU" dirty="0"/>
                  <a:t>  то функция </a:t>
                </a:r>
                <a:r>
                  <a:rPr lang="en-US" dirty="0"/>
                  <a:t>y </a:t>
                </a:r>
                <a:r>
                  <a:rPr lang="ru-RU" dirty="0"/>
                  <a:t>= </a:t>
                </a:r>
                <a:r>
                  <a:rPr lang="en-US" i="1" dirty="0"/>
                  <a:t>a </a:t>
                </a:r>
                <a:r>
                  <a:rPr lang="en-US" baseline="30000" dirty="0"/>
                  <a:t>x</a:t>
                </a:r>
                <a:r>
                  <a:rPr lang="ru-RU" dirty="0"/>
                  <a:t>  — возрастающая, поэтому </a:t>
                </a:r>
                <a:r>
                  <a:rPr lang="en-US" i="1" dirty="0"/>
                  <a:t>a</a:t>
                </a:r>
                <a:r>
                  <a:rPr lang="ru-RU" dirty="0"/>
                  <a:t> </a:t>
                </a:r>
                <a:r>
                  <a:rPr lang="ru-RU" i="1" dirty="0"/>
                  <a:t>&gt;</a:t>
                </a:r>
                <a:r>
                  <a:rPr lang="ru-RU" dirty="0"/>
                  <a:t>1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151A967-DC0A-4462-8018-DA1188E2D4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3535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id="{1B35AB7F-A6D3-41E6-8F21-94F2A88951F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400" dirty="0"/>
                  <a:t>Задание №</a:t>
                </a:r>
                <a:r>
                  <a:rPr lang="ru-RU" sz="2400" dirty="0" smtClean="0"/>
                  <a:t>5. </a:t>
                </a:r>
                <a:r>
                  <a:rPr lang="ru-RU" sz="2400" dirty="0"/>
                  <a:t>Постройте схематически график функции</a:t>
                </a:r>
                <a:r>
                  <a:rPr lang="ru-RU" sz="2400" dirty="0" smtClean="0"/>
                  <a:t>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ru-RU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1,7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sz="2400" dirty="0"/>
                  <a:t>;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ru-RU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0,3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sz="2400" dirty="0"/>
                  <a:t>.</a:t>
                </a:r>
              </a:p>
            </p:txBody>
          </p:sp>
        </mc:Choice>
        <mc:Fallback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B35AB7F-A6D3-41E6-8F21-94F2A88951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833" b="-13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DC0D2AC5-6924-4D7E-8E76-657F3C44D0C1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>
                    <a:latin typeface="+mj-lt"/>
                  </a:rPr>
                  <a:t>Решение:</a:t>
                </a:r>
              </a:p>
              <a:p>
                <a:r>
                  <a:rPr lang="ru-RU" dirty="0">
                    <a:latin typeface="+mj-lt"/>
                  </a:rPr>
                  <a:t>При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&gt;1</m:t>
                    </m:r>
                  </m:oMath>
                </a14:m>
                <a:r>
                  <a:rPr lang="ru-RU" dirty="0">
                    <a:latin typeface="+mj-lt"/>
                  </a:rPr>
                  <a:t> показательная функция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1,7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>
                    <a:latin typeface="+mj-lt"/>
                  </a:rPr>
                  <a:t> </a:t>
                </a:r>
                <a:r>
                  <a:rPr lang="ru-RU" dirty="0">
                    <a:latin typeface="+mj-lt"/>
                  </a:rPr>
                  <a:t>возрастает.</a:t>
                </a:r>
              </a:p>
              <a:p>
                <a:r>
                  <a:rPr lang="ru-RU" dirty="0">
                    <a:latin typeface="+mj-lt"/>
                  </a:rPr>
                  <a:t>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0&lt;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&lt;1 </m:t>
                    </m:r>
                  </m:oMath>
                </a14:m>
                <a:r>
                  <a:rPr lang="ru-RU" dirty="0">
                    <a:latin typeface="+mj-lt"/>
                  </a:rPr>
                  <a:t>показательная функция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0,3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>
                    <a:latin typeface="+mj-lt"/>
                  </a:rPr>
                  <a:t> </a:t>
                </a:r>
                <a:r>
                  <a:rPr lang="ru-RU" dirty="0">
                    <a:latin typeface="+mj-lt"/>
                  </a:rPr>
                  <a:t>убывает.</a:t>
                </a:r>
              </a:p>
              <a:p>
                <a:r>
                  <a:rPr lang="ru-RU" dirty="0">
                    <a:latin typeface="+mj-lt"/>
                  </a:rPr>
                  <a:t>График любой показательной функции проходит через точку (0;1).</a:t>
                </a:r>
              </a:p>
              <a:p>
                <a:endParaRPr lang="ru-RU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C0D2AC5-6924-4D7E-8E76-657F3C44D0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944" t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 descr="Показательная функция, её график и свойства с примерами решения">
            <a:extLst>
              <a:ext uri="{FF2B5EF4-FFF2-40B4-BE49-F238E27FC236}">
                <a16:creationId xmlns:a16="http://schemas.microsoft.com/office/drawing/2014/main" xmlns="" id="{7FAD01FF-D340-452F-A8EA-5BA845E13969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48117" y="3418791"/>
            <a:ext cx="4040163" cy="2560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Показательная функция, её график и свойства с примерами решения">
            <a:extLst>
              <a:ext uri="{FF2B5EF4-FFF2-40B4-BE49-F238E27FC236}">
                <a16:creationId xmlns:a16="http://schemas.microsoft.com/office/drawing/2014/main" xmlns="" id="{938D2132-D8DB-4B6D-8632-6CA1D8E8853F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39666" y="3594116"/>
            <a:ext cx="4274054" cy="2209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3696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лгебра 10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алгебра 10</Template>
  <TotalTime>973</TotalTime>
  <Words>799</Words>
  <Application>Microsoft Office PowerPoint</Application>
  <PresentationFormat>Произвольный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алгебра 10</vt:lpstr>
      <vt:lpstr>Урок 5.1.1. Показательная функция, ее свойства и график.    </vt:lpstr>
      <vt:lpstr>План урока</vt:lpstr>
      <vt:lpstr>      Основные свойства степени с действительным показателем</vt:lpstr>
      <vt:lpstr>Определение: Показательной функцией называется функция вида 〖y=a〗^x, где a — заданное число, такое, что a&gt;0, a≠1.</vt:lpstr>
      <vt:lpstr>Свойства показательной функции</vt:lpstr>
      <vt:lpstr>    Задание №2. Построим в одной системе координат графики функций y=2^x, y=4^x и y=(1,5)^x.</vt:lpstr>
      <vt:lpstr>Задание №3. Сравните значения выражений: (2/3)^(-3) и (2/3)^(-5); (√7/2)^4 и (√7/2)^3.</vt:lpstr>
      <vt:lpstr>Задание №4</vt:lpstr>
      <vt:lpstr>Задание №5. Постройте схематически график функции: y=〖1,7〗^x; y=〖0,3〗^x.</vt:lpstr>
      <vt:lpstr>Задание № 6. Изобразите схематически график функции y=|(1/3)^|x| -3|.</vt:lpstr>
      <vt:lpstr>Задание № 7. Решить уравнение: 8^(x-5)=512.</vt:lpstr>
      <vt:lpstr>Итоги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Иррациональные уравнения</dc:title>
  <dc:creator>Татьяна</dc:creator>
  <cp:lastModifiedBy>User</cp:lastModifiedBy>
  <cp:revision>62</cp:revision>
  <dcterms:created xsi:type="dcterms:W3CDTF">2021-12-07T19:13:56Z</dcterms:created>
  <dcterms:modified xsi:type="dcterms:W3CDTF">2022-01-17T15:15:52Z</dcterms:modified>
</cp:coreProperties>
</file>