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96"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E3D5B08C-2BFD-4008-9B9A-A13B60126471}" type="datetimeFigureOut">
              <a:rPr lang="ru-RU" smtClean="0"/>
              <a:t>04.12.2022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1062452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3D5B08C-2BFD-4008-9B9A-A13B60126471}" type="datetimeFigureOut">
              <a:rPr lang="ru-RU" smtClean="0"/>
              <a:t>04.12.2022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3732852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3D5B08C-2BFD-4008-9B9A-A13B60126471}" type="datetimeFigureOut">
              <a:rPr lang="ru-RU" smtClean="0"/>
              <a:t>04.12.2022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1847064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3D5B08C-2BFD-4008-9B9A-A13B60126471}" type="datetimeFigureOut">
              <a:rPr lang="ru-RU" smtClean="0"/>
              <a:t>04.12.2022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275881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3D5B08C-2BFD-4008-9B9A-A13B60126471}" type="datetimeFigureOut">
              <a:rPr lang="ru-RU" smtClean="0"/>
              <a:t>04.12.2022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1488175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3D5B08C-2BFD-4008-9B9A-A13B60126471}" type="datetimeFigureOut">
              <a:rPr lang="ru-RU" smtClean="0"/>
              <a:t>04.12.2022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3435179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3D5B08C-2BFD-4008-9B9A-A13B60126471}" type="datetimeFigureOut">
              <a:rPr lang="ru-RU" smtClean="0"/>
              <a:t>04.12.2022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670094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3D5B08C-2BFD-4008-9B9A-A13B60126471}" type="datetimeFigureOut">
              <a:rPr lang="ru-RU" smtClean="0"/>
              <a:t>04.12.2022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1915665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3D5B08C-2BFD-4008-9B9A-A13B60126471}" type="datetimeFigureOut">
              <a:rPr lang="ru-RU" smtClean="0"/>
              <a:t>04.12.2022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2799218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3D5B08C-2BFD-4008-9B9A-A13B60126471}" type="datetimeFigureOut">
              <a:rPr lang="ru-RU" smtClean="0"/>
              <a:t>04.12.2022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3964831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3D5B08C-2BFD-4008-9B9A-A13B60126471}" type="datetimeFigureOut">
              <a:rPr lang="ru-RU" smtClean="0"/>
              <a:t>04.12.2022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9FE574-8DA5-410E-90EB-92F727A2BD24}" type="slidenum">
              <a:rPr lang="ru-RU" smtClean="0"/>
              <a:t>‹#›</a:t>
            </a:fld>
            <a:endParaRPr lang="ru-RU"/>
          </a:p>
        </p:txBody>
      </p:sp>
    </p:spTree>
    <p:extLst>
      <p:ext uri="{BB962C8B-B14F-4D97-AF65-F5344CB8AC3E}">
        <p14:creationId xmlns:p14="http://schemas.microsoft.com/office/powerpoint/2010/main" val="4076767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D5B08C-2BFD-4008-9B9A-A13B60126471}" type="datetimeFigureOut">
              <a:rPr lang="ru-RU" smtClean="0"/>
              <a:t>04.12.2022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9FE574-8DA5-410E-90EB-92F727A2BD24}" type="slidenum">
              <a:rPr lang="ru-RU" smtClean="0"/>
              <a:t>‹#›</a:t>
            </a:fld>
            <a:endParaRPr lang="ru-RU"/>
          </a:p>
        </p:txBody>
      </p:sp>
    </p:spTree>
    <p:extLst>
      <p:ext uri="{BB962C8B-B14F-4D97-AF65-F5344CB8AC3E}">
        <p14:creationId xmlns:p14="http://schemas.microsoft.com/office/powerpoint/2010/main" val="213959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Ребенок дует на одуванчик - 27 фото"/>
          <p:cNvPicPr>
            <a:picLocks noGrp="1"/>
          </p:cNvPicPr>
          <p:nvPr>
            <p:ph idx="1"/>
          </p:nvPr>
        </p:nvPicPr>
        <p:blipFill>
          <a:blip r:embed="rId2"/>
          <a:srcRect/>
          <a:stretch>
            <a:fillRect/>
          </a:stretch>
        </p:blipFill>
        <p:spPr bwMode="auto">
          <a:xfrm>
            <a:off x="1548245" y="0"/>
            <a:ext cx="9095509" cy="6857999"/>
          </a:xfrm>
          <a:prstGeom prst="rect">
            <a:avLst/>
          </a:prstGeom>
          <a:noFill/>
          <a:ln w="9525">
            <a:noFill/>
            <a:miter lim="800000"/>
            <a:headEnd/>
            <a:tailEnd/>
          </a:ln>
        </p:spPr>
      </p:pic>
      <p:sp>
        <p:nvSpPr>
          <p:cNvPr id="2" name="Заголовок 1"/>
          <p:cNvSpPr>
            <a:spLocks noGrp="1"/>
          </p:cNvSpPr>
          <p:nvPr>
            <p:ph type="title"/>
          </p:nvPr>
        </p:nvSpPr>
        <p:spPr>
          <a:xfrm>
            <a:off x="838200" y="1246909"/>
            <a:ext cx="10515600" cy="5278582"/>
          </a:xfrm>
        </p:spPr>
        <p:txBody>
          <a:bodyPr/>
          <a:lstStyle/>
          <a:p>
            <a:pPr algn="ctr"/>
            <a:r>
              <a:rPr lang="ru-RU" b="1" i="1" dirty="0">
                <a:latin typeface="Times New Roman" panose="02020603050405020304" pitchFamily="18" charset="0"/>
                <a:cs typeface="Times New Roman" panose="02020603050405020304" pitchFamily="18" charset="0"/>
              </a:rPr>
              <a:t>Дыхательная гимнастика</a:t>
            </a:r>
            <a:br>
              <a:rPr lang="ru-RU" b="1" i="1" dirty="0">
                <a:latin typeface="Times New Roman" panose="02020603050405020304" pitchFamily="18" charset="0"/>
                <a:cs typeface="Times New Roman" panose="02020603050405020304" pitchFamily="18" charset="0"/>
              </a:rPr>
            </a:br>
            <a:r>
              <a:rPr lang="ru-RU" sz="2800" b="1" i="1" dirty="0">
                <a:latin typeface="Times New Roman" panose="02020603050405020304" pitchFamily="18" charset="0"/>
                <a:cs typeface="Times New Roman" panose="02020603050405020304" pitchFamily="18" charset="0"/>
              </a:rPr>
              <a:t>                                           подготовила: </a:t>
            </a:r>
            <a:br>
              <a:rPr lang="ru-RU" sz="2800" b="1" i="1" dirty="0">
                <a:latin typeface="Times New Roman" panose="02020603050405020304" pitchFamily="18" charset="0"/>
                <a:cs typeface="Times New Roman" panose="02020603050405020304" pitchFamily="18" charset="0"/>
              </a:rPr>
            </a:br>
            <a:r>
              <a:rPr lang="ru-RU" sz="2800" b="1" i="1" dirty="0">
                <a:latin typeface="Times New Roman" panose="02020603050405020304" pitchFamily="18" charset="0"/>
                <a:cs typeface="Times New Roman" panose="02020603050405020304" pitchFamily="18" charset="0"/>
              </a:rPr>
              <a:t>                                                воспитатель </a:t>
            </a:r>
            <a:r>
              <a:rPr lang="ru-RU" sz="2800" b="1" i="1" dirty="0" err="1">
                <a:latin typeface="Times New Roman" panose="02020603050405020304" pitchFamily="18" charset="0"/>
                <a:cs typeface="Times New Roman" panose="02020603050405020304" pitchFamily="18" charset="0"/>
              </a:rPr>
              <a:t>Хатинская</a:t>
            </a:r>
            <a:r>
              <a:rPr lang="ru-RU" sz="2800" b="1" i="1" dirty="0">
                <a:latin typeface="Times New Roman" panose="02020603050405020304" pitchFamily="18" charset="0"/>
                <a:cs typeface="Times New Roman" panose="02020603050405020304" pitchFamily="18" charset="0"/>
              </a:rPr>
              <a:t> И.В.  </a:t>
            </a:r>
          </a:p>
        </p:txBody>
      </p:sp>
    </p:spTree>
    <p:extLst>
      <p:ext uri="{BB962C8B-B14F-4D97-AF65-F5344CB8AC3E}">
        <p14:creationId xmlns:p14="http://schemas.microsoft.com/office/powerpoint/2010/main" val="10076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5"/>
            <a:ext cx="10515600" cy="92075"/>
          </a:xfrm>
        </p:spPr>
        <p:txBody>
          <a:bodyPr>
            <a:normAutofit fontScale="90000"/>
          </a:bodyPr>
          <a:lstStyle/>
          <a:p>
            <a:r>
              <a:rPr lang="ru-RU" sz="100" dirty="0"/>
              <a:t>п</a:t>
            </a:r>
          </a:p>
        </p:txBody>
      </p:sp>
      <p:sp>
        <p:nvSpPr>
          <p:cNvPr id="3" name="Объект 2"/>
          <p:cNvSpPr>
            <a:spLocks noGrp="1"/>
          </p:cNvSpPr>
          <p:nvPr>
            <p:ph idx="1"/>
          </p:nvPr>
        </p:nvSpPr>
        <p:spPr>
          <a:xfrm>
            <a:off x="552450" y="365125"/>
            <a:ext cx="11144250" cy="5811838"/>
          </a:xfrm>
        </p:spPr>
        <p:txBody>
          <a:bodyPr>
            <a:normAutofit fontScale="62500" lnSpcReduction="20000"/>
          </a:bodyPr>
          <a:lstStyle/>
          <a:p>
            <a:pPr algn="ctr"/>
            <a:r>
              <a:rPr lang="ru-RU" b="1" dirty="0">
                <a:latin typeface="Times New Roman" panose="02020603050405020304" pitchFamily="18" charset="0"/>
                <a:cs typeface="Times New Roman" panose="02020603050405020304" pitchFamily="18" charset="0"/>
              </a:rPr>
              <a:t>Особенности использования дыхательной гимнастики в работе с детьми дошкольного возраста.</a:t>
            </a:r>
          </a:p>
          <a:p>
            <a:pPr>
              <a:buFontTx/>
              <a:buChar char="-"/>
            </a:pPr>
            <a:r>
              <a:rPr lang="ru-RU" dirty="0">
                <a:latin typeface="Times New Roman" panose="02020603050405020304" pitchFamily="18" charset="0"/>
                <a:cs typeface="Times New Roman" panose="02020603050405020304" pitchFamily="18" charset="0"/>
              </a:rPr>
              <a:t>Дети охотнее выполняют, если она имеет музыкальное сопровождение.</a:t>
            </a:r>
          </a:p>
          <a:p>
            <a:pPr>
              <a:buFontTx/>
              <a:buChar char="-"/>
            </a:pPr>
            <a:r>
              <a:rPr lang="ru-RU" dirty="0">
                <a:latin typeface="Times New Roman" panose="02020603050405020304" pitchFamily="18" charset="0"/>
                <a:cs typeface="Times New Roman" panose="02020603050405020304" pitchFamily="18" charset="0"/>
              </a:rPr>
              <a:t>Весь комплекс необходимо превратить в игру. </a:t>
            </a:r>
          </a:p>
          <a:p>
            <a:pPr>
              <a:buFontTx/>
              <a:buChar char="-"/>
            </a:pPr>
            <a:r>
              <a:rPr lang="ru-RU" dirty="0">
                <a:latin typeface="Times New Roman" panose="02020603050405020304" pitchFamily="18" charset="0"/>
                <a:cs typeface="Times New Roman" panose="02020603050405020304" pitchFamily="18" charset="0"/>
              </a:rPr>
              <a:t>Необходима мотивация для выполнения дыхательной гимнастики. У дошкольников отсутствует мотивация сохранения и укрепления собственного здоровья, поэтому необходима вводная беседа о важности этих упражнений.</a:t>
            </a:r>
          </a:p>
          <a:p>
            <a:pPr marL="0" indent="0">
              <a:buNone/>
            </a:pPr>
            <a:r>
              <a:rPr lang="ru-RU" dirty="0">
                <a:latin typeface="Times New Roman" panose="02020603050405020304" pitchFamily="18" charset="0"/>
                <a:cs typeface="Times New Roman" panose="02020603050405020304" pitchFamily="18" charset="0"/>
              </a:rPr>
              <a:t>-Важное условие эффективности такой гимнастики в том, что её нужно выполнять регулярно, без перерывов.</a:t>
            </a:r>
          </a:p>
          <a:p>
            <a:pPr marL="0" indent="0">
              <a:buNone/>
            </a:pPr>
            <a:r>
              <a:rPr lang="ru-RU" dirty="0">
                <a:latin typeface="Times New Roman" panose="02020603050405020304" pitchFamily="18" charset="0"/>
                <a:cs typeface="Times New Roman" panose="02020603050405020304" pitchFamily="18" charset="0"/>
              </a:rPr>
              <a:t>-Параметры правильного ротового выдоха:</a:t>
            </a:r>
          </a:p>
          <a:p>
            <a:r>
              <a:rPr lang="ru-RU" dirty="0">
                <a:latin typeface="Times New Roman" panose="02020603050405020304" pitchFamily="18" charset="0"/>
                <a:cs typeface="Times New Roman" panose="02020603050405020304" pitchFamily="18" charset="0"/>
              </a:rPr>
              <a:t>•	выдоху предшествует сильный вдох через нос или рот – набираем полную грудь воздуха;</a:t>
            </a:r>
          </a:p>
          <a:p>
            <a:r>
              <a:rPr lang="ru-RU" dirty="0">
                <a:latin typeface="Times New Roman" panose="02020603050405020304" pitchFamily="18" charset="0"/>
                <a:cs typeface="Times New Roman" panose="02020603050405020304" pitchFamily="18" charset="0"/>
              </a:rPr>
              <a:t>•	выдох происходит очень плавно;</a:t>
            </a:r>
          </a:p>
          <a:p>
            <a:r>
              <a:rPr lang="ru-RU" dirty="0">
                <a:latin typeface="Times New Roman" panose="02020603050405020304" pitchFamily="18" charset="0"/>
                <a:cs typeface="Times New Roman" panose="02020603050405020304" pitchFamily="18" charset="0"/>
              </a:rPr>
              <a:t>•	во время выдоха губы складываем трубочкой, не следует сжимать губы или сильно надувать щеки;</a:t>
            </a:r>
          </a:p>
          <a:p>
            <a:r>
              <a:rPr lang="ru-RU" dirty="0">
                <a:latin typeface="Times New Roman" panose="02020603050405020304" pitchFamily="18" charset="0"/>
                <a:cs typeface="Times New Roman" panose="02020603050405020304" pitchFamily="18" charset="0"/>
              </a:rPr>
              <a:t>•	во время выдоха воздух выходит только через рот. </a:t>
            </a:r>
          </a:p>
          <a:p>
            <a:r>
              <a:rPr lang="ru-RU" dirty="0">
                <a:latin typeface="Times New Roman" panose="02020603050405020304" pitchFamily="18" charset="0"/>
                <a:cs typeface="Times New Roman" panose="02020603050405020304" pitchFamily="18" charset="0"/>
              </a:rPr>
              <a:t>•	выдыхать следует полностью, пока не закончится весь воздух.</a:t>
            </a:r>
          </a:p>
          <a:p>
            <a:pPr marL="0" indent="0">
              <a:buNone/>
            </a:pPr>
            <a:r>
              <a:rPr lang="ru-RU" dirty="0">
                <a:latin typeface="Times New Roman" panose="02020603050405020304" pitchFamily="18" charset="0"/>
                <a:cs typeface="Times New Roman" panose="02020603050405020304" pitchFamily="18" charset="0"/>
              </a:rPr>
              <a:t>В работе с детьми дошкольного возраста дыхательная гимнастика может быть использована в различных режимных моментах: в утренней гимнастике; после оздоровительного бега; после дневного сна в сочетании с физическими упражнениями;</a:t>
            </a:r>
          </a:p>
          <a:p>
            <a:pPr marL="0" indent="0" algn="ctr">
              <a:buNone/>
            </a:pPr>
            <a:r>
              <a:rPr lang="ru-RU" dirty="0">
                <a:latin typeface="Times New Roman" panose="02020603050405020304" pitchFamily="18" charset="0"/>
                <a:cs typeface="Times New Roman" panose="02020603050405020304" pitchFamily="18" charset="0"/>
              </a:rPr>
              <a:t>Непременным условием является постоянное наблюдение за самочувствием детей.</a:t>
            </a:r>
          </a:p>
          <a:p>
            <a:endParaRPr lang="ru-RU" dirty="0"/>
          </a:p>
        </p:txBody>
      </p:sp>
    </p:spTree>
    <p:extLst>
      <p:ext uri="{BB962C8B-B14F-4D97-AF65-F5344CB8AC3E}">
        <p14:creationId xmlns:p14="http://schemas.microsoft.com/office/powerpoint/2010/main" val="3544437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5"/>
            <a:ext cx="10515600" cy="92075"/>
          </a:xfrm>
        </p:spPr>
        <p:txBody>
          <a:bodyPr>
            <a:normAutofit fontScale="90000"/>
          </a:bodyPr>
          <a:lstStyle/>
          <a:p>
            <a:r>
              <a:rPr lang="ru-RU" sz="100" dirty="0"/>
              <a:t>п</a:t>
            </a:r>
          </a:p>
        </p:txBody>
      </p:sp>
      <p:sp>
        <p:nvSpPr>
          <p:cNvPr id="3" name="Объект 2"/>
          <p:cNvSpPr>
            <a:spLocks noGrp="1"/>
          </p:cNvSpPr>
          <p:nvPr>
            <p:ph idx="1"/>
          </p:nvPr>
        </p:nvSpPr>
        <p:spPr>
          <a:xfrm>
            <a:off x="838200" y="365125"/>
            <a:ext cx="10515600" cy="5811838"/>
          </a:xfrm>
        </p:spPr>
        <p:txBody>
          <a:bodyPr>
            <a:normAutofit/>
          </a:bodyPr>
          <a:lstStyle/>
          <a:p>
            <a:pPr marL="0" indent="0" algn="ctr">
              <a:buNone/>
            </a:pPr>
            <a:r>
              <a:rPr lang="ru-RU" b="1" dirty="0">
                <a:latin typeface="Times New Roman" panose="02020603050405020304" pitchFamily="18" charset="0"/>
                <a:cs typeface="Times New Roman" panose="02020603050405020304" pitchFamily="18" charset="0"/>
              </a:rPr>
              <a:t>Варианты дыхательных упражнений:</a:t>
            </a:r>
          </a:p>
          <a:p>
            <a:pPr marL="0" indent="0" algn="ctr">
              <a:buNone/>
            </a:pPr>
            <a:r>
              <a:rPr lang="ru-RU" dirty="0">
                <a:latin typeface="Times New Roman" panose="02020603050405020304" pitchFamily="18" charset="0"/>
                <a:cs typeface="Times New Roman" panose="02020603050405020304" pitchFamily="18" charset="0"/>
              </a:rPr>
              <a:t>-вызывающие длительный направленный выдох (игры типа вертушки, мельницы, предметы на воде;</a:t>
            </a:r>
          </a:p>
          <a:p>
            <a:pPr marL="0" indent="0" algn="ctr">
              <a:buNone/>
            </a:pPr>
            <a:r>
              <a:rPr lang="ru-RU" dirty="0">
                <a:latin typeface="Times New Roman" panose="02020603050405020304" pitchFamily="18" charset="0"/>
                <a:cs typeface="Times New Roman" panose="02020603050405020304" pitchFamily="18" charset="0"/>
              </a:rPr>
              <a:t>-игры на «</a:t>
            </a:r>
            <a:r>
              <a:rPr lang="ru-RU" dirty="0" err="1">
                <a:latin typeface="Times New Roman" panose="02020603050405020304" pitchFamily="18" charset="0"/>
                <a:cs typeface="Times New Roman" panose="02020603050405020304" pitchFamily="18" charset="0"/>
              </a:rPr>
              <a:t>поддувание</a:t>
            </a:r>
            <a:r>
              <a:rPr lang="ru-RU" dirty="0">
                <a:latin typeface="Times New Roman" panose="02020603050405020304" pitchFamily="18" charset="0"/>
                <a:cs typeface="Times New Roman" panose="02020603050405020304" pitchFamily="18" charset="0"/>
              </a:rPr>
              <a:t>» (ребенок поддувает на легкие предметы – вату, бумажку, легкие шарики;</a:t>
            </a:r>
          </a:p>
          <a:p>
            <a:pPr marL="0" indent="0" algn="ctr">
              <a:buNone/>
            </a:pPr>
            <a:r>
              <a:rPr lang="ru-RU" dirty="0">
                <a:latin typeface="Times New Roman" panose="02020603050405020304" pitchFamily="18" charset="0"/>
                <a:cs typeface="Times New Roman" panose="02020603050405020304" pitchFamily="18" charset="0"/>
              </a:rPr>
              <a:t>-игры на развитие физического дыхания (надувает шарики, пускает мыльные пузыри;</a:t>
            </a:r>
          </a:p>
          <a:p>
            <a:pPr marL="0" indent="0" algn="ctr">
              <a:buNone/>
            </a:pPr>
            <a:r>
              <a:rPr lang="ru-RU" dirty="0">
                <a:latin typeface="Times New Roman" panose="02020603050405020304" pitchFamily="18" charset="0"/>
                <a:cs typeface="Times New Roman" panose="02020603050405020304" pitchFamily="18" charset="0"/>
              </a:rPr>
              <a:t>-упражнения на развитие речевого дыхания (вдох и выдох через рот и нос;</a:t>
            </a:r>
          </a:p>
          <a:p>
            <a:pPr marL="0" indent="0" algn="ctr">
              <a:buNone/>
            </a:pPr>
            <a:r>
              <a:rPr lang="ru-RU" dirty="0">
                <a:latin typeface="Times New Roman" panose="02020603050405020304" pitchFamily="18" charset="0"/>
                <a:cs typeface="Times New Roman" panose="02020603050405020304" pitchFamily="18" charset="0"/>
              </a:rPr>
              <a:t>-упражнения с проговариванием звуков.</a:t>
            </a:r>
          </a:p>
          <a:p>
            <a:r>
              <a:rPr lang="ru-RU" dirty="0"/>
              <a:t> </a:t>
            </a:r>
          </a:p>
          <a:p>
            <a:endParaRPr lang="ru-RU" dirty="0"/>
          </a:p>
        </p:txBody>
      </p:sp>
    </p:spTree>
    <p:extLst>
      <p:ext uri="{BB962C8B-B14F-4D97-AF65-F5344CB8AC3E}">
        <p14:creationId xmlns:p14="http://schemas.microsoft.com/office/powerpoint/2010/main" val="3860733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flipV="1">
            <a:off x="838200" y="187036"/>
            <a:ext cx="10515600" cy="178090"/>
          </a:xfrm>
        </p:spPr>
        <p:txBody>
          <a:bodyPr>
            <a:normAutofit/>
          </a:bodyPr>
          <a:lstStyle/>
          <a:p>
            <a:r>
              <a:rPr lang="ru-RU" sz="100" dirty="0">
                <a:latin typeface="Times New Roman" panose="02020603050405020304" pitchFamily="18" charset="0"/>
                <a:cs typeface="Times New Roman" panose="02020603050405020304" pitchFamily="18" charset="0"/>
              </a:rPr>
              <a:t>п</a:t>
            </a:r>
          </a:p>
        </p:txBody>
      </p:sp>
      <p:sp>
        <p:nvSpPr>
          <p:cNvPr id="3" name="Объект 2"/>
          <p:cNvSpPr>
            <a:spLocks noGrp="1"/>
          </p:cNvSpPr>
          <p:nvPr>
            <p:ph idx="1"/>
          </p:nvPr>
        </p:nvSpPr>
        <p:spPr>
          <a:xfrm>
            <a:off x="838200" y="187036"/>
            <a:ext cx="10515600" cy="5989927"/>
          </a:xfrm>
        </p:spPr>
        <p:txBody>
          <a:bodyPr>
            <a:normAutofit fontScale="85000" lnSpcReduction="20000"/>
          </a:bodyPr>
          <a:lstStyle/>
          <a:p>
            <a:pPr marL="0" indent="0" algn="ctr">
              <a:buNone/>
            </a:pPr>
            <a:r>
              <a:rPr lang="ru-RU" b="1" dirty="0">
                <a:latin typeface="Times New Roman" panose="02020603050405020304" pitchFamily="18" charset="0"/>
                <a:cs typeface="Times New Roman" panose="02020603050405020304" pitchFamily="18" charset="0"/>
              </a:rPr>
              <a:t>Игровые приёмы дыхательной гимнастики.</a:t>
            </a:r>
          </a:p>
          <a:p>
            <a:pPr marL="0" indent="0" algn="ctr">
              <a:buNone/>
            </a:pPr>
            <a:r>
              <a:rPr lang="ru-RU" dirty="0">
                <a:latin typeface="Times New Roman" panose="02020603050405020304" pitchFamily="18" charset="0"/>
                <a:cs typeface="Times New Roman" panose="02020603050405020304" pitchFamily="18" charset="0"/>
              </a:rPr>
              <a:t>Дыхательные упражнения проводятся со стихотворным сопровождением.</a:t>
            </a:r>
          </a:p>
          <a:p>
            <a:pPr marL="0" indent="0" algn="ctr">
              <a:buNone/>
            </a:pPr>
            <a:r>
              <a:rPr lang="ru-RU" b="1" dirty="0">
                <a:latin typeface="Times New Roman" panose="02020603050405020304" pitchFamily="18" charset="0"/>
                <a:cs typeface="Times New Roman" panose="02020603050405020304" pitchFamily="18" charset="0"/>
              </a:rPr>
              <a:t>«Ёжик»</a:t>
            </a:r>
          </a:p>
          <a:p>
            <a:pPr marL="0" indent="0" algn="ctr">
              <a:buNone/>
            </a:pPr>
            <a:r>
              <a:rPr lang="ru-RU" b="1" dirty="0">
                <a:latin typeface="Times New Roman" panose="02020603050405020304" pitchFamily="18" charset="0"/>
                <a:cs typeface="Times New Roman" panose="02020603050405020304" pitchFamily="18" charset="0"/>
              </a:rPr>
              <a:t>Ежик добрый, не колючий</a:t>
            </a:r>
            <a:r>
              <a:rPr lang="ru-RU" dirty="0">
                <a:latin typeface="Times New Roman" panose="02020603050405020304" pitchFamily="18" charset="0"/>
                <a:cs typeface="Times New Roman" panose="02020603050405020304" pitchFamily="18" charset="0"/>
              </a:rPr>
              <a:t>, (Поворот головы вправо, шумный вдох носом).</a:t>
            </a:r>
          </a:p>
          <a:p>
            <a:pPr marL="0" indent="0" algn="ctr">
              <a:buNone/>
            </a:pPr>
            <a:r>
              <a:rPr lang="ru-RU" b="1" dirty="0">
                <a:latin typeface="Times New Roman" panose="02020603050405020304" pitchFamily="18" charset="0"/>
                <a:cs typeface="Times New Roman" panose="02020603050405020304" pitchFamily="18" charset="0"/>
              </a:rPr>
              <a:t>Посмотри вокруг получше</a:t>
            </a:r>
            <a:r>
              <a:rPr lang="ru-RU" dirty="0">
                <a:latin typeface="Times New Roman" panose="02020603050405020304" pitchFamily="18" charset="0"/>
                <a:cs typeface="Times New Roman" panose="02020603050405020304" pitchFamily="18" charset="0"/>
              </a:rPr>
              <a:t>. (Поворот головы влево, выдох через полуоткрытый рот) </a:t>
            </a:r>
          </a:p>
          <a:p>
            <a:pPr marL="0" indent="0" algn="ctr">
              <a:buNone/>
            </a:pPr>
            <a:r>
              <a:rPr lang="ru-RU" b="1" dirty="0">
                <a:latin typeface="Times New Roman" panose="02020603050405020304" pitchFamily="18" charset="0"/>
                <a:cs typeface="Times New Roman" panose="02020603050405020304" pitchFamily="18" charset="0"/>
              </a:rPr>
              <a:t> «Носик»</a:t>
            </a:r>
          </a:p>
          <a:p>
            <a:pPr marL="0" indent="0" algn="ctr">
              <a:buNone/>
            </a:pPr>
            <a:r>
              <a:rPr lang="ru-RU" b="1" dirty="0">
                <a:latin typeface="Times New Roman" panose="02020603050405020304" pitchFamily="18" charset="0"/>
                <a:cs typeface="Times New Roman" panose="02020603050405020304" pitchFamily="18" charset="0"/>
              </a:rPr>
              <a:t>Мы немного помычим (</a:t>
            </a:r>
            <a:r>
              <a:rPr lang="ru-RU" dirty="0">
                <a:latin typeface="Times New Roman" panose="02020603050405020304" pitchFamily="18" charset="0"/>
                <a:cs typeface="Times New Roman" panose="02020603050405020304" pitchFamily="18" charset="0"/>
              </a:rPr>
              <a:t>Сделать вдох носом, на выдохе протяжно тянуть звук «м-м-м»,</a:t>
            </a:r>
          </a:p>
          <a:p>
            <a:pPr marL="0" indent="0" algn="ctr">
              <a:buNone/>
            </a:pPr>
            <a:r>
              <a:rPr lang="ru-RU" b="1" dirty="0">
                <a:latin typeface="Times New Roman" panose="02020603050405020304" pitchFamily="18" charset="0"/>
                <a:cs typeface="Times New Roman" panose="02020603050405020304" pitchFamily="18" charset="0"/>
              </a:rPr>
              <a:t>И по носу постучим</a:t>
            </a:r>
            <a:r>
              <a:rPr lang="ru-RU" dirty="0">
                <a:latin typeface="Times New Roman" panose="02020603050405020304" pitchFamily="18" charset="0"/>
                <a:cs typeface="Times New Roman" panose="02020603050405020304" pitchFamily="18" charset="0"/>
              </a:rPr>
              <a:t>. (одновременно постукивая по крыльям носа указательными пальцами.)</a:t>
            </a:r>
          </a:p>
          <a:p>
            <a:pPr marL="0" indent="0" algn="ctr">
              <a:buNone/>
            </a:pPr>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«Петушок»</a:t>
            </a:r>
          </a:p>
          <a:p>
            <a:pPr marL="0" indent="0" algn="ctr">
              <a:buNone/>
            </a:pPr>
            <a:r>
              <a:rPr lang="ru-RU" b="1" dirty="0">
                <a:latin typeface="Times New Roman" panose="02020603050405020304" pitchFamily="18" charset="0"/>
                <a:cs typeface="Times New Roman" panose="02020603050405020304" pitchFamily="18" charset="0"/>
              </a:rPr>
              <a:t>Крыльями взмахнул петух</a:t>
            </a:r>
            <a:r>
              <a:rPr lang="ru-RU" dirty="0">
                <a:latin typeface="Times New Roman" panose="02020603050405020304" pitchFamily="18" charset="0"/>
                <a:cs typeface="Times New Roman" panose="02020603050405020304" pitchFamily="18" charset="0"/>
              </a:rPr>
              <a:t>, (Встать прямо, ноги слегка расставить, руки в стороны)</a:t>
            </a:r>
          </a:p>
          <a:p>
            <a:pPr marL="0" indent="0" algn="ctr">
              <a:buNone/>
            </a:pPr>
            <a:r>
              <a:rPr lang="ru-RU" b="1" dirty="0">
                <a:latin typeface="Times New Roman" panose="02020603050405020304" pitchFamily="18" charset="0"/>
                <a:cs typeface="Times New Roman" panose="02020603050405020304" pitchFamily="18" charset="0"/>
              </a:rPr>
              <a:t>Всех нас разбудил он вдруг. (</a:t>
            </a:r>
            <a:r>
              <a:rPr lang="ru-RU" dirty="0">
                <a:latin typeface="Times New Roman" panose="02020603050405020304" pitchFamily="18" charset="0"/>
                <a:cs typeface="Times New Roman" panose="02020603050405020304" pitchFamily="18" charset="0"/>
              </a:rPr>
              <a:t>вдох, а затем хлопнуть ими по бёдрам, выдыхая произносить «ку-ка-ре-ку»)</a:t>
            </a:r>
          </a:p>
          <a:p>
            <a:pPr algn="ct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3648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6"/>
            <a:ext cx="10515600" cy="195984"/>
          </a:xfrm>
        </p:spPr>
        <p:txBody>
          <a:bodyPr>
            <a:normAutofit/>
          </a:bodyPr>
          <a:lstStyle/>
          <a:p>
            <a:r>
              <a:rPr lang="ru-RU" sz="100" dirty="0"/>
              <a:t>а</a:t>
            </a:r>
          </a:p>
        </p:txBody>
      </p:sp>
      <p:sp>
        <p:nvSpPr>
          <p:cNvPr id="3" name="Объект 2"/>
          <p:cNvSpPr>
            <a:spLocks noGrp="1"/>
          </p:cNvSpPr>
          <p:nvPr>
            <p:ph idx="1"/>
          </p:nvPr>
        </p:nvSpPr>
        <p:spPr>
          <a:xfrm>
            <a:off x="838200" y="561110"/>
            <a:ext cx="10515600" cy="5615853"/>
          </a:xfrm>
        </p:spPr>
        <p:txBody>
          <a:bodyPr>
            <a:normAutofit fontScale="77500" lnSpcReduction="20000"/>
          </a:bodyPr>
          <a:lstStyle/>
          <a:p>
            <a:pPr marL="0" indent="0" algn="ctr">
              <a:buNone/>
            </a:pPr>
            <a:r>
              <a:rPr lang="ru-RU" b="1" dirty="0">
                <a:latin typeface="Times New Roman" panose="02020603050405020304" pitchFamily="18" charset="0"/>
                <a:cs typeface="Times New Roman" panose="02020603050405020304" pitchFamily="18" charset="0"/>
              </a:rPr>
              <a:t>Дыхательная гимнастика А. Н. Стрельниковой </a:t>
            </a:r>
            <a:r>
              <a:rPr lang="ru-RU" dirty="0">
                <a:latin typeface="Times New Roman" panose="02020603050405020304" pitchFamily="18" charset="0"/>
                <a:cs typeface="Times New Roman" panose="02020603050405020304" pitchFamily="18" charset="0"/>
              </a:rPr>
              <a:t>включает много упражнений, однако базовыми из них являются три – «Ладошки», «Погончики» и «Насос». Эти упражнения присутствуют во всех специализированных комплексах, направленных на профилактику и лечение тех или иных заболеваний.</a:t>
            </a:r>
          </a:p>
          <a:p>
            <a:pPr marL="0" indent="0" algn="ctr">
              <a:buNone/>
            </a:pPr>
            <a:r>
              <a:rPr lang="ru-RU" b="1" dirty="0">
                <a:latin typeface="Times New Roman" panose="02020603050405020304" pitchFamily="18" charset="0"/>
                <a:cs typeface="Times New Roman" panose="02020603050405020304" pitchFamily="18" charset="0"/>
              </a:rPr>
              <a:t>Упражнение «Ладошки».</a:t>
            </a:r>
          </a:p>
          <a:p>
            <a:pPr algn="ctr"/>
            <a:r>
              <a:rPr lang="ru-RU" dirty="0">
                <a:latin typeface="Times New Roman" panose="02020603050405020304" pitchFamily="18" charset="0"/>
                <a:cs typeface="Times New Roman" panose="02020603050405020304" pitchFamily="18" charset="0"/>
              </a:rPr>
              <a:t>Исходное положение – стоя или сидя прямо, руки согнуты в локтях, ладони направлены от себя. Сжимайте ладони в кулаки, одновременно делая резкие и шумные вдохи. После завершения серии из 8 вдохов, ненадолго передохните и повторите упражнение (всего 4 серии по 8 вдохов).</a:t>
            </a:r>
          </a:p>
          <a:p>
            <a:pPr marL="0" indent="0" algn="ctr">
              <a:buNone/>
            </a:pPr>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Упражнение «Погончики».</a:t>
            </a:r>
          </a:p>
          <a:p>
            <a:pPr algn="ctr"/>
            <a:r>
              <a:rPr lang="ru-RU" dirty="0">
                <a:latin typeface="Times New Roman" panose="02020603050405020304" pitchFamily="18" charset="0"/>
                <a:cs typeface="Times New Roman" panose="02020603050405020304" pitchFamily="18" charset="0"/>
              </a:rPr>
              <a:t>Исходное положение – стоя или сидя прямо, ноги немного уже ширины плеч, руки на уровне пояса, ладони сжаты в кулаки. На вдохе резко опустите руки, разжав кулаки и растопырив пальцы, причем в этот момент старайтесь с максимальной силой напрягать кисти и плечи. Сделайте 4 серий по 8 вдохов.</a:t>
            </a:r>
          </a:p>
          <a:p>
            <a:pPr marL="0" indent="0" algn="ctr">
              <a:buNone/>
            </a:pPr>
            <a:r>
              <a:rPr lang="ru-RU" b="1" dirty="0">
                <a:latin typeface="Times New Roman" panose="02020603050405020304" pitchFamily="18" charset="0"/>
                <a:cs typeface="Times New Roman" panose="02020603050405020304" pitchFamily="18" charset="0"/>
              </a:rPr>
              <a:t>Упражнение «Насос».</a:t>
            </a:r>
          </a:p>
          <a:p>
            <a:pPr algn="ctr"/>
            <a:r>
              <a:rPr lang="ru-RU" dirty="0">
                <a:latin typeface="Times New Roman" panose="02020603050405020304" pitchFamily="18" charset="0"/>
                <a:cs typeface="Times New Roman" panose="02020603050405020304" pitchFamily="18" charset="0"/>
              </a:rPr>
              <a:t>Исходное положение – стоя или сидя прямо, ноги немного уже ширины плеч. Громко вдохните и медленно наклонитесь, а затем так же медленно вернитесь в исходное положение, словно если бы вы работали насосом. Сделайте 4 серии по 8 вдохов.</a:t>
            </a:r>
          </a:p>
          <a:p>
            <a:endParaRPr lang="ru-RU" dirty="0"/>
          </a:p>
        </p:txBody>
      </p:sp>
    </p:spTree>
    <p:extLst>
      <p:ext uri="{BB962C8B-B14F-4D97-AF65-F5344CB8AC3E}">
        <p14:creationId xmlns:p14="http://schemas.microsoft.com/office/powerpoint/2010/main" val="1863471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6"/>
            <a:ext cx="10515600" cy="237548"/>
          </a:xfrm>
        </p:spPr>
        <p:txBody>
          <a:bodyPr>
            <a:normAutofit/>
          </a:bodyPr>
          <a:lstStyle/>
          <a:p>
            <a:r>
              <a:rPr lang="ru-RU" sz="100" dirty="0"/>
              <a:t>а</a:t>
            </a:r>
          </a:p>
        </p:txBody>
      </p:sp>
      <p:sp>
        <p:nvSpPr>
          <p:cNvPr id="3" name="Объект 2"/>
          <p:cNvSpPr>
            <a:spLocks noGrp="1"/>
          </p:cNvSpPr>
          <p:nvPr>
            <p:ph idx="1"/>
          </p:nvPr>
        </p:nvSpPr>
        <p:spPr>
          <a:xfrm>
            <a:off x="838200" y="602674"/>
            <a:ext cx="10515600" cy="5574289"/>
          </a:xfrm>
        </p:spPr>
        <p:txBody>
          <a:bodyPr>
            <a:normAutofit fontScale="85000" lnSpcReduction="20000"/>
          </a:bodyPr>
          <a:lstStyle/>
          <a:p>
            <a:pPr marL="0" indent="0" algn="ctr">
              <a:buNone/>
            </a:pPr>
            <a:r>
              <a:rPr lang="ru-RU" dirty="0">
                <a:latin typeface="Times New Roman" panose="02020603050405020304" pitchFamily="18" charset="0"/>
                <a:cs typeface="Times New Roman" panose="02020603050405020304" pitchFamily="18" charset="0"/>
              </a:rPr>
              <a:t>Кроме дыхательных упражнений с движениями, так же с детьми  нужно проводить статичные дыхательные упражнения в положении сидя на стуле. </a:t>
            </a:r>
          </a:p>
          <a:p>
            <a:pPr marL="0" indent="0" algn="ctr">
              <a:buNone/>
            </a:pPr>
            <a:r>
              <a:rPr lang="ru-RU" b="1" dirty="0">
                <a:latin typeface="Times New Roman" panose="02020603050405020304" pitchFamily="18" charset="0"/>
                <a:cs typeface="Times New Roman" panose="02020603050405020304" pitchFamily="18" charset="0"/>
              </a:rPr>
              <a:t>«Кораблик»</a:t>
            </a:r>
          </a:p>
          <a:p>
            <a:pPr marL="0" indent="0" algn="ctr">
              <a:buNone/>
            </a:pPr>
            <a:r>
              <a:rPr lang="ru-RU" dirty="0">
                <a:latin typeface="Times New Roman" panose="02020603050405020304" pitchFamily="18" charset="0"/>
                <a:cs typeface="Times New Roman" panose="02020603050405020304" pitchFamily="18" charset="0"/>
              </a:rPr>
              <a:t>Ребёнку предлагается широкая ёмкость с водой, а в ней – бумажные кораблики, которыми могут быть простые кусочки бумаги, пенопласта. Ребенок, медленно вдыхая, направляет воздушную струю на «кораблик», подгоняя его к другому «берегу». А мы попробуем выполнить тоже, но без воды.</a:t>
            </a:r>
          </a:p>
          <a:p>
            <a:pPr marL="0" indent="0" algn="ctr">
              <a:buNone/>
            </a:pPr>
            <a:r>
              <a:rPr lang="ru-RU" b="1" dirty="0">
                <a:latin typeface="Times New Roman" panose="02020603050405020304" pitchFamily="18" charset="0"/>
                <a:cs typeface="Times New Roman" panose="02020603050405020304" pitchFamily="18" charset="0"/>
              </a:rPr>
              <a:t>«Снегопад»</a:t>
            </a:r>
          </a:p>
          <a:p>
            <a:pPr marL="0" indent="0" algn="ctr">
              <a:buNone/>
            </a:pPr>
            <a:r>
              <a:rPr lang="ru-RU" dirty="0">
                <a:latin typeface="Times New Roman" panose="02020603050405020304" pitchFamily="18" charset="0"/>
                <a:cs typeface="Times New Roman" panose="02020603050405020304" pitchFamily="18" charset="0"/>
              </a:rPr>
              <a:t>Сделайте снежинки из ваты (рыхлые комочки). Предложите ребёнка устроить снегопад. Положите «снежинку» на ладошку ребёнку. Пусть он правильно её сдует.</a:t>
            </a:r>
          </a:p>
          <a:p>
            <a:pPr marL="0" indent="0" algn="ctr">
              <a:buNone/>
            </a:pPr>
            <a:r>
              <a:rPr lang="ru-RU" b="1" dirty="0">
                <a:latin typeface="Times New Roman" panose="02020603050405020304" pitchFamily="18" charset="0"/>
                <a:cs typeface="Times New Roman" panose="02020603050405020304" pitchFamily="18" charset="0"/>
              </a:rPr>
              <a:t>«Живые предметы»</a:t>
            </a:r>
          </a:p>
          <a:p>
            <a:pPr algn="ctr"/>
            <a:r>
              <a:rPr lang="ru-RU" dirty="0">
                <a:latin typeface="Times New Roman" panose="02020603050405020304" pitchFamily="18" charset="0"/>
                <a:cs typeface="Times New Roman" panose="02020603050405020304" pitchFamily="18" charset="0"/>
              </a:rPr>
              <a:t>Возьмите любой карандаш, фломастер, катушку из-под ниток. Положите выбранный вами предмет на ровную поверхность стола. Предложите ребёнку плавно подуть на карандаш или катушку. Предмет покатится по направлению воздушной струи.</a:t>
            </a:r>
          </a:p>
          <a:p>
            <a:pPr algn="ct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6617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6"/>
            <a:ext cx="10515600" cy="258330"/>
          </a:xfrm>
        </p:spPr>
        <p:txBody>
          <a:bodyPr>
            <a:normAutofit/>
          </a:bodyPr>
          <a:lstStyle/>
          <a:p>
            <a:r>
              <a:rPr lang="ru-RU" sz="1050" dirty="0"/>
              <a:t>а</a:t>
            </a:r>
          </a:p>
        </p:txBody>
      </p:sp>
      <p:sp>
        <p:nvSpPr>
          <p:cNvPr id="3" name="Объект 2"/>
          <p:cNvSpPr>
            <a:spLocks noGrp="1"/>
          </p:cNvSpPr>
          <p:nvPr>
            <p:ph idx="1"/>
          </p:nvPr>
        </p:nvSpPr>
        <p:spPr>
          <a:xfrm>
            <a:off x="838200" y="623456"/>
            <a:ext cx="10515600" cy="5553507"/>
          </a:xfrm>
        </p:spPr>
        <p:txBody>
          <a:bodyPr>
            <a:normAutofit fontScale="92500" lnSpcReduction="20000"/>
          </a:bodyPr>
          <a:lstStyle/>
          <a:p>
            <a:pPr marL="0" indent="0" algn="ctr">
              <a:buNone/>
            </a:pPr>
            <a:r>
              <a:rPr lang="ru-RU" b="1" dirty="0">
                <a:latin typeface="Times New Roman" panose="02020603050405020304" pitchFamily="18" charset="0"/>
                <a:cs typeface="Times New Roman" panose="02020603050405020304" pitchFamily="18" charset="0"/>
              </a:rPr>
              <a:t>Заключение</a:t>
            </a:r>
          </a:p>
          <a:p>
            <a:pPr marL="0" indent="0" algn="ctr">
              <a:buNone/>
            </a:pPr>
            <a:r>
              <a:rPr lang="ru-RU" dirty="0">
                <a:latin typeface="Times New Roman" panose="02020603050405020304" pitchFamily="18" charset="0"/>
                <a:cs typeface="Times New Roman" panose="02020603050405020304" pitchFamily="18" charset="0"/>
              </a:rPr>
              <a:t>  Дыхательную гимнастику не рекомендуется делать детям, имеющим травмы головного мозга, травмы позвоночника, при кровотечениях, при высоком артериальном и внутричерепном давлении, пороках сердца и при некоторых других заболеваниях!</a:t>
            </a:r>
          </a:p>
          <a:p>
            <a:pPr marL="0" indent="0" algn="ctr">
              <a:buNone/>
            </a:pPr>
            <a:r>
              <a:rPr lang="ru-RU" dirty="0">
                <a:latin typeface="Times New Roman" panose="02020603050405020304" pitchFamily="18" charset="0"/>
                <a:cs typeface="Times New Roman" panose="02020603050405020304" pitchFamily="18" charset="0"/>
              </a:rPr>
              <a:t>Занимаясь дыхательной гимнастикой, важно следить, чтоб у ребенка не было симптомов гипервентиляции легких (учащённое дыхание, резкое изменение цвета лица, дрожание кистей рук, чувство покалывания и онемения в руках, ногах).</a:t>
            </a:r>
          </a:p>
          <a:p>
            <a:pPr algn="ctr"/>
            <a:r>
              <a:rPr lang="ru-RU" dirty="0">
                <a:latin typeface="Times New Roman" panose="02020603050405020304" pitchFamily="18" charset="0"/>
                <a:cs typeface="Times New Roman" panose="02020603050405020304" pitchFamily="18" charset="0"/>
              </a:rPr>
              <a:t>Если начинает кружиться голова – складываем ладошки вместе («ковшиком», подносим их вплотную к лицу и несколько раз глубоко дышим в них (2-3 раза). После этого дыхательную гимнастику можно продолжать.</a:t>
            </a:r>
          </a:p>
          <a:p>
            <a:pPr algn="ctr"/>
            <a:r>
              <a:rPr lang="ru-RU" dirty="0">
                <a:latin typeface="Times New Roman" panose="02020603050405020304" pitchFamily="18" charset="0"/>
                <a:cs typeface="Times New Roman" panose="02020603050405020304" pitchFamily="18" charset="0"/>
              </a:rPr>
              <a:t>В любых режимных моментах вы можете применять всю свою фантазию, чтобы придумать что-то новое, разнообразить дыхательные упражнения, подобрать к ним стихи и успешно использовать в своей педагогической деятельности.</a:t>
            </a:r>
          </a:p>
          <a:p>
            <a:pPr algn="ct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9603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a:extLst>
              <a:ext uri="{FF2B5EF4-FFF2-40B4-BE49-F238E27FC236}">
                <a16:creationId xmlns:a16="http://schemas.microsoft.com/office/drawing/2014/main" id="{26ACB349-69D7-4367-AEA7-13FB887D2C84}"/>
              </a:ext>
            </a:extLst>
          </p:cNvPr>
          <p:cNvPicPr>
            <a:picLocks noChangeAspect="1"/>
          </p:cNvPicPr>
          <p:nvPr/>
        </p:nvPicPr>
        <p:blipFill>
          <a:blip r:embed="rId2"/>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673C09D8-34BC-4333-B947-81DECD2E93C5}"/>
              </a:ext>
            </a:extLst>
          </p:cNvPr>
          <p:cNvSpPr>
            <a:spLocks noGrp="1"/>
          </p:cNvSpPr>
          <p:nvPr>
            <p:ph type="title"/>
          </p:nvPr>
        </p:nvSpPr>
        <p:spPr>
          <a:xfrm flipV="1">
            <a:off x="838200" y="249382"/>
            <a:ext cx="10515600" cy="115743"/>
          </a:xfrm>
        </p:spPr>
        <p:txBody>
          <a:bodyPr>
            <a:normAutofit/>
          </a:bodyPr>
          <a:lstStyle/>
          <a:p>
            <a:r>
              <a:rPr lang="ru-RU" sz="100" dirty="0"/>
              <a:t>р</a:t>
            </a:r>
          </a:p>
        </p:txBody>
      </p:sp>
      <p:pic>
        <p:nvPicPr>
          <p:cNvPr id="1026" name="Picture 2">
            <a:extLst>
              <a:ext uri="{FF2B5EF4-FFF2-40B4-BE49-F238E27FC236}">
                <a16:creationId xmlns:a16="http://schemas.microsoft.com/office/drawing/2014/main" id="{A518AF60-AEA2-497B-AB34-EF84C046594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3626" y="365125"/>
            <a:ext cx="3323380" cy="24913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53E496A-8088-4D4A-8BF6-11082A515E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4076" y="365125"/>
            <a:ext cx="4247938" cy="249130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67B80563-B08D-4DA4-904D-6E8BF39428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34994" y="365391"/>
            <a:ext cx="3323380" cy="249103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5031B204-64BD-4F5E-8912-75C41FAD226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626" y="3109656"/>
            <a:ext cx="3424500" cy="269792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75BC7511-092B-46C6-A944-6483B919CF6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96495" y="3109656"/>
            <a:ext cx="3599010" cy="269792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F35C44BB-1007-4B9F-B9FF-7DA3C3A29B3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07418" y="3109656"/>
            <a:ext cx="3178531" cy="2748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480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5"/>
            <a:ext cx="10515600" cy="5811838"/>
          </a:xfrm>
        </p:spPr>
        <p:txBody>
          <a:bodyPr>
            <a:noAutofit/>
          </a:bodyPr>
          <a:lstStyle/>
          <a:p>
            <a:pPr algn="ctr"/>
            <a:r>
              <a:rPr lang="ru-RU" sz="2800" dirty="0">
                <a:latin typeface="Times New Roman" panose="02020603050405020304" pitchFamily="18" charset="0"/>
                <a:cs typeface="Times New Roman" panose="02020603050405020304" pitchFamily="18" charset="0"/>
              </a:rPr>
              <a:t>«Что бы жить надо дышать». С этим утверждение сложно поспорить. Действительно, если без пищи организм может прожить несколько недель, без воды – несколько дней, то без воздуха – всего несколько минут.</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От того, как мы дышим, напрямую зависит наше не только физическое, но и психическое здоровье. Основная функция органов дыхания – обеспечение газообмена. Кроме того, органы дыхания участвуют в </a:t>
            </a:r>
            <a:r>
              <a:rPr lang="ru-RU" sz="2800" dirty="0" err="1">
                <a:latin typeface="Times New Roman" panose="02020603050405020304" pitchFamily="18" charset="0"/>
                <a:cs typeface="Times New Roman" panose="02020603050405020304" pitchFamily="18" charset="0"/>
              </a:rPr>
              <a:t>речеобразовании</a:t>
            </a:r>
            <a:r>
              <a:rPr lang="ru-RU" sz="2800" dirty="0">
                <a:latin typeface="Times New Roman" panose="02020603050405020304" pitchFamily="18" charset="0"/>
                <a:cs typeface="Times New Roman" panose="02020603050405020304" pitchFamily="18" charset="0"/>
              </a:rPr>
              <a:t>, выработке некоторых гормонов, в обмене веществ, в поддержании иммунитета организма. Правильное дыхание влияет на закаливание и оздоровление человека.</a:t>
            </a:r>
            <a:br>
              <a:rPr lang="ru-RU" sz="2800" dirty="0">
                <a:latin typeface="Times New Roman" panose="02020603050405020304" pitchFamily="18" charset="0"/>
                <a:cs typeface="Times New Roman" panose="02020603050405020304" pitchFamily="18" charset="0"/>
              </a:rPr>
            </a:br>
            <a:endParaRPr lang="ru-RU" sz="5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sz="100" dirty="0"/>
              <a:t>р</a:t>
            </a:r>
          </a:p>
        </p:txBody>
      </p:sp>
    </p:spTree>
    <p:extLst>
      <p:ext uri="{BB962C8B-B14F-4D97-AF65-F5344CB8AC3E}">
        <p14:creationId xmlns:p14="http://schemas.microsoft.com/office/powerpoint/2010/main" val="354636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p:txBody>
          <a:bodyPr>
            <a:normAutofit/>
          </a:bodyPr>
          <a:lstStyle/>
          <a:p>
            <a:r>
              <a:rPr lang="ru-RU" sz="100" dirty="0"/>
              <a:t>р</a:t>
            </a:r>
          </a:p>
        </p:txBody>
      </p:sp>
      <p:sp>
        <p:nvSpPr>
          <p:cNvPr id="3" name="Объект 2"/>
          <p:cNvSpPr>
            <a:spLocks noGrp="1"/>
          </p:cNvSpPr>
          <p:nvPr>
            <p:ph idx="1"/>
          </p:nvPr>
        </p:nvSpPr>
        <p:spPr>
          <a:xfrm>
            <a:off x="838200" y="365125"/>
            <a:ext cx="10515600" cy="5811838"/>
          </a:xfrm>
        </p:spPr>
        <p:txBody>
          <a:bodyPr/>
          <a:lstStyle/>
          <a:p>
            <a:pPr marL="0" indent="0" algn="ctr">
              <a:buNone/>
            </a:pPr>
            <a:r>
              <a:rPr lang="ru-RU" dirty="0">
                <a:latin typeface="Times New Roman" panose="02020603050405020304" pitchFamily="18" charset="0"/>
                <a:cs typeface="Times New Roman" panose="02020603050405020304" pitchFamily="18" charset="0"/>
              </a:rPr>
              <a:t>Наша речь осуществляется благодаря четкой и правильной работе всех органов, принимающих участие в речевом акте. Важной частью речи является дыхание. К органам дыхания относятся: грудная клетка, легкие и дыхательные пути (наружный нос, полость носа, глотка, гортань, трахея, бронхи). Дыхательный аппарат обеспечивает газообмен между вдыхаемым воздухом и кровью, а также очищение от пылевых частиц, увлажнение и согревание вдыхаемого воздуха.</a:t>
            </a:r>
          </a:p>
          <a:p>
            <a:pPr marL="0" indent="0" algn="ctr">
              <a:buNone/>
            </a:pPr>
            <a:r>
              <a:rPr lang="ru-RU" dirty="0">
                <a:latin typeface="Times New Roman" panose="02020603050405020304" pitchFamily="18" charset="0"/>
                <a:cs typeface="Times New Roman" panose="02020603050405020304" pitchFamily="18" charset="0"/>
              </a:rPr>
              <a:t>Физиологическое, или жизненное, дыхание складывается из вдоха и выдоха, которые сменяют друг друга. Оно призвано поддерживать жизнь в организме путем газообмена.</a:t>
            </a:r>
          </a:p>
        </p:txBody>
      </p:sp>
    </p:spTree>
    <p:extLst>
      <p:ext uri="{BB962C8B-B14F-4D97-AF65-F5344CB8AC3E}">
        <p14:creationId xmlns:p14="http://schemas.microsoft.com/office/powerpoint/2010/main" val="2946315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5"/>
            <a:ext cx="10515600" cy="320675"/>
          </a:xfrm>
        </p:spPr>
        <p:txBody>
          <a:bodyPr>
            <a:normAutofit/>
          </a:bodyPr>
          <a:lstStyle/>
          <a:p>
            <a:r>
              <a:rPr lang="ru-RU" sz="1400" dirty="0"/>
              <a:t>г</a:t>
            </a:r>
          </a:p>
        </p:txBody>
      </p:sp>
      <p:sp>
        <p:nvSpPr>
          <p:cNvPr id="3" name="Объект 2"/>
          <p:cNvSpPr>
            <a:spLocks noGrp="1"/>
          </p:cNvSpPr>
          <p:nvPr>
            <p:ph idx="1"/>
          </p:nvPr>
        </p:nvSpPr>
        <p:spPr>
          <a:xfrm>
            <a:off x="838200" y="685800"/>
            <a:ext cx="10515600" cy="5491163"/>
          </a:xfrm>
        </p:spPr>
        <p:txBody>
          <a:bodyPr>
            <a:normAutofit lnSpcReduction="10000"/>
          </a:bodyPr>
          <a:lstStyle/>
          <a:p>
            <a:pPr marL="0" indent="0" algn="ctr">
              <a:buNone/>
            </a:pPr>
            <a:r>
              <a:rPr lang="ru-RU" dirty="0">
                <a:latin typeface="Times New Roman" panose="02020603050405020304" pitchFamily="18" charset="0"/>
                <a:cs typeface="Times New Roman" panose="02020603050405020304" pitchFamily="18" charset="0"/>
              </a:rPr>
              <a:t>Речевое дыхание призвано участвовать в создании голосового звучания на равномерном выдохе. Оно отличается от жизненного тем, что что это управляемый процесс. В речи вдох короткий, а выдох длинный. Поэтому количество выдыхаемого воздуха зависит от длины фразы. Речевое дыхание считается неправильным, если дыхание учащено, выдох укорочен, слишком большой вдох или добор воздуха заметен для окружающих. Наиболее правильное, целесообразное и удобное для речи диафрагмально-реберное дыхание.</a:t>
            </a:r>
          </a:p>
          <a:p>
            <a:pPr marL="0" indent="0" algn="ctr">
              <a:buNone/>
            </a:pPr>
            <a:r>
              <a:rPr lang="ru-RU" dirty="0">
                <a:latin typeface="Times New Roman" panose="02020603050405020304" pitchFamily="18" charset="0"/>
                <a:cs typeface="Times New Roman" panose="02020603050405020304" pitchFamily="18" charset="0"/>
              </a:rPr>
              <a:t>Наша задача заключается в том, чтобы научить ребенка хорошо очищать легкие. Если он полностью не выдыхает, то в глубине легких остается изрядное количество испорченного воздуха, а кровь получает мало кислорода. Научив ребенка дышать через нос, вы поможете ему избавиться от частых насморков, гриппа, ангины</a:t>
            </a:r>
            <a:r>
              <a:rPr lang="ru-RU" dirty="0"/>
              <a:t>.</a:t>
            </a:r>
          </a:p>
          <a:p>
            <a:endParaRPr lang="ru-RU" dirty="0"/>
          </a:p>
        </p:txBody>
      </p:sp>
    </p:spTree>
    <p:extLst>
      <p:ext uri="{BB962C8B-B14F-4D97-AF65-F5344CB8AC3E}">
        <p14:creationId xmlns:p14="http://schemas.microsoft.com/office/powerpoint/2010/main" val="3248219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6"/>
            <a:ext cx="10515600" cy="154420"/>
          </a:xfrm>
        </p:spPr>
        <p:txBody>
          <a:bodyPr>
            <a:normAutofit/>
          </a:bodyPr>
          <a:lstStyle/>
          <a:p>
            <a:r>
              <a:rPr lang="ru-RU" sz="100" dirty="0"/>
              <a:t>о</a:t>
            </a:r>
          </a:p>
        </p:txBody>
      </p:sp>
      <p:sp>
        <p:nvSpPr>
          <p:cNvPr id="3" name="Объект 2"/>
          <p:cNvSpPr>
            <a:spLocks noGrp="1"/>
          </p:cNvSpPr>
          <p:nvPr>
            <p:ph idx="1"/>
          </p:nvPr>
        </p:nvSpPr>
        <p:spPr>
          <a:xfrm>
            <a:off x="838200" y="519546"/>
            <a:ext cx="10515600" cy="5657417"/>
          </a:xfrm>
        </p:spPr>
        <p:txBody>
          <a:bodyPr>
            <a:normAutofit/>
          </a:bodyPr>
          <a:lstStyle/>
          <a:p>
            <a:pPr marL="0" indent="0" algn="ctr">
              <a:buNone/>
            </a:pPr>
            <a:r>
              <a:rPr lang="ru-RU" b="1" dirty="0">
                <a:latin typeface="Times New Roman" panose="02020603050405020304" pitchFamily="18" charset="0"/>
                <a:cs typeface="Times New Roman" panose="02020603050405020304" pitchFamily="18" charset="0"/>
              </a:rPr>
              <a:t>Правила, принципы и методы проведения дыхательной гимнастики.</a:t>
            </a:r>
          </a:p>
          <a:p>
            <a:pPr marL="0" indent="0" algn="ctr">
              <a:buNone/>
            </a:pPr>
            <a:r>
              <a:rPr lang="ru-RU" b="1" dirty="0">
                <a:latin typeface="Times New Roman" panose="02020603050405020304" pitchFamily="18" charset="0"/>
                <a:cs typeface="Times New Roman" panose="02020603050405020304" pitchFamily="18" charset="0"/>
              </a:rPr>
              <a:t>Дыхательная гимнастика </a:t>
            </a:r>
            <a:r>
              <a:rPr lang="ru-RU" dirty="0">
                <a:latin typeface="Times New Roman" panose="02020603050405020304" pitchFamily="18" charset="0"/>
                <a:cs typeface="Times New Roman" panose="02020603050405020304" pitchFamily="18" charset="0"/>
              </a:rPr>
              <a:t>– это комплекс специализированных дыхательных упражнений, направленных на укрепление физического здоровья ребенка.</a:t>
            </a:r>
          </a:p>
          <a:p>
            <a:pPr marL="0" indent="0" algn="ctr">
              <a:buNone/>
            </a:pPr>
            <a:r>
              <a:rPr lang="ru-RU" b="1" dirty="0">
                <a:latin typeface="Times New Roman" panose="02020603050405020304" pitchFamily="18" charset="0"/>
                <a:cs typeface="Times New Roman" panose="02020603050405020304" pitchFamily="18" charset="0"/>
              </a:rPr>
              <a:t>Дыхательная гимнастика </a:t>
            </a:r>
            <a:r>
              <a:rPr lang="ru-RU" dirty="0">
                <a:latin typeface="Times New Roman" panose="02020603050405020304" pitchFamily="18" charset="0"/>
                <a:cs typeface="Times New Roman" panose="02020603050405020304" pitchFamily="18" charset="0"/>
              </a:rPr>
              <a:t>в дошкольном возрасте это повышение общего жизненного тонуса ребёнка и сопротивляемости, закалённости и устойчивости его организма к заболеваниям дыхательной системы;</a:t>
            </a:r>
          </a:p>
          <a:p>
            <a:pPr marL="0" indent="0" algn="ctr">
              <a:buNone/>
            </a:pPr>
            <a:r>
              <a:rPr lang="ru-RU" b="1" dirty="0">
                <a:latin typeface="Times New Roman" panose="02020603050405020304" pitchFamily="18" charset="0"/>
                <a:cs typeface="Times New Roman" panose="02020603050405020304" pitchFamily="18" charset="0"/>
              </a:rPr>
              <a:t>Дыхательная гимнастика </a:t>
            </a:r>
            <a:r>
              <a:rPr lang="ru-RU" dirty="0">
                <a:latin typeface="Times New Roman" panose="02020603050405020304" pitchFamily="18" charset="0"/>
                <a:cs typeface="Times New Roman" panose="02020603050405020304" pitchFamily="18" charset="0"/>
              </a:rPr>
              <a:t>–это развитие дыхательной мускулатуры, увеличение подвижности грудной клетки и диафрагмы, улучшение </a:t>
            </a:r>
            <a:r>
              <a:rPr lang="ru-RU" dirty="0" err="1">
                <a:latin typeface="Times New Roman" panose="02020603050405020304" pitchFamily="18" charset="0"/>
                <a:cs typeface="Times New Roman" panose="02020603050405020304" pitchFamily="18" charset="0"/>
              </a:rPr>
              <a:t>лимфо</a:t>
            </a:r>
            <a:r>
              <a:rPr lang="ru-RU" dirty="0">
                <a:latin typeface="Times New Roman" panose="02020603050405020304" pitchFamily="18" charset="0"/>
                <a:cs typeface="Times New Roman" panose="02020603050405020304" pitchFamily="18" charset="0"/>
              </a:rPr>
              <a:t>- и кровообращения , улучшение деятельности сердечно-сосудистой системы.</a:t>
            </a:r>
          </a:p>
          <a:p>
            <a:endParaRPr lang="ru-RU" dirty="0"/>
          </a:p>
        </p:txBody>
      </p:sp>
    </p:spTree>
    <p:extLst>
      <p:ext uri="{BB962C8B-B14F-4D97-AF65-F5344CB8AC3E}">
        <p14:creationId xmlns:p14="http://schemas.microsoft.com/office/powerpoint/2010/main" val="3721263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6"/>
            <a:ext cx="10515600" cy="590838"/>
          </a:xfrm>
        </p:spPr>
        <p:txBody>
          <a:bodyPr>
            <a:normAutofit/>
          </a:bodyPr>
          <a:lstStyle/>
          <a:p>
            <a:r>
              <a:rPr lang="ru-RU" sz="1050" dirty="0"/>
              <a:t>о</a:t>
            </a:r>
          </a:p>
        </p:txBody>
      </p:sp>
      <p:sp>
        <p:nvSpPr>
          <p:cNvPr id="3" name="Объект 2"/>
          <p:cNvSpPr>
            <a:spLocks noGrp="1"/>
          </p:cNvSpPr>
          <p:nvPr>
            <p:ph idx="1"/>
          </p:nvPr>
        </p:nvSpPr>
        <p:spPr>
          <a:xfrm>
            <a:off x="838200" y="955964"/>
            <a:ext cx="10515600" cy="5220999"/>
          </a:xfrm>
        </p:spPr>
        <p:txBody>
          <a:bodyPr>
            <a:normAutofit/>
          </a:bodyPr>
          <a:lstStyle/>
          <a:p>
            <a:pPr marL="0" indent="0" algn="ctr">
              <a:buNone/>
            </a:pPr>
            <a:r>
              <a:rPr lang="ru-RU" dirty="0">
                <a:latin typeface="Times New Roman" panose="02020603050405020304" pitchFamily="18" charset="0"/>
                <a:cs typeface="Times New Roman" panose="02020603050405020304" pitchFamily="18" charset="0"/>
              </a:rPr>
              <a:t>В структуру дыхательной гимнастики положено применение </a:t>
            </a:r>
            <a:r>
              <a:rPr lang="ru-RU" b="1" dirty="0">
                <a:latin typeface="Times New Roman" panose="02020603050405020304" pitchFamily="18" charset="0"/>
                <a:cs typeface="Times New Roman" panose="02020603050405020304" pitchFamily="18" charset="0"/>
              </a:rPr>
              <a:t>статических</a:t>
            </a:r>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динамических </a:t>
            </a:r>
            <a:r>
              <a:rPr lang="ru-RU" dirty="0">
                <a:latin typeface="Times New Roman" panose="02020603050405020304" pitchFamily="18" charset="0"/>
                <a:cs typeface="Times New Roman" panose="02020603050405020304" pitchFamily="18" charset="0"/>
              </a:rPr>
              <a:t>и </a:t>
            </a:r>
            <a:r>
              <a:rPr lang="ru-RU" b="1" dirty="0">
                <a:latin typeface="Times New Roman" panose="02020603050405020304" pitchFamily="18" charset="0"/>
                <a:cs typeface="Times New Roman" panose="02020603050405020304" pitchFamily="18" charset="0"/>
              </a:rPr>
              <a:t>специальных</a:t>
            </a:r>
            <a:r>
              <a:rPr lang="ru-RU" dirty="0">
                <a:latin typeface="Times New Roman" panose="02020603050405020304" pitchFamily="18" charset="0"/>
                <a:cs typeface="Times New Roman" panose="02020603050405020304" pitchFamily="18" charset="0"/>
              </a:rPr>
              <a:t> дыхательных упражнений. Они также могут быть применены на фоне общеукрепляющих общеразвивающих физических упражнений.</a:t>
            </a:r>
          </a:p>
          <a:p>
            <a:pPr marL="0" indent="0" algn="ctr">
              <a:buNone/>
            </a:pPr>
            <a:r>
              <a:rPr lang="ru-RU" dirty="0">
                <a:latin typeface="Times New Roman" panose="02020603050405020304" pitchFamily="18" charset="0"/>
                <a:cs typeface="Times New Roman" panose="02020603050405020304" pitchFamily="18" charset="0"/>
              </a:rPr>
              <a:t>. Главное необходимо контролировать, чтобы ребёнок вдыхал только через нос.</a:t>
            </a:r>
          </a:p>
          <a:p>
            <a:pPr marL="0" indent="0" algn="ctr">
              <a:buNone/>
            </a:pPr>
            <a:r>
              <a:rPr lang="ru-RU" dirty="0">
                <a:latin typeface="Times New Roman" panose="02020603050405020304" pitchFamily="18" charset="0"/>
                <a:cs typeface="Times New Roman" panose="02020603050405020304" pitchFamily="18" charset="0"/>
              </a:rPr>
              <a:t>Существует много разновидностей дыхательной гимнастики. Дыхательные упражнения главным образом основаны на методах Б. С. Толкачёва, А. Н. Стрельниковой, К. П. Бутейко, используется оздоровительное дыхание и другие.</a:t>
            </a:r>
          </a:p>
          <a:p>
            <a:endParaRPr lang="ru-RU" dirty="0"/>
          </a:p>
        </p:txBody>
      </p:sp>
    </p:spTree>
    <p:extLst>
      <p:ext uri="{BB962C8B-B14F-4D97-AF65-F5344CB8AC3E}">
        <p14:creationId xmlns:p14="http://schemas.microsoft.com/office/powerpoint/2010/main" val="3568087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5"/>
            <a:ext cx="10515600" cy="45719"/>
          </a:xfrm>
        </p:spPr>
        <p:txBody>
          <a:bodyPr>
            <a:normAutofit fontScale="90000"/>
          </a:bodyPr>
          <a:lstStyle/>
          <a:p>
            <a:r>
              <a:rPr lang="ru-RU" sz="100" dirty="0"/>
              <a:t>п</a:t>
            </a:r>
          </a:p>
        </p:txBody>
      </p:sp>
      <p:sp>
        <p:nvSpPr>
          <p:cNvPr id="3" name="Объект 2"/>
          <p:cNvSpPr>
            <a:spLocks noGrp="1"/>
          </p:cNvSpPr>
          <p:nvPr>
            <p:ph idx="1"/>
          </p:nvPr>
        </p:nvSpPr>
        <p:spPr>
          <a:xfrm>
            <a:off x="838200" y="410844"/>
            <a:ext cx="10515600" cy="5766119"/>
          </a:xfrm>
        </p:spPr>
        <p:txBody>
          <a:bodyPr>
            <a:normAutofit lnSpcReduction="10000"/>
          </a:bodyPr>
          <a:lstStyle/>
          <a:p>
            <a:pPr marL="0" indent="0" algn="ctr">
              <a:buNone/>
            </a:pPr>
            <a:r>
              <a:rPr lang="ru-RU" b="1" dirty="0">
                <a:latin typeface="Times New Roman" panose="02020603050405020304" pitchFamily="18" charset="0"/>
                <a:cs typeface="Times New Roman" panose="02020603050405020304" pitchFamily="18" charset="0"/>
              </a:rPr>
              <a:t>Выполняя упражнения на развитие дыхания по методу А.Н. Стрельниковой, следует соблюдать следующие правила:</a:t>
            </a:r>
          </a:p>
          <a:p>
            <a:pPr marL="0" indent="0" algn="ctr">
              <a:buNone/>
            </a:pPr>
            <a:r>
              <a:rPr lang="ru-RU" dirty="0">
                <a:latin typeface="Times New Roman" panose="02020603050405020304" pitchFamily="18" charset="0"/>
                <a:cs typeface="Times New Roman" panose="02020603050405020304" pitchFamily="18" charset="0"/>
              </a:rPr>
              <a:t>-делать активный короткий вдох носом;</a:t>
            </a:r>
          </a:p>
          <a:p>
            <a:pPr marL="0" indent="0" algn="ctr">
              <a:buNone/>
            </a:pPr>
            <a:r>
              <a:rPr lang="ru-RU" dirty="0">
                <a:latin typeface="Times New Roman" panose="02020603050405020304" pitchFamily="18" charset="0"/>
                <a:cs typeface="Times New Roman" panose="02020603050405020304" pitchFamily="18" charset="0"/>
              </a:rPr>
              <a:t>-выдох должен уходить после каждого вдоха самостоятельно через рот;</a:t>
            </a:r>
          </a:p>
          <a:p>
            <a:pPr marL="0" indent="0" algn="ctr">
              <a:buNone/>
            </a:pPr>
            <a:r>
              <a:rPr lang="ru-RU" dirty="0">
                <a:latin typeface="Times New Roman" panose="02020603050405020304" pitchFamily="18" charset="0"/>
                <a:cs typeface="Times New Roman" panose="02020603050405020304" pitchFamily="18" charset="0"/>
              </a:rPr>
              <a:t>-вдох делать одновременно с движением;</a:t>
            </a:r>
          </a:p>
          <a:p>
            <a:pPr marL="0" indent="0" algn="ctr">
              <a:buNone/>
            </a:pPr>
            <a:r>
              <a:rPr lang="ru-RU" dirty="0">
                <a:latin typeface="Times New Roman" panose="02020603050405020304" pitchFamily="18" charset="0"/>
                <a:cs typeface="Times New Roman" panose="02020603050405020304" pitchFamily="18" charset="0"/>
              </a:rPr>
              <a:t>все вдохи-движения выполнять в темпе марша;</a:t>
            </a:r>
          </a:p>
          <a:p>
            <a:pPr marL="0" indent="0" algn="ctr">
              <a:buNone/>
            </a:pPr>
            <a:r>
              <a:rPr lang="ru-RU" dirty="0">
                <a:latin typeface="Times New Roman" panose="02020603050405020304" pitchFamily="18" charset="0"/>
                <a:cs typeface="Times New Roman" panose="02020603050405020304" pitchFamily="18" charset="0"/>
              </a:rPr>
              <a:t>считать мысленно, про себя (счёт в данной гимнастике идёт по 8, а не по 5 или 10, как в традиционной).</a:t>
            </a:r>
          </a:p>
          <a:p>
            <a:pPr algn="ctr"/>
            <a:r>
              <a:rPr lang="ru-RU" b="1" dirty="0">
                <a:latin typeface="Times New Roman" panose="02020603050405020304" pitchFamily="18" charset="0"/>
                <a:cs typeface="Times New Roman" panose="02020603050405020304" pitchFamily="18" charset="0"/>
              </a:rPr>
              <a:t>   Дыхательная гимнастика по методу Б.С. Толкачёва </a:t>
            </a:r>
            <a:r>
              <a:rPr lang="ru-RU" dirty="0">
                <a:latin typeface="Times New Roman" panose="02020603050405020304" pitchFamily="18" charset="0"/>
                <a:cs typeface="Times New Roman" panose="02020603050405020304" pitchFamily="18" charset="0"/>
              </a:rPr>
              <a:t>особенно рекомендуется часто болеющим детям. Желательно использовать в каждодневной практике упражнения с озвученным выдохом: «р-р-р», «п-ф-ф-ф», «тик-так» и т. д.</a:t>
            </a:r>
          </a:p>
          <a:p>
            <a:pPr algn="ct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6435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5"/>
            <a:ext cx="10515600" cy="133639"/>
          </a:xfrm>
        </p:spPr>
        <p:txBody>
          <a:bodyPr>
            <a:normAutofit/>
          </a:bodyPr>
          <a:lstStyle/>
          <a:p>
            <a:r>
              <a:rPr lang="ru-RU" sz="100" dirty="0">
                <a:latin typeface="Times New Roman" panose="02020603050405020304" pitchFamily="18" charset="0"/>
                <a:cs typeface="Times New Roman" panose="02020603050405020304" pitchFamily="18" charset="0"/>
              </a:rPr>
              <a:t>п</a:t>
            </a:r>
          </a:p>
        </p:txBody>
      </p:sp>
      <p:sp>
        <p:nvSpPr>
          <p:cNvPr id="3" name="Объект 2"/>
          <p:cNvSpPr>
            <a:spLocks noGrp="1"/>
          </p:cNvSpPr>
          <p:nvPr>
            <p:ph idx="1"/>
          </p:nvPr>
        </p:nvSpPr>
        <p:spPr>
          <a:xfrm>
            <a:off x="838200" y="685800"/>
            <a:ext cx="10515600" cy="5491163"/>
          </a:xfrm>
        </p:spPr>
        <p:txBody>
          <a:bodyPr>
            <a:normAutofit/>
          </a:bodyPr>
          <a:lstStyle/>
          <a:p>
            <a:pPr marL="0" indent="0" algn="ctr">
              <a:buNone/>
            </a:pPr>
            <a:r>
              <a:rPr lang="ru-RU" dirty="0">
                <a:latin typeface="Times New Roman" panose="02020603050405020304" pitchFamily="18" charset="0"/>
                <a:cs typeface="Times New Roman" panose="02020603050405020304" pitchFamily="18" charset="0"/>
              </a:rPr>
              <a:t>Дыхательную гимнастику желательно проводить в образно – игровой форме. Нагрузка постепенно увеличивается за счёт увеличения числа повторений и усложнения повторений.</a:t>
            </a:r>
          </a:p>
          <a:p>
            <a:pPr marL="0" indent="0" algn="ctr">
              <a:buNone/>
            </a:pPr>
            <a:r>
              <a:rPr lang="ru-RU" dirty="0">
                <a:latin typeface="Times New Roman" panose="02020603050405020304" pitchFamily="18" charset="0"/>
                <a:cs typeface="Times New Roman" panose="02020603050405020304" pitchFamily="18" charset="0"/>
              </a:rPr>
              <a:t>Комплексы можно использовать в работе с детьми разного дошкольного возраста, но начинать необходимо с меньшей дозировки и с упрощённой формы выполнения, с постепенным усложнением. Учитывая незавершённость формирования дыхательной системы младших дошкольников, дыхательные упражнения выполняются в медленном и среднем темпе с небольшим (4-5) количеством повторений. В старшем дошкольном возрасте эти упражнения выполняются в среднем темпе. Количество повторений увеличивается до 6-8 раз. Больше внимания уделяется специальным дыхательным упражнениям.</a:t>
            </a:r>
          </a:p>
          <a:p>
            <a:endParaRPr lang="ru-RU" dirty="0"/>
          </a:p>
        </p:txBody>
      </p:sp>
    </p:spTree>
    <p:extLst>
      <p:ext uri="{BB962C8B-B14F-4D97-AF65-F5344CB8AC3E}">
        <p14:creationId xmlns:p14="http://schemas.microsoft.com/office/powerpoint/2010/main" val="2646993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title"/>
          </p:nvPr>
        </p:nvSpPr>
        <p:spPr>
          <a:xfrm>
            <a:off x="838200" y="365125"/>
            <a:ext cx="10515600" cy="71293"/>
          </a:xfrm>
        </p:spPr>
        <p:txBody>
          <a:bodyPr>
            <a:normAutofit fontScale="90000"/>
          </a:bodyPr>
          <a:lstStyle/>
          <a:p>
            <a:r>
              <a:rPr lang="ru-RU" sz="100" dirty="0"/>
              <a:t>п</a:t>
            </a:r>
          </a:p>
        </p:txBody>
      </p:sp>
      <p:sp>
        <p:nvSpPr>
          <p:cNvPr id="3" name="Объект 2"/>
          <p:cNvSpPr>
            <a:spLocks noGrp="1"/>
          </p:cNvSpPr>
          <p:nvPr>
            <p:ph idx="1"/>
          </p:nvPr>
        </p:nvSpPr>
        <p:spPr>
          <a:xfrm>
            <a:off x="838200" y="365125"/>
            <a:ext cx="10515600" cy="5811838"/>
          </a:xfrm>
        </p:spPr>
        <p:txBody>
          <a:bodyPr>
            <a:normAutofit fontScale="85000" lnSpcReduction="20000"/>
          </a:bodyPr>
          <a:lstStyle/>
          <a:p>
            <a:pPr marL="0" indent="0" algn="ctr">
              <a:buNone/>
            </a:pPr>
            <a:r>
              <a:rPr lang="ru-RU" b="1" dirty="0">
                <a:latin typeface="Times New Roman" panose="02020603050405020304" pitchFamily="18" charset="0"/>
                <a:cs typeface="Times New Roman" panose="02020603050405020304" pitchFamily="18" charset="0"/>
              </a:rPr>
              <a:t>При проведении дыхательной гимнастики с детьми дошкольного возраста необходимо соблюдать некоторые правила:</a:t>
            </a:r>
          </a:p>
          <a:p>
            <a:pPr marL="0" indent="0" algn="ctr">
              <a:buNone/>
            </a:pPr>
            <a:r>
              <a:rPr lang="ru-RU" b="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перед проведением дыхательной гимнастики необходимо вытереть пыль в помещении, проветрить его;</a:t>
            </a:r>
          </a:p>
          <a:p>
            <a:pPr algn="ctr">
              <a:buFontTx/>
              <a:buChar char="-"/>
            </a:pPr>
            <a:r>
              <a:rPr lang="ru-RU" dirty="0">
                <a:latin typeface="Times New Roman" panose="02020603050405020304" pitchFamily="18" charset="0"/>
                <a:cs typeface="Times New Roman" panose="02020603050405020304" pitchFamily="18" charset="0"/>
              </a:rPr>
              <a:t>упражнения рекомендуется выполнять в одежде, которая не стесняет движения;</a:t>
            </a:r>
          </a:p>
          <a:p>
            <a:pPr algn="ctr">
              <a:buFontTx/>
              <a:buChar char="-"/>
            </a:pPr>
            <a:r>
              <a:rPr lang="ru-RU" dirty="0">
                <a:latin typeface="Times New Roman" panose="02020603050405020304" pitchFamily="18" charset="0"/>
                <a:cs typeface="Times New Roman" panose="02020603050405020304" pitchFamily="18" charset="0"/>
              </a:rPr>
              <a:t>перед выполнением дыхательных упражнений ребенок должен успокоиться.</a:t>
            </a:r>
          </a:p>
          <a:p>
            <a:pPr marL="0" indent="0" algn="ctr">
              <a:buNone/>
            </a:pPr>
            <a:r>
              <a:rPr lang="ru-RU" dirty="0">
                <a:latin typeface="Times New Roman" panose="02020603050405020304" pitchFamily="18" charset="0"/>
                <a:cs typeface="Times New Roman" panose="02020603050405020304" pitchFamily="18" charset="0"/>
              </a:rPr>
              <a:t>-дыхательную гимнастику не рекомендуется проводить после приема пищи. Лучше, чтобы между занятиями и последним приемом пищи прошел хотя бы час, еще лучше, если занятия проводятся натощак;</a:t>
            </a:r>
          </a:p>
          <a:p>
            <a:pPr marL="0" indent="0" algn="ctr">
              <a:buNone/>
            </a:pPr>
            <a:r>
              <a:rPr lang="ru-RU" dirty="0">
                <a:latin typeface="Times New Roman" panose="02020603050405020304" pitchFamily="18" charset="0"/>
                <a:cs typeface="Times New Roman" panose="02020603050405020304" pitchFamily="18" charset="0"/>
              </a:rPr>
              <a:t>	дыхательную гимнастику проводят регулярно, начиная с минимальных дозировок и минимального количества упражнений, с постепенно возрастающей нагрузкой;</a:t>
            </a:r>
          </a:p>
          <a:p>
            <a:pPr marL="0" indent="0" algn="ctr">
              <a:buNone/>
            </a:pPr>
            <a:r>
              <a:rPr lang="ru-RU" dirty="0">
                <a:latin typeface="Times New Roman" panose="02020603050405020304" pitchFamily="18" charset="0"/>
                <a:cs typeface="Times New Roman" panose="02020603050405020304" pitchFamily="18" charset="0"/>
              </a:rPr>
              <a:t>во время выполнения упражнений надо внимательно наблюдать за качеством движений и реакцией на нагрузку. Необходимо следить за тем, чтобы во время выполнения ребенком упражнений не напрягались мышцы рук, шеи, груди; плечи не поднимать при вдохе и опускать при выдохе.</a:t>
            </a:r>
          </a:p>
          <a:p>
            <a:endParaRPr lang="ru-RU" dirty="0"/>
          </a:p>
        </p:txBody>
      </p:sp>
    </p:spTree>
    <p:extLst>
      <p:ext uri="{BB962C8B-B14F-4D97-AF65-F5344CB8AC3E}">
        <p14:creationId xmlns:p14="http://schemas.microsoft.com/office/powerpoint/2010/main" val="31518859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233</TotalTime>
  <Words>1730</Words>
  <Application>Microsoft Office PowerPoint</Application>
  <PresentationFormat>Широкоэкранный</PresentationFormat>
  <Paragraphs>94</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Calibri Light</vt:lpstr>
      <vt:lpstr>Times New Roman</vt:lpstr>
      <vt:lpstr>Тема Office</vt:lpstr>
      <vt:lpstr>Дыхательная гимнастика                                            подготовила:                                                  воспитатель Хатинская И.В.  </vt:lpstr>
      <vt:lpstr>«Что бы жить надо дышать». С этим утверждение сложно поспорить. Действительно, если без пищи организм может прожить несколько недель, без воды – несколько дней, то без воздуха – всего несколько минут. От того, как мы дышим, напрямую зависит наше не только физическое, но и психическое здоровье. Основная функция органов дыхания – обеспечение газообмена. Кроме того, органы дыхания участвуют в речеобразовании, выработке некоторых гормонов, в обмене веществ, в поддержании иммунитета организма. Правильное дыхание влияет на закаливание и оздоровление человека. </vt:lpstr>
      <vt:lpstr>р</vt:lpstr>
      <vt:lpstr>г</vt:lpstr>
      <vt:lpstr>о</vt:lpstr>
      <vt:lpstr>о</vt:lpstr>
      <vt:lpstr>п</vt:lpstr>
      <vt:lpstr>п</vt:lpstr>
      <vt:lpstr>п</vt:lpstr>
      <vt:lpstr>п</vt:lpstr>
      <vt:lpstr>п</vt:lpstr>
      <vt:lpstr>п</vt:lpstr>
      <vt:lpstr>а</vt:lpstr>
      <vt:lpstr>а</vt:lpstr>
      <vt:lpstr>а</vt:lpstr>
      <vt:lpstr>р</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Дыхательная гимнастика </dc:title>
  <dc:creator>настя</dc:creator>
  <cp:lastModifiedBy>Игровой ПК</cp:lastModifiedBy>
  <cp:revision>17</cp:revision>
  <dcterms:created xsi:type="dcterms:W3CDTF">2022-11-28T07:52:42Z</dcterms:created>
  <dcterms:modified xsi:type="dcterms:W3CDTF">2022-12-04T16:16:51Z</dcterms:modified>
</cp:coreProperties>
</file>