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2" r:id="rId26"/>
    <p:sldId id="280" r:id="rId27"/>
    <p:sldId id="281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4" autoAdjust="0"/>
    <p:restoredTop sz="98208" autoAdjust="0"/>
  </p:normalViewPr>
  <p:slideViewPr>
    <p:cSldViewPr>
      <p:cViewPr varScale="1">
        <p:scale>
          <a:sx n="72" d="100"/>
          <a:sy n="72" d="100"/>
        </p:scale>
        <p:origin x="-76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gif"/><Relationship Id="rId4" Type="http://schemas.openxmlformats.org/officeDocument/2006/relationships/image" Target="../media/image20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:\Шаблоны к презентациям\2384408-3237125ebf950d6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785918" y="1402060"/>
            <a:ext cx="5286412" cy="363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03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Тема: «Звуковая культура речи:                   звуки </a:t>
            </a:r>
            <a:r>
              <a:rPr kumimoji="0" lang="ru-RU" altLang="zh-CN" sz="22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щ</a:t>
            </a:r>
            <a:r>
              <a:rPr kumimoji="0" lang="ru-RU" altLang="zh-CN" sz="2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 –ч»</a:t>
            </a:r>
            <a:endParaRPr kumimoji="0" lang="ru-RU" altLang="zh-CN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PT Astra Serif" pitchFamily="18" charset="-52"/>
              <a:ea typeface="PT Astra Serif" pitchFamily="18" charset="-52"/>
              <a:cs typeface="Arial" pitchFamily="34" charset="0"/>
            </a:endParaRPr>
          </a:p>
          <a:p>
            <a:pPr marL="0" marR="0" lvl="0" indent="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zh-CN" sz="1400" b="1" dirty="0" smtClean="0">
              <a:solidFill>
                <a:srgbClr val="000000"/>
              </a:solidFill>
              <a:latin typeface="Times New Roman CYR" charset="-52"/>
              <a:ea typeface="Calibri" pitchFamily="34" charset="0"/>
              <a:cs typeface="Tahoma" pitchFamily="34" charset="0"/>
            </a:endParaRPr>
          </a:p>
          <a:p>
            <a:pPr marL="0" marR="0" lvl="0" indent="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              Цель:</a:t>
            </a: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  Дифференциация звуков </a:t>
            </a:r>
            <a:r>
              <a:rPr kumimoji="0" lang="ru-RU" altLang="zh-CN" sz="16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щ</a:t>
            </a:r>
            <a:r>
              <a:rPr kumimoji="0" lang="ru-RU" altLang="zh-CN" sz="1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 - ч</a:t>
            </a: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.</a:t>
            </a:r>
            <a:endParaRPr kumimoji="0" lang="ru-RU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PT Astra Serif" pitchFamily="18" charset="-52"/>
              <a:ea typeface="PT Astra Serif" pitchFamily="18" charset="-52"/>
              <a:cs typeface="Arial" pitchFamily="34" charset="0"/>
            </a:endParaRPr>
          </a:p>
          <a:p>
            <a:pPr marL="0" marR="0" lvl="0" indent="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            </a:t>
            </a:r>
          </a:p>
          <a:p>
            <a:pPr marL="0" marR="0" lvl="0" indent="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zh-CN" sz="1400" b="1" dirty="0" smtClean="0">
                <a:solidFill>
                  <a:srgbClr val="000000"/>
                </a:solidFill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 </a:t>
            </a:r>
            <a:r>
              <a:rPr lang="ru-RU" altLang="zh-CN" sz="1400" b="1" dirty="0" smtClean="0">
                <a:solidFill>
                  <a:srgbClr val="000000"/>
                </a:solidFill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     </a:t>
            </a:r>
            <a:r>
              <a:rPr kumimoji="0" lang="ru-RU" altLang="zh-CN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  Задачи:</a:t>
            </a:r>
            <a:r>
              <a:rPr kumimoji="0" lang="ru-RU" altLang="zh-CN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 </a:t>
            </a:r>
            <a:endParaRPr kumimoji="0" lang="ru-RU" altLang="zh-CN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PT Astra Serif" pitchFamily="18" charset="-52"/>
              <a:ea typeface="PT Astra Serif" pitchFamily="18" charset="-52"/>
              <a:cs typeface="Arial" pitchFamily="34" charset="0"/>
            </a:endParaRPr>
          </a:p>
          <a:p>
            <a:pPr marL="0" marR="0" lvl="0" indent="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        </a:t>
            </a:r>
          </a:p>
          <a:p>
            <a:pPr marL="0" marR="0" lvl="0" indent="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zh-CN" sz="1400" i="1" dirty="0" smtClean="0">
                <a:solidFill>
                  <a:srgbClr val="000000"/>
                </a:solidFill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 </a:t>
            </a:r>
            <a:r>
              <a:rPr lang="ru-RU" altLang="zh-CN" sz="1400" i="1" dirty="0" smtClean="0">
                <a:solidFill>
                  <a:srgbClr val="000000"/>
                </a:solidFill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       </a:t>
            </a:r>
            <a:r>
              <a:rPr kumimoji="0" lang="ru-RU" altLang="zh-CN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Образовательные:</a:t>
            </a:r>
            <a:r>
              <a:rPr kumimoji="0" lang="ru-RU" altLang="zh-CN" sz="11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 </a:t>
            </a:r>
            <a:r>
              <a:rPr kumimoji="0" lang="ru-RU" altLang="zh-CN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упражнять  детей в правильном         </a:t>
            </a:r>
          </a:p>
          <a:p>
            <a:pPr marL="0" marR="0" lvl="0" indent="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zh-CN" sz="1400" dirty="0" smtClean="0">
                <a:solidFill>
                  <a:srgbClr val="000000"/>
                </a:solidFill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 </a:t>
            </a:r>
            <a:r>
              <a:rPr lang="ru-RU" altLang="zh-CN" sz="1400" dirty="0" smtClean="0">
                <a:solidFill>
                  <a:srgbClr val="000000"/>
                </a:solidFill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       </a:t>
            </a:r>
            <a:r>
              <a:rPr kumimoji="0" lang="ru-RU" altLang="zh-CN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произнесении звука</a:t>
            </a:r>
            <a:r>
              <a:rPr kumimoji="0" lang="ru-RU" altLang="zh-CN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 </a:t>
            </a:r>
            <a:r>
              <a:rPr kumimoji="0" lang="ru-RU" altLang="zh-CN" sz="14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щ</a:t>
            </a:r>
            <a:r>
              <a:rPr kumimoji="0" lang="ru-RU" altLang="zh-CN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 </a:t>
            </a:r>
            <a:r>
              <a:rPr kumimoji="0" lang="ru-RU" altLang="zh-CN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и дифференциации</a:t>
            </a:r>
            <a:r>
              <a:rPr kumimoji="0" lang="ru-RU" altLang="zh-CN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 </a:t>
            </a:r>
            <a:r>
              <a:rPr kumimoji="0" lang="ru-RU" altLang="zh-CN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звуков </a:t>
            </a:r>
            <a:r>
              <a:rPr kumimoji="0" lang="ru-RU" altLang="zh-CN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 </a:t>
            </a:r>
            <a:r>
              <a:rPr kumimoji="0" lang="ru-RU" altLang="zh-CN" sz="14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щ</a:t>
            </a:r>
            <a:r>
              <a:rPr kumimoji="0" lang="ru-RU" altLang="zh-CN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 - ч; </a:t>
            </a:r>
            <a:endParaRPr kumimoji="0" lang="ru-RU" altLang="zh-CN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PT Astra Serif" pitchFamily="18" charset="-52"/>
              <a:ea typeface="PT Astra Serif" pitchFamily="18" charset="-52"/>
              <a:cs typeface="Arial" pitchFamily="34" charset="0"/>
            </a:endParaRPr>
          </a:p>
          <a:p>
            <a:pPr marL="0" marR="0" lvl="0" indent="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1400" b="0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PT Astra Serif" pitchFamily="18" charset="-52"/>
              <a:ea typeface="PT Astra Serif" pitchFamily="18" charset="-52"/>
              <a:cs typeface="Tahoma" pitchFamily="34" charset="0"/>
            </a:endParaRPr>
          </a:p>
          <a:p>
            <a:pPr marL="0" marR="0" lvl="0" indent="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zh-CN" sz="1400" i="1" dirty="0" smtClean="0">
                <a:solidFill>
                  <a:srgbClr val="000000"/>
                </a:solidFill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 </a:t>
            </a:r>
            <a:r>
              <a:rPr lang="ru-RU" altLang="zh-CN" sz="1400" i="1" dirty="0" smtClean="0">
                <a:solidFill>
                  <a:srgbClr val="000000"/>
                </a:solidFill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       </a:t>
            </a:r>
            <a:r>
              <a:rPr kumimoji="0" lang="ru-RU" altLang="zh-CN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Развивающие:</a:t>
            </a:r>
            <a:r>
              <a:rPr kumimoji="0" lang="ru-RU" altLang="zh-CN" sz="11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 </a:t>
            </a:r>
            <a:r>
              <a:rPr kumimoji="0" lang="ru-RU" altLang="zh-CN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развивать фонетический слух,</a:t>
            </a:r>
            <a:r>
              <a:rPr kumimoji="0" lang="ru-RU" altLang="zh-CN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 </a:t>
            </a:r>
            <a:r>
              <a:rPr kumimoji="0" lang="ru-RU" altLang="zh-CN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укреплять </a:t>
            </a:r>
          </a:p>
          <a:p>
            <a:pPr marL="0" marR="0" lvl="0" indent="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zh-CN" sz="1400" dirty="0" smtClean="0">
                <a:solidFill>
                  <a:srgbClr val="000000"/>
                </a:solidFill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 </a:t>
            </a:r>
            <a:r>
              <a:rPr lang="ru-RU" altLang="zh-CN" sz="1400" dirty="0" smtClean="0">
                <a:solidFill>
                  <a:srgbClr val="000000"/>
                </a:solidFill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       </a:t>
            </a:r>
            <a:r>
              <a:rPr kumimoji="0" lang="ru-RU" altLang="zh-CN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артикуляционный аппарат;</a:t>
            </a:r>
            <a:endParaRPr kumimoji="0" lang="ru-RU" altLang="zh-CN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PT Astra Serif" pitchFamily="18" charset="-52"/>
              <a:ea typeface="PT Astra Serif" pitchFamily="18" charset="-52"/>
              <a:cs typeface="Arial" pitchFamily="34" charset="0"/>
            </a:endParaRPr>
          </a:p>
          <a:p>
            <a:pPr marL="0" marR="0" lvl="0" indent="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1400" b="0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PT Astra Serif" pitchFamily="18" charset="-52"/>
              <a:ea typeface="PT Astra Serif" pitchFamily="18" charset="-52"/>
              <a:cs typeface="Tahoma" pitchFamily="34" charset="0"/>
            </a:endParaRPr>
          </a:p>
          <a:p>
            <a:pPr marL="0" marR="0" lvl="0" indent="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zh-CN" sz="1400" i="1" dirty="0" smtClean="0">
                <a:solidFill>
                  <a:srgbClr val="000000"/>
                </a:solidFill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 </a:t>
            </a:r>
            <a:r>
              <a:rPr lang="ru-RU" altLang="zh-CN" sz="1400" i="1" dirty="0" smtClean="0">
                <a:solidFill>
                  <a:srgbClr val="000000"/>
                </a:solidFill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       </a:t>
            </a:r>
            <a:r>
              <a:rPr kumimoji="0" lang="ru-RU" altLang="zh-CN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Воспитательные</a:t>
            </a:r>
            <a:r>
              <a:rPr kumimoji="0" lang="ru-RU" altLang="zh-CN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:</a:t>
            </a:r>
            <a:r>
              <a:rPr kumimoji="0" lang="ru-RU" altLang="zh-CN" sz="11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 </a:t>
            </a:r>
            <a:r>
              <a:rPr kumimoji="0" lang="ru-RU" altLang="zh-CN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воспитывать умение выслушивать </a:t>
            </a:r>
          </a:p>
          <a:p>
            <a:pPr marL="0" marR="0" lvl="0" indent="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zh-CN" sz="1400" dirty="0" smtClean="0">
                <a:solidFill>
                  <a:srgbClr val="000000"/>
                </a:solidFill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 </a:t>
            </a:r>
            <a:r>
              <a:rPr lang="ru-RU" altLang="zh-CN" sz="1400" dirty="0" smtClean="0">
                <a:solidFill>
                  <a:srgbClr val="000000"/>
                </a:solidFill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       </a:t>
            </a:r>
            <a:r>
              <a:rPr kumimoji="0" lang="ru-RU" altLang="zh-CN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задание до конца и выполнять его.</a:t>
            </a:r>
            <a:endParaRPr kumimoji="0" lang="ru-RU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PT Astra Serif" pitchFamily="18" charset="-52"/>
              <a:ea typeface="PT Astra Serif" pitchFamily="18" charset="-52"/>
              <a:cs typeface="Arial" pitchFamily="34" charset="0"/>
            </a:endParaRP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 cstate="print"/>
          <a:srcRect r="1916" b="769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2214546" y="5397945"/>
            <a:ext cx="678661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sz="3600" dirty="0" smtClean="0">
                <a:solidFill>
                  <a:schemeClr val="bg1"/>
                </a:solidFill>
                <a:latin typeface="Times New Roman CYR" charset="-52"/>
                <a:ea typeface="Calibri" pitchFamily="34" charset="0"/>
                <a:cs typeface="Tahoma" pitchFamily="34" charset="0"/>
              </a:rPr>
              <a:t>Это песенка щетки.</a:t>
            </a:r>
            <a:endParaRPr lang="ru-RU" altLang="zh-CN" sz="36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altLang="zh-CN" sz="3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 CYR" charset="-52"/>
                <a:ea typeface="Calibri" pitchFamily="34" charset="0"/>
                <a:cs typeface="Tahoma" pitchFamily="34" charset="0"/>
              </a:rPr>
              <a:t>как будто чистим одежду щёткой. </a:t>
            </a:r>
            <a:endParaRPr kumimoji="0" lang="ru-RU" altLang="zh-CN" sz="3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2" descr="https://www.nicepng.com/png/detail/18-186146_teeth-png-free-download-smile-vector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2984"/>
            <a:ext cx="9167822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1571604" y="5650355"/>
            <a:ext cx="67151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PT Astra Serif" pitchFamily="18" charset="-52"/>
                <a:ea typeface="PT Astra Serif" pitchFamily="18" charset="-52"/>
              </a:rPr>
              <a:t>Кончик языка держите за верхними зубами - рот растянуть (тянуть к ушкам кончики губ). </a:t>
            </a:r>
            <a:endParaRPr lang="ru-RU" b="1" dirty="0" smtClean="0">
              <a:latin typeface="PT Astra Serif" pitchFamily="18" charset="-52"/>
              <a:ea typeface="PT Astra Serif" pitchFamily="18" charset="-52"/>
            </a:endParaRPr>
          </a:p>
          <a:p>
            <a:endParaRPr lang="ru-RU" dirty="0" smtClean="0"/>
          </a:p>
          <a:p>
            <a:r>
              <a:rPr lang="ru-RU" dirty="0" smtClean="0"/>
              <a:t>(</a:t>
            </a:r>
            <a:r>
              <a:rPr lang="ru-RU" dirty="0" smtClean="0"/>
              <a:t>Проговариваем все вместе, а потом индивидуально 4 – 5 детей.)</a:t>
            </a:r>
          </a:p>
          <a:p>
            <a:endParaRPr lang="ru-RU" b="1" dirty="0">
              <a:latin typeface="PT Astra Serif" pitchFamily="18" charset="-52"/>
              <a:ea typeface="PT Astra Serif" pitchFamily="18" charset="-52"/>
            </a:endParaRP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http://www.corhelp.ru/wp-content/uploads/2015/04/sD8nYKJAm7k-740x4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072205"/>
          </a:xfrm>
          <a:prstGeom prst="rect">
            <a:avLst/>
          </a:prstGeom>
          <a:noFill/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6126239"/>
            <a:ext cx="9144000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 CYR" charset="-52"/>
                <a:ea typeface="Calibri" pitchFamily="34" charset="0"/>
                <a:cs typeface="Tahoma" pitchFamily="34" charset="0"/>
              </a:rPr>
              <a:t>А теперь язычок поднимется вверх, постучит по зубкам и споёт песенку </a:t>
            </a:r>
            <a:r>
              <a:rPr kumimoji="0" lang="ru-RU" altLang="zh-CN" sz="17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 CYR" charset="-52"/>
                <a:ea typeface="Calibri" pitchFamily="34" charset="0"/>
                <a:cs typeface="Tahoma" pitchFamily="34" charset="0"/>
              </a:rPr>
              <a:t>паравоза</a:t>
            </a:r>
            <a:r>
              <a:rPr kumimoji="0" lang="ru-RU" altLang="zh-CN" sz="1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 CYR" charset="-52"/>
                <a:ea typeface="Calibri" pitchFamily="34" charset="0"/>
                <a:cs typeface="Tahoma" pitchFamily="34" charset="0"/>
              </a:rPr>
              <a:t>: «</a:t>
            </a:r>
            <a:r>
              <a:rPr kumimoji="0" lang="ru-RU" altLang="zh-CN" sz="17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 CYR" charset="-52"/>
                <a:ea typeface="Calibri" pitchFamily="34" charset="0"/>
                <a:cs typeface="Tahoma" pitchFamily="34" charset="0"/>
              </a:rPr>
              <a:t>Ч-ччч</a:t>
            </a:r>
            <a:r>
              <a:rPr kumimoji="0" lang="ru-RU" altLang="zh-CN" sz="1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 CYR" charset="-52"/>
                <a:ea typeface="Calibri" pitchFamily="34" charset="0"/>
                <a:cs typeface="Tahoma" pitchFamily="34" charset="0"/>
              </a:rPr>
              <a:t>»</a:t>
            </a:r>
            <a:r>
              <a:rPr kumimoji="0" lang="ru-RU" altLang="zh-CN" sz="17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 CYR" charset="-52"/>
                <a:ea typeface="Calibri" pitchFamily="34" charset="0"/>
                <a:cs typeface="Tahoma" pitchFamily="34" charset="0"/>
              </a:rPr>
              <a:t> </a:t>
            </a:r>
            <a:r>
              <a:rPr lang="ru-RU" sz="1600" i="1" dirty="0" smtClean="0"/>
              <a:t>Проговариваем </a:t>
            </a:r>
            <a:r>
              <a:rPr lang="ru-RU" sz="1600" i="1" dirty="0" smtClean="0"/>
              <a:t>все вместе, потом только девочки, только мальчики и 4 – 5 детей по одному</a:t>
            </a:r>
            <a:r>
              <a:rPr lang="ru-RU" sz="1600" dirty="0" smtClean="0"/>
              <a:t>)</a:t>
            </a: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 CYR" charset="-52"/>
                <a:ea typeface="Calibri" pitchFamily="34" charset="0"/>
                <a:cs typeface="Tahoma" pitchFamily="34" charset="0"/>
              </a:rPr>
              <a:t> </a:t>
            </a:r>
            <a:endParaRPr kumimoji="0" lang="ru-RU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D:\Шаблоны к презентациям\2384408-3237125ebf950d6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2872785" y="-1356447"/>
            <a:ext cx="3398431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25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 CYR" charset="-52"/>
              <a:ea typeface="Calibri" pitchFamily="34" charset="0"/>
              <a:cs typeface="Tahoma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zh-CN" sz="2500" b="1" dirty="0" smtClean="0">
              <a:solidFill>
                <a:srgbClr val="000000"/>
              </a:solidFill>
              <a:latin typeface="Times New Roman CYR" charset="-52"/>
              <a:ea typeface="Calibri" pitchFamily="34" charset="0"/>
              <a:cs typeface="Tahoma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25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 CYR" charset="-52"/>
              <a:ea typeface="Calibri" pitchFamily="34" charset="0"/>
              <a:cs typeface="Tahoma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25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 CYR" charset="-52"/>
              <a:ea typeface="Calibri" pitchFamily="34" charset="0"/>
              <a:cs typeface="Tahoma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zh-CN" sz="2500" b="1" dirty="0" smtClean="0">
              <a:solidFill>
                <a:srgbClr val="000000"/>
              </a:solidFill>
              <a:latin typeface="Times New Roman CYR" charset="-52"/>
              <a:ea typeface="Calibri" pitchFamily="34" charset="0"/>
              <a:cs typeface="Tahoma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25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 CYR" charset="-52"/>
              <a:ea typeface="Calibri" pitchFamily="34" charset="0"/>
              <a:cs typeface="Tahoma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25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 CYR" charset="-52"/>
              <a:ea typeface="Calibri" pitchFamily="34" charset="0"/>
              <a:cs typeface="Tahoma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 CYR" charset="-52"/>
                <a:ea typeface="Calibri" pitchFamily="34" charset="0"/>
                <a:cs typeface="Tahoma" pitchFamily="34" charset="0"/>
              </a:rPr>
              <a:t>Игра " Чья песенка?"</a:t>
            </a:r>
            <a:endParaRPr kumimoji="0" lang="ru-RU" altLang="zh-CN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00298" y="1428736"/>
            <a:ext cx="41434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Если </a:t>
            </a:r>
            <a:r>
              <a:rPr lang="ru-RU" dirty="0" smtClean="0"/>
              <a:t>я покажу картинку паровозика, вы поете песенку паровозика, звук </a:t>
            </a:r>
            <a:r>
              <a:rPr lang="ru-RU" b="1" i="1" dirty="0" smtClean="0"/>
              <a:t>ч</a:t>
            </a:r>
            <a:r>
              <a:rPr lang="ru-RU" dirty="0" smtClean="0"/>
              <a:t>. </a:t>
            </a:r>
            <a:endParaRPr lang="ru-RU" dirty="0" smtClean="0"/>
          </a:p>
          <a:p>
            <a:r>
              <a:rPr lang="ru-RU" dirty="0" smtClean="0"/>
              <a:t>А </a:t>
            </a:r>
            <a:r>
              <a:rPr lang="ru-RU" dirty="0" smtClean="0"/>
              <a:t>если покажу картинку - щетка, то поете песенку щетки, звук </a:t>
            </a:r>
            <a:r>
              <a:rPr lang="ru-RU" b="1" i="1" dirty="0" err="1" smtClean="0"/>
              <a:t>щ</a:t>
            </a:r>
            <a:r>
              <a:rPr lang="ru-RU" dirty="0" smtClean="0"/>
              <a:t>. </a:t>
            </a:r>
            <a:endParaRPr lang="ru-RU" dirty="0" smtClean="0"/>
          </a:p>
          <a:p>
            <a:r>
              <a:rPr lang="ru-RU" dirty="0" smtClean="0"/>
              <a:t>Будьте </a:t>
            </a:r>
            <a:r>
              <a:rPr lang="ru-RU" dirty="0" smtClean="0"/>
              <a:t>внимательны!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866518" y="2967335"/>
            <a:ext cx="1410964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?</a:t>
            </a:r>
            <a:endParaRPr lang="ru-RU" sz="20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0"/>
            <a:ext cx="7070744" cy="6327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785794"/>
            <a:ext cx="7653753" cy="506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0"/>
            <a:ext cx="7070744" cy="6327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357166"/>
            <a:ext cx="8301565" cy="5492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0"/>
            <a:ext cx="7070744" cy="6327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785794"/>
            <a:ext cx="7653753" cy="506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1430302"/>
            <a:ext cx="842968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36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Раньше был он - безымянная игрушка,</a:t>
            </a:r>
            <a:endParaRPr kumimoji="0" lang="ru-RU" altLang="zh-CN" sz="36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PT Astra Serif" pitchFamily="18" charset="-52"/>
              <a:ea typeface="PT Astra Serif" pitchFamily="18" charset="-52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36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Не медведь, не слон, не погремушка.</a:t>
            </a:r>
            <a:endParaRPr kumimoji="0" lang="ru-RU" altLang="zh-CN" sz="36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PT Astra Serif" pitchFamily="18" charset="-52"/>
              <a:ea typeface="PT Astra Serif" pitchFamily="18" charset="-52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36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А сейчас его знает каждая дворняжка.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36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Ведь это - друг Гены  </a:t>
            </a:r>
            <a:endParaRPr kumimoji="0" lang="ru-RU" altLang="zh-CN" sz="36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PT Astra Serif" pitchFamily="18" charset="-52"/>
              <a:ea typeface="PT Astra Serif" pitchFamily="18" charset="-52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5984" y="4214818"/>
            <a:ext cx="5143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78198" y="3714752"/>
            <a:ext cx="4587603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?</a:t>
            </a:r>
            <a:endParaRPr lang="ru-RU" sz="200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D:\Шаблоны к презентациям\2384408-3237125ebf950d6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Прямоугольник 2"/>
          <p:cNvSpPr>
            <a:spLocks noChangeArrowheads="1"/>
          </p:cNvSpPr>
          <p:nvPr/>
        </p:nvSpPr>
        <p:spPr bwMode="auto">
          <a:xfrm>
            <a:off x="2285984" y="1714488"/>
            <a:ext cx="5929354" cy="3649675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/>
          <a:lstStyle/>
          <a:p>
            <a:pPr algn="ctr"/>
            <a:r>
              <a:rPr lang="ru-RU" altLang="ru-RU" sz="5000" b="1" dirty="0" err="1">
                <a:solidFill>
                  <a:srgbClr val="FF0000"/>
                </a:solidFill>
                <a:latin typeface="Comic Sans MS" pitchFamily="66" charset="0"/>
              </a:rPr>
              <a:t>М</a:t>
            </a:r>
            <a:r>
              <a:rPr lang="ru-RU" altLang="ru-RU" sz="5000" b="1" dirty="0" err="1">
                <a:solidFill>
                  <a:srgbClr val="FFFF00"/>
                </a:solidFill>
                <a:latin typeface="Comic Sans MS" pitchFamily="66" charset="0"/>
              </a:rPr>
              <a:t>о</a:t>
            </a:r>
            <a:r>
              <a:rPr lang="ru-RU" altLang="ru-RU" sz="5000" b="1" dirty="0" err="1">
                <a:solidFill>
                  <a:srgbClr val="0070C0"/>
                </a:solidFill>
                <a:latin typeface="Comic Sans MS" pitchFamily="66" charset="0"/>
              </a:rPr>
              <a:t>л</a:t>
            </a:r>
            <a:r>
              <a:rPr lang="ru-RU" altLang="ru-RU" sz="5000" b="1" dirty="0" err="1">
                <a:solidFill>
                  <a:srgbClr val="FF0000"/>
                </a:solidFill>
                <a:latin typeface="Comic Sans MS" pitchFamily="66" charset="0"/>
              </a:rPr>
              <a:t>о</a:t>
            </a:r>
            <a:r>
              <a:rPr lang="ru-RU" altLang="ru-RU" sz="5000" b="1" dirty="0" err="1">
                <a:solidFill>
                  <a:srgbClr val="00B050"/>
                </a:solidFill>
                <a:latin typeface="Comic Sans MS" pitchFamily="66" charset="0"/>
              </a:rPr>
              <a:t>д</a:t>
            </a:r>
            <a:r>
              <a:rPr lang="ru-RU" altLang="ru-RU" sz="5000" b="1" dirty="0" err="1">
                <a:solidFill>
                  <a:srgbClr val="7030A0"/>
                </a:solidFill>
                <a:latin typeface="Comic Sans MS" pitchFamily="66" charset="0"/>
              </a:rPr>
              <a:t>ц</a:t>
            </a:r>
            <a:r>
              <a:rPr lang="ru-RU" altLang="ru-RU" sz="5000" b="1" dirty="0" err="1">
                <a:solidFill>
                  <a:srgbClr val="FF0000"/>
                </a:solidFill>
                <a:latin typeface="Comic Sans MS" pitchFamily="66" charset="0"/>
              </a:rPr>
              <a:t>ы,</a:t>
            </a:r>
            <a:r>
              <a:rPr lang="ru-RU" altLang="ru-RU" sz="5000" b="1" dirty="0" err="1">
                <a:solidFill>
                  <a:srgbClr val="00B0F0"/>
                </a:solidFill>
                <a:latin typeface="Comic Sans MS" pitchFamily="66" charset="0"/>
              </a:rPr>
              <a:t>р</a:t>
            </a:r>
            <a:r>
              <a:rPr lang="ru-RU" altLang="ru-RU" sz="5000" b="1" dirty="0" err="1">
                <a:solidFill>
                  <a:srgbClr val="00B050"/>
                </a:solidFill>
                <a:latin typeface="Comic Sans MS" pitchFamily="66" charset="0"/>
              </a:rPr>
              <a:t>е</a:t>
            </a:r>
            <a:r>
              <a:rPr lang="ru-RU" altLang="ru-RU" sz="5000" b="1" dirty="0" err="1">
                <a:solidFill>
                  <a:srgbClr val="FF0000"/>
                </a:solidFill>
                <a:latin typeface="Comic Sans MS" pitchFamily="66" charset="0"/>
              </a:rPr>
              <a:t>б</a:t>
            </a:r>
            <a:r>
              <a:rPr lang="ru-RU" altLang="ru-RU" sz="5000" b="1" dirty="0" err="1">
                <a:solidFill>
                  <a:srgbClr val="FFC000"/>
                </a:solidFill>
                <a:latin typeface="Comic Sans MS" pitchFamily="66" charset="0"/>
              </a:rPr>
              <a:t>я</a:t>
            </a:r>
            <a:r>
              <a:rPr lang="ru-RU" altLang="ru-RU" sz="5000" b="1" dirty="0" err="1">
                <a:solidFill>
                  <a:srgbClr val="00B0F0"/>
                </a:solidFill>
                <a:latin typeface="Comic Sans MS" pitchFamily="66" charset="0"/>
              </a:rPr>
              <a:t>т</a:t>
            </a:r>
            <a:r>
              <a:rPr lang="ru-RU" altLang="ru-RU" sz="5000" b="1" dirty="0" err="1">
                <a:solidFill>
                  <a:srgbClr val="FF0000"/>
                </a:solidFill>
                <a:latin typeface="Comic Sans MS" pitchFamily="66" charset="0"/>
              </a:rPr>
              <a:t>а</a:t>
            </a:r>
            <a:r>
              <a:rPr lang="ru-RU" altLang="ru-RU" sz="9600" b="1" dirty="0">
                <a:solidFill>
                  <a:srgbClr val="FF0000"/>
                </a:solidFill>
                <a:latin typeface="Comic Sans MS" pitchFamily="66" charset="0"/>
              </a:rPr>
              <a:t>!</a:t>
            </a:r>
            <a:endParaRPr lang="ru-RU" altLang="ru-RU" sz="9600" b="1" dirty="0">
              <a:solidFill>
                <a:srgbClr val="FF0000"/>
              </a:solidFill>
            </a:endParaRPr>
          </a:p>
        </p:txBody>
      </p:sp>
      <p:pic>
        <p:nvPicPr>
          <p:cNvPr id="28674" name="Picture 2" descr="https://etu.ru/assets/cache/images/Faculty-FIBS/ISOS/news/1280x800-thumbs_up_emoji_white_sml_1024x1024.66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3214686"/>
            <a:ext cx="2428892" cy="1518057"/>
          </a:xfrm>
          <a:prstGeom prst="rect">
            <a:avLst/>
          </a:prstGeom>
          <a:noFill/>
        </p:spPr>
      </p:pic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2214546" y="4845707"/>
            <a:ext cx="5929354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Молодцы! никто не ошибся!</a:t>
            </a:r>
            <a:r>
              <a:rPr kumimoji="0" lang="ru-RU" altLang="zh-CN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  </a:t>
            </a: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Звук </a:t>
            </a:r>
            <a:r>
              <a:rPr kumimoji="0" lang="ru-RU" altLang="zh-CN" sz="16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щ</a:t>
            </a:r>
            <a:r>
              <a:rPr kumimoji="0" lang="ru-RU" altLang="zh-CN" sz="1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 </a:t>
            </a: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похож на звук </a:t>
            </a:r>
            <a:r>
              <a:rPr kumimoji="0" lang="ru-RU" altLang="zh-CN" sz="1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ч</a:t>
            </a: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 . Эти звуки любят, когда дети их путают. Но нас не проведешь, не так ли?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zh-CN" sz="1600" dirty="0" smtClean="0">
              <a:solidFill>
                <a:srgbClr val="000000"/>
              </a:solidFill>
              <a:latin typeface="PT Astra Serif" pitchFamily="18" charset="-52"/>
              <a:ea typeface="PT Astra Serif" pitchFamily="18" charset="-52"/>
              <a:cs typeface="Tahoma" pitchFamily="34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PT Astra Serif" pitchFamily="18" charset="-52"/>
                <a:ea typeface="PT Astra Serif" pitchFamily="18" charset="-52"/>
              </a:rPr>
              <a:t>Тогда, не громко, но четко повторяйте за мной: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D:\Шаблоны к презентациям\2384408-3237125ebf950d6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2071670" y="2104084"/>
            <a:ext cx="7072330" cy="3708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03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45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Ащ-ащ-ащ</a:t>
            </a:r>
            <a:r>
              <a:rPr kumimoji="0" lang="ru-RU" altLang="zh-CN" sz="45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 - </a:t>
            </a:r>
            <a:r>
              <a:rPr kumimoji="0" lang="ru-RU" altLang="zh-CN" sz="45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ач-ач-ач</a:t>
            </a:r>
            <a:endParaRPr kumimoji="0" lang="ru-RU" altLang="zh-CN" sz="4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PT Astra Serif" pitchFamily="18" charset="-52"/>
              <a:ea typeface="PT Astra Serif" pitchFamily="18" charset="-52"/>
              <a:cs typeface="Arial" pitchFamily="34" charset="0"/>
            </a:endParaRPr>
          </a:p>
          <a:p>
            <a:pPr marL="0" marR="0" lvl="0" indent="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45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Ча-ча-ча - </a:t>
            </a:r>
            <a:r>
              <a:rPr kumimoji="0" lang="ru-RU" altLang="zh-CN" sz="45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ща-ща-ща</a:t>
            </a:r>
            <a:endParaRPr kumimoji="0" lang="ru-RU" altLang="zh-CN" sz="4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PT Astra Serif" pitchFamily="18" charset="-52"/>
              <a:ea typeface="PT Astra Serif" pitchFamily="18" charset="-52"/>
              <a:cs typeface="Arial" pitchFamily="34" charset="0"/>
            </a:endParaRPr>
          </a:p>
          <a:p>
            <a:pPr marL="0" marR="0" lvl="0" indent="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45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Ещ-ещ-ещ</a:t>
            </a:r>
            <a:r>
              <a:rPr kumimoji="0" lang="ru-RU" altLang="zh-CN" sz="45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 - </a:t>
            </a:r>
            <a:r>
              <a:rPr kumimoji="0" lang="ru-RU" altLang="zh-CN" sz="45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еч-еч-еч</a:t>
            </a:r>
            <a:endParaRPr kumimoji="0" lang="ru-RU" altLang="zh-CN" sz="4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PT Astra Serif" pitchFamily="18" charset="-52"/>
              <a:ea typeface="PT Astra Serif" pitchFamily="18" charset="-52"/>
              <a:cs typeface="Arial" pitchFamily="34" charset="0"/>
            </a:endParaRPr>
          </a:p>
          <a:p>
            <a:pPr marL="0" marR="0" lvl="0" indent="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5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PT Astra Serif" pitchFamily="18" charset="-52"/>
              <a:ea typeface="PT Astra Serif" pitchFamily="18" charset="-52"/>
              <a:cs typeface="Tahoma" pitchFamily="34" charset="0"/>
            </a:endParaRPr>
          </a:p>
          <a:p>
            <a:pPr marL="0" marR="0" lvl="0" indent="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5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       Молодцы!</a:t>
            </a:r>
            <a:endParaRPr kumimoji="0" lang="ru-RU" altLang="zh-CN" sz="5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PT Astra Serif" pitchFamily="18" charset="-52"/>
              <a:ea typeface="PT Astra Serif" pitchFamily="18" charset="-52"/>
              <a:cs typeface="Arial" pitchFamily="34" charset="0"/>
            </a:endParaRP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939755" y="74711"/>
            <a:ext cx="726448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03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 CYR" charset="-52"/>
                <a:ea typeface="Calibri" pitchFamily="34" charset="0"/>
                <a:cs typeface="Tahoma" pitchFamily="34" charset="0"/>
              </a:rPr>
              <a:t>- Теперь будьте внимательны. Надо угадать, чью песенку мы услышим в предложении: </a:t>
            </a:r>
            <a:endParaRPr kumimoji="0" lang="ru-RU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407156"/>
            <a:ext cx="9144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03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 CYR" charset="-52"/>
                <a:ea typeface="Calibri" pitchFamily="34" charset="0"/>
                <a:cs typeface="Tahoma" pitchFamily="34" charset="0"/>
              </a:rPr>
              <a:t>" Девочки и мальчики прыгают как мячики". </a:t>
            </a:r>
            <a:endParaRPr kumimoji="0" lang="ru-RU" alt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928670"/>
            <a:ext cx="7953766" cy="5000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0" y="5465434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03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altLang="zh-CN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Чью песенку вы услышали ?</a:t>
            </a:r>
          </a:p>
          <a:p>
            <a:pPr marL="0" marR="0" lvl="0" indent="3603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ru-RU" altLang="zh-CN" sz="1400" dirty="0" smtClean="0">
              <a:solidFill>
                <a:srgbClr val="000000"/>
              </a:solidFill>
              <a:latin typeface="PT Astra Serif" pitchFamily="18" charset="-52"/>
              <a:ea typeface="PT Astra Serif" pitchFamily="18" charset="-52"/>
              <a:cs typeface="Tahoma" pitchFamily="34" charset="0"/>
            </a:endParaRPr>
          </a:p>
          <a:p>
            <a:pPr indent="360363" algn="ctr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1400" dirty="0" smtClean="0">
                <a:latin typeface="PT Astra Serif" pitchFamily="18" charset="-52"/>
                <a:ea typeface="PT Astra Serif" pitchFamily="18" charset="-52"/>
              </a:rPr>
              <a:t>Правильно, эта песенка </a:t>
            </a:r>
            <a:r>
              <a:rPr lang="ru-RU" sz="1400" dirty="0" smtClean="0">
                <a:latin typeface="PT Astra Serif" pitchFamily="18" charset="-52"/>
                <a:ea typeface="PT Astra Serif" pitchFamily="18" charset="-52"/>
              </a:rPr>
              <a:t>паровозика </a:t>
            </a:r>
            <a:r>
              <a:rPr lang="ru-RU" sz="1400" dirty="0" smtClean="0">
                <a:latin typeface="PT Astra Serif" pitchFamily="18" charset="-52"/>
                <a:ea typeface="PT Astra Serif" pitchFamily="18" charset="-52"/>
              </a:rPr>
              <a:t>- звука </a:t>
            </a:r>
            <a:r>
              <a:rPr lang="ru-RU" sz="1400" b="1" i="1" dirty="0" smtClean="0">
                <a:latin typeface="PT Astra Serif" pitchFamily="18" charset="-52"/>
                <a:ea typeface="PT Astra Serif" pitchFamily="18" charset="-52"/>
              </a:rPr>
              <a:t>ч</a:t>
            </a:r>
            <a:endParaRPr lang="ru-RU" sz="1400" dirty="0" smtClean="0">
              <a:latin typeface="PT Astra Serif" pitchFamily="18" charset="-52"/>
              <a:ea typeface="PT Astra Serif" pitchFamily="18" charset="-52"/>
            </a:endParaRPr>
          </a:p>
          <a:p>
            <a:pPr marL="0" marR="0" lvl="0" indent="3603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altLang="zh-CN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PT Astra Serif" pitchFamily="18" charset="-52"/>
              <a:ea typeface="PT Astra Serif" pitchFamily="18" charset="-52"/>
              <a:cs typeface="Arial" pitchFamily="34" charset="0"/>
            </a:endParaRP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 l="10071" r="11492" b="16027"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0" y="207666"/>
            <a:ext cx="842965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03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altLang="zh-CN" sz="16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 CYR" charset="-52"/>
                <a:ea typeface="Calibri" pitchFamily="34" charset="0"/>
                <a:cs typeface="Tahoma" pitchFamily="34" charset="0"/>
              </a:rPr>
              <a:t>А чью песенку мы слышим в этих строчках из стихотворения </a:t>
            </a:r>
          </a:p>
          <a:p>
            <a:pPr marL="0" marR="0" lvl="0" indent="3603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altLang="zh-CN" sz="16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 CYR" charset="-52"/>
                <a:ea typeface="Calibri" pitchFamily="34" charset="0"/>
                <a:cs typeface="Tahoma" pitchFamily="34" charset="0"/>
              </a:rPr>
              <a:t>" Про все на свете" которое написал Самуил Маршак :</a:t>
            </a:r>
            <a:endParaRPr kumimoji="0" lang="ru-RU" altLang="zh-CN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2143108" y="6234778"/>
            <a:ext cx="700089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03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   </a:t>
            </a:r>
          </a:p>
          <a:p>
            <a:pPr marL="0" marR="0" lvl="0" indent="3603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Чью песенку вы услышали?     Правильно, эта песенка щетки - звука </a:t>
            </a:r>
            <a:r>
              <a:rPr kumimoji="0" lang="ru-RU" altLang="zh-CN" sz="16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щ</a:t>
            </a:r>
            <a:endParaRPr kumimoji="0" lang="ru-RU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PT Astra Serif" pitchFamily="18" charset="-52"/>
              <a:ea typeface="PT Astra Serif" pitchFamily="18" charset="-52"/>
              <a:cs typeface="Arial" pitchFamily="34" charset="0"/>
            </a:endParaRP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8154" y="0"/>
            <a:ext cx="9192153" cy="6894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:\Шаблоны к презентациям\2384408-3237125ebf950d6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3108" y="2690336"/>
            <a:ext cx="592935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60363" algn="just" fontAlgn="base">
              <a:spcBef>
                <a:spcPct val="0"/>
              </a:spcBef>
              <a:spcAft>
                <a:spcPct val="0"/>
              </a:spcAft>
            </a:pPr>
            <a:endParaRPr lang="ru-RU" altLang="zh-CN" sz="2000" dirty="0" smtClean="0">
              <a:solidFill>
                <a:srgbClr val="000000"/>
              </a:solidFill>
              <a:latin typeface="PT Astra Serif" pitchFamily="18" charset="-52"/>
              <a:ea typeface="PT Astra Serif" pitchFamily="18" charset="-52"/>
              <a:cs typeface="Tahoma" pitchFamily="34" charset="0"/>
            </a:endParaRPr>
          </a:p>
          <a:p>
            <a:pPr lvl="0" indent="360363" algn="just" fontAlgn="base">
              <a:spcBef>
                <a:spcPct val="0"/>
              </a:spcBef>
              <a:spcAft>
                <a:spcPct val="0"/>
              </a:spcAft>
            </a:pPr>
            <a:endParaRPr lang="ru-RU" altLang="zh-CN" sz="2000" dirty="0" smtClean="0">
              <a:solidFill>
                <a:srgbClr val="000000"/>
              </a:solidFill>
              <a:latin typeface="PT Astra Serif" pitchFamily="18" charset="-52"/>
              <a:ea typeface="PT Astra Serif" pitchFamily="18" charset="-52"/>
              <a:cs typeface="Tahoma" pitchFamily="34" charset="0"/>
            </a:endParaRPr>
          </a:p>
          <a:p>
            <a:pPr lvl="0" indent="360363" algn="just" fontAlgn="base">
              <a:spcBef>
                <a:spcPct val="0"/>
              </a:spcBef>
              <a:spcAft>
                <a:spcPct val="0"/>
              </a:spcAft>
            </a:pPr>
            <a:endParaRPr lang="ru-RU" altLang="zh-CN" sz="2000" dirty="0" smtClean="0">
              <a:solidFill>
                <a:srgbClr val="000000"/>
              </a:solidFill>
              <a:latin typeface="PT Astra Serif" pitchFamily="18" charset="-52"/>
              <a:ea typeface="PT Astra Serif" pitchFamily="18" charset="-52"/>
              <a:cs typeface="Tahoma" pitchFamily="34" charset="0"/>
            </a:endParaRPr>
          </a:p>
          <a:p>
            <a:pPr lvl="0" indent="360363" algn="just" fontAlgn="base">
              <a:spcBef>
                <a:spcPct val="0"/>
              </a:spcBef>
              <a:spcAft>
                <a:spcPct val="0"/>
              </a:spcAft>
            </a:pPr>
            <a:endParaRPr lang="ru-RU" altLang="zh-CN" sz="2000" dirty="0" smtClean="0">
              <a:solidFill>
                <a:srgbClr val="000000"/>
              </a:solidFill>
              <a:latin typeface="PT Astra Serif" pitchFamily="18" charset="-52"/>
              <a:ea typeface="PT Astra Serif" pitchFamily="18" charset="-52"/>
              <a:cs typeface="Tahoma" pitchFamily="34" charset="0"/>
            </a:endParaRPr>
          </a:p>
          <a:p>
            <a:pPr lvl="0" indent="360363" algn="just" fontAlgn="base">
              <a:spcBef>
                <a:spcPct val="0"/>
              </a:spcBef>
              <a:spcAft>
                <a:spcPct val="0"/>
              </a:spcAft>
            </a:pPr>
            <a:endParaRPr lang="ru-RU" altLang="zh-CN" sz="2000" dirty="0" smtClean="0">
              <a:solidFill>
                <a:srgbClr val="000000"/>
              </a:solidFill>
              <a:latin typeface="PT Astra Serif" pitchFamily="18" charset="-52"/>
              <a:ea typeface="PT Astra Serif" pitchFamily="18" charset="-52"/>
              <a:cs typeface="Tahoma" pitchFamily="34" charset="0"/>
            </a:endParaRPr>
          </a:p>
          <a:p>
            <a:pPr lvl="0" indent="360363" algn="just" fontAlgn="base">
              <a:spcBef>
                <a:spcPct val="0"/>
              </a:spcBef>
              <a:spcAft>
                <a:spcPct val="0"/>
              </a:spcAft>
            </a:pPr>
            <a:endParaRPr lang="ru-RU" altLang="zh-CN" sz="2000" dirty="0" smtClean="0">
              <a:solidFill>
                <a:srgbClr val="000000"/>
              </a:solidFill>
              <a:latin typeface="PT Astra Serif" pitchFamily="18" charset="-52"/>
              <a:ea typeface="PT Astra Serif" pitchFamily="18" charset="-52"/>
              <a:cs typeface="Tahoma" pitchFamily="34" charset="0"/>
            </a:endParaRPr>
          </a:p>
          <a:p>
            <a:pPr lvl="0" indent="360363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sz="2000" dirty="0" smtClean="0">
                <a:solidFill>
                  <a:srgbClr val="000000"/>
                </a:solidFill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Надо </a:t>
            </a:r>
            <a:r>
              <a:rPr lang="ru-RU" altLang="zh-CN" sz="2000" dirty="0" smtClean="0">
                <a:solidFill>
                  <a:srgbClr val="000000"/>
                </a:solidFill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слушать внимательно, когда вы услышите </a:t>
            </a:r>
            <a:endParaRPr lang="ru-RU" altLang="zh-CN" sz="2000" dirty="0" smtClean="0">
              <a:solidFill>
                <a:srgbClr val="000000"/>
              </a:solidFill>
              <a:latin typeface="PT Astra Serif" pitchFamily="18" charset="-52"/>
              <a:ea typeface="PT Astra Serif" pitchFamily="18" charset="-52"/>
              <a:cs typeface="Tahoma" pitchFamily="34" charset="0"/>
            </a:endParaRPr>
          </a:p>
          <a:p>
            <a:pPr lvl="0" indent="360363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sz="2000" dirty="0" smtClean="0">
                <a:solidFill>
                  <a:srgbClr val="000000"/>
                </a:solidFill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песенку </a:t>
            </a:r>
            <a:r>
              <a:rPr lang="ru-RU" altLang="zh-CN" sz="2000" dirty="0" smtClean="0">
                <a:solidFill>
                  <a:srgbClr val="000000"/>
                </a:solidFill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щетки - звука </a:t>
            </a:r>
            <a:r>
              <a:rPr lang="ru-RU" altLang="zh-CN" sz="2000" b="1" i="1" dirty="0" err="1" smtClean="0">
                <a:solidFill>
                  <a:srgbClr val="000000"/>
                </a:solidFill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щ</a:t>
            </a:r>
            <a:r>
              <a:rPr lang="ru-RU" altLang="zh-CN" sz="2000" dirty="0" smtClean="0">
                <a:solidFill>
                  <a:srgbClr val="000000"/>
                </a:solidFill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 - хлопните в ладоши. </a:t>
            </a:r>
            <a:endParaRPr lang="ru-RU" altLang="zh-CN" sz="2000" dirty="0" smtClean="0">
              <a:latin typeface="PT Astra Serif" pitchFamily="18" charset="-52"/>
              <a:ea typeface="PT Astra Serif" pitchFamily="18" charset="-52"/>
              <a:cs typeface="Arial" pitchFamily="34" charset="0"/>
            </a:endParaRPr>
          </a:p>
          <a:p>
            <a:pPr lvl="0" indent="360363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zh-CN" sz="2000" dirty="0" smtClean="0">
              <a:solidFill>
                <a:srgbClr val="000000"/>
              </a:solidFill>
              <a:latin typeface="PT Astra Serif" pitchFamily="18" charset="-52"/>
              <a:ea typeface="PT Astra Serif" pitchFamily="18" charset="-52"/>
              <a:cs typeface="Tahoma" pitchFamily="34" charset="0"/>
            </a:endParaRPr>
          </a:p>
          <a:p>
            <a:pPr lvl="0" indent="3603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zh-CN" sz="2000" dirty="0" smtClean="0">
                <a:solidFill>
                  <a:srgbClr val="000000"/>
                </a:solidFill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- </a:t>
            </a:r>
            <a:r>
              <a:rPr lang="ru-RU" altLang="zh-CN" sz="2000" dirty="0" smtClean="0">
                <a:solidFill>
                  <a:srgbClr val="000000"/>
                </a:solidFill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Готовы?</a:t>
            </a:r>
            <a:endParaRPr lang="ru-RU" altLang="zh-CN" sz="2000" dirty="0" smtClean="0">
              <a:latin typeface="PT Astra Serif" pitchFamily="18" charset="-52"/>
              <a:ea typeface="PT Astra Serif" pitchFamily="18" charset="-52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49212" y="1142984"/>
            <a:ext cx="44455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60363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dirty="0" smtClean="0">
                <a:solidFill>
                  <a:srgbClr val="000000"/>
                </a:solidFill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А сейчас очень-очень трудное задание. </a:t>
            </a:r>
            <a:endParaRPr lang="ru-RU" altLang="zh-CN" dirty="0" smtClean="0">
              <a:solidFill>
                <a:srgbClr val="000000"/>
              </a:solidFill>
              <a:latin typeface="PT Astra Serif" pitchFamily="18" charset="-52"/>
              <a:ea typeface="PT Astra Serif" pitchFamily="18" charset="-52"/>
              <a:cs typeface="Tahoma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55669" y="1785927"/>
            <a:ext cx="1032655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!</a:t>
            </a:r>
            <a:endParaRPr lang="ru-RU" sz="200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84" y="5357826"/>
            <a:ext cx="4786345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i="1" dirty="0" smtClean="0">
                <a:latin typeface="PT Astra Serif" pitchFamily="18" charset="-52"/>
                <a:ea typeface="PT Astra Serif" pitchFamily="18" charset="-52"/>
              </a:rPr>
              <a:t>Плащ надену...</a:t>
            </a:r>
            <a:endParaRPr lang="ru-RU" sz="3500" dirty="0">
              <a:latin typeface="PT Astra Serif" pitchFamily="18" charset="-52"/>
              <a:ea typeface="PT Astra Serif" pitchFamily="18" charset="-52"/>
            </a:endParaRPr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/>
          <a:srcRect l="56671" t="3939" r="10801" b="28601"/>
          <a:stretch>
            <a:fillRect/>
          </a:stretch>
        </p:blipFill>
        <p:spPr bwMode="auto">
          <a:xfrm>
            <a:off x="2599751" y="642918"/>
            <a:ext cx="3186695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546" y="5500702"/>
            <a:ext cx="4857784" cy="1184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i="1" dirty="0" smtClean="0"/>
          </a:p>
          <a:p>
            <a:pPr algn="ctr"/>
            <a:endParaRPr lang="ru-RU" b="1" i="1" dirty="0" smtClean="0"/>
          </a:p>
          <a:p>
            <a:pPr algn="ctr"/>
            <a:r>
              <a:rPr lang="ru-RU" sz="3500" b="1" i="1" dirty="0" smtClean="0">
                <a:latin typeface="PT Astra Serif" pitchFamily="18" charset="-52"/>
                <a:ea typeface="PT Astra Serif" pitchFamily="18" charset="-52"/>
              </a:rPr>
              <a:t>Щ</a:t>
            </a:r>
            <a:r>
              <a:rPr lang="ru-RU" sz="3500" b="1" i="1" dirty="0" smtClean="0">
                <a:latin typeface="PT Astra Serif" pitchFamily="18" charset="-52"/>
                <a:ea typeface="PT Astra Serif" pitchFamily="18" charset="-52"/>
              </a:rPr>
              <a:t>уку </a:t>
            </a:r>
            <a:r>
              <a:rPr lang="ru-RU" sz="3500" b="1" i="1" dirty="0" smtClean="0">
                <a:latin typeface="PT Astra Serif" pitchFamily="18" charset="-52"/>
                <a:ea typeface="PT Astra Serif" pitchFamily="18" charset="-52"/>
              </a:rPr>
              <a:t>поймаю...</a:t>
            </a:r>
            <a:endParaRPr lang="ru-RU" sz="3500" dirty="0">
              <a:latin typeface="PT Astra Serif" pitchFamily="18" charset="-52"/>
              <a:ea typeface="PT Astra Serif" pitchFamily="18" charset="-52"/>
            </a:endParaRPr>
          </a:p>
        </p:txBody>
      </p:sp>
      <p:pic>
        <p:nvPicPr>
          <p:cNvPr id="3891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500042"/>
            <a:ext cx="8215338" cy="4929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356" y="5715016"/>
            <a:ext cx="5715040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i="1" dirty="0" smtClean="0">
                <a:latin typeface="PT Astra Serif" pitchFamily="18" charset="-52"/>
                <a:ea typeface="PT Astra Serif" pitchFamily="18" charset="-52"/>
              </a:rPr>
              <a:t>Ищу пропавшего щенка...</a:t>
            </a:r>
            <a:endParaRPr lang="ru-RU" sz="3500" dirty="0">
              <a:latin typeface="PT Astra Serif" pitchFamily="18" charset="-52"/>
              <a:ea typeface="PT Astra Serif" pitchFamily="18" charset="-52"/>
            </a:endParaRPr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500042"/>
            <a:ext cx="3929090" cy="5265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4" name="Picture 4" descr="https://i.pinimg.com/736x/c8/29/eb/c829ebcc483ea4857a81bab5a914366a.jpg"/>
          <p:cNvPicPr>
            <a:picLocks noChangeAspect="1" noChangeArrowheads="1"/>
          </p:cNvPicPr>
          <p:nvPr/>
        </p:nvPicPr>
        <p:blipFill>
          <a:blip r:embed="rId2" cstate="print"/>
          <a:srcRect t="11207" b="12931"/>
          <a:stretch>
            <a:fillRect/>
          </a:stretch>
        </p:blipFill>
        <p:spPr bwMode="auto">
          <a:xfrm>
            <a:off x="0" y="0"/>
            <a:ext cx="9144000" cy="6286520"/>
          </a:xfrm>
          <a:prstGeom prst="rect">
            <a:avLst/>
          </a:prstGeom>
          <a:noFill/>
        </p:spPr>
      </p:pic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6278480"/>
            <a:ext cx="9144000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03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zh-CN" sz="3500" b="1" i="1" dirty="0" smtClean="0">
                <a:solidFill>
                  <a:srgbClr val="000000"/>
                </a:solidFill>
                <a:latin typeface="Times New Roman CYR" charset="-52"/>
                <a:ea typeface="Calibri" pitchFamily="34" charset="0"/>
                <a:cs typeface="Tahoma" pitchFamily="34" charset="0"/>
              </a:rPr>
              <a:t>У</a:t>
            </a:r>
            <a:r>
              <a:rPr kumimoji="0" lang="ru-RU" altLang="zh-CN" sz="35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 CYR" charset="-52"/>
                <a:ea typeface="Calibri" pitchFamily="34" charset="0"/>
                <a:cs typeface="Tahoma" pitchFamily="34" charset="0"/>
              </a:rPr>
              <a:t>гощу молоком ежа…</a:t>
            </a:r>
            <a:endParaRPr kumimoji="0" lang="ru-RU" altLang="zh-CN" sz="3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2" cstate="print"/>
          <a:srcRect l="11697" t="13672" r="14084" b="15039"/>
          <a:stretch>
            <a:fillRect/>
          </a:stretch>
        </p:blipFill>
        <p:spPr bwMode="auto">
          <a:xfrm>
            <a:off x="1643042" y="1000108"/>
            <a:ext cx="5429288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2624127" y="-140732"/>
            <a:ext cx="389574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03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 CYR" charset="-52"/>
              <a:ea typeface="Calibri" pitchFamily="34" charset="0"/>
              <a:cs typeface="Tahoma" pitchFamily="34" charset="0"/>
            </a:endParaRPr>
          </a:p>
          <a:p>
            <a:pPr marL="0" marR="0" lvl="0" indent="3603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 CYR" charset="-52"/>
                <a:ea typeface="Calibri" pitchFamily="34" charset="0"/>
                <a:cs typeface="Tahoma" pitchFamily="34" charset="0"/>
              </a:rPr>
              <a:t>- Молодцы, внимательно слушали.</a:t>
            </a:r>
            <a:endParaRPr kumimoji="0" lang="ru-RU" altLang="zh-CN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 CYR" charset="-52"/>
                <a:ea typeface="Calibri" pitchFamily="34" charset="0"/>
                <a:cs typeface="Tahoma" pitchFamily="34" charset="0"/>
              </a:rPr>
              <a:t>- А сейчас, я познакомлю вас с пословицей.</a:t>
            </a:r>
            <a:endParaRPr kumimoji="0" lang="ru-RU" altLang="zh-CN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 cstate="print"/>
          <a:srcRect l="11718" t="16667" r="37500" b="33332"/>
          <a:stretch>
            <a:fillRect/>
          </a:stretch>
        </p:blipFill>
        <p:spPr bwMode="auto">
          <a:xfrm>
            <a:off x="1928794" y="1071546"/>
            <a:ext cx="5500726" cy="40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0" y="5214950"/>
            <a:ext cx="8786842" cy="1646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60363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zh-CN" sz="4500" b="1" i="1" dirty="0" smtClean="0">
                <a:solidFill>
                  <a:srgbClr val="000000"/>
                </a:solidFill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"Щи да каша - пища наша</a:t>
            </a:r>
            <a:r>
              <a:rPr lang="ru-RU" altLang="zh-CN" sz="4500" b="1" i="1" dirty="0" smtClean="0">
                <a:solidFill>
                  <a:srgbClr val="000000"/>
                </a:solidFill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".</a:t>
            </a:r>
            <a:endParaRPr lang="ru-RU" altLang="zh-CN" sz="1400" dirty="0" smtClean="0">
              <a:solidFill>
                <a:srgbClr val="000000"/>
              </a:solidFill>
              <a:latin typeface="Times New Roman CYR" charset="-52"/>
              <a:ea typeface="Calibri" pitchFamily="34" charset="0"/>
              <a:cs typeface="Tahoma" pitchFamily="34" charset="0"/>
            </a:endParaRPr>
          </a:p>
          <a:p>
            <a:pPr lvl="0" indent="360363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zh-CN" sz="1400" dirty="0" smtClean="0">
                <a:solidFill>
                  <a:srgbClr val="000000"/>
                </a:solidFill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                                  </a:t>
            </a:r>
          </a:p>
          <a:p>
            <a:pPr lvl="0" indent="360363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zh-CN" sz="1400" dirty="0" smtClean="0">
                <a:solidFill>
                  <a:srgbClr val="000000"/>
                </a:solidFill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 - </a:t>
            </a:r>
            <a:r>
              <a:rPr lang="ru-RU" altLang="zh-CN" sz="1400" dirty="0" smtClean="0">
                <a:solidFill>
                  <a:srgbClr val="000000"/>
                </a:solidFill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А в пословице чью песенку вы слышите? Щетки или </a:t>
            </a:r>
            <a:r>
              <a:rPr lang="ru-RU" altLang="zh-CN" sz="1400" dirty="0" smtClean="0">
                <a:solidFill>
                  <a:srgbClr val="000000"/>
                </a:solidFill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паровозика?</a:t>
            </a:r>
          </a:p>
          <a:p>
            <a:pPr algn="ctr"/>
            <a:r>
              <a:rPr lang="ru-RU" sz="1400" dirty="0" smtClean="0">
                <a:latin typeface="PT Astra Serif" pitchFamily="18" charset="-52"/>
                <a:ea typeface="PT Astra Serif" pitchFamily="18" charset="-52"/>
              </a:rPr>
              <a:t>-Правильно</a:t>
            </a:r>
            <a:r>
              <a:rPr lang="ru-RU" sz="1400" dirty="0" smtClean="0">
                <a:latin typeface="PT Astra Serif" pitchFamily="18" charset="-52"/>
                <a:ea typeface="PT Astra Serif" pitchFamily="18" charset="-52"/>
              </a:rPr>
              <a:t>, эта песенка щетки - звука </a:t>
            </a:r>
            <a:r>
              <a:rPr lang="ru-RU" sz="1400" b="1" i="1" dirty="0" err="1" smtClean="0">
                <a:latin typeface="PT Astra Serif" pitchFamily="18" charset="-52"/>
                <a:ea typeface="PT Astra Serif" pitchFamily="18" charset="-52"/>
              </a:rPr>
              <a:t>щ</a:t>
            </a:r>
            <a:endParaRPr lang="ru-RU" sz="1400" dirty="0" smtClean="0">
              <a:latin typeface="PT Astra Serif" pitchFamily="18" charset="-52"/>
              <a:ea typeface="PT Astra Serif" pitchFamily="18" charset="-52"/>
            </a:endParaRPr>
          </a:p>
          <a:p>
            <a:pPr algn="ctr"/>
            <a:r>
              <a:rPr lang="ru-RU" sz="1400" dirty="0" smtClean="0">
                <a:latin typeface="PT Astra Serif" pitchFamily="18" charset="-52"/>
                <a:ea typeface="PT Astra Serif" pitchFamily="18" charset="-52"/>
              </a:rPr>
              <a:t>- Давайте все вместе повторим эту пословицу</a:t>
            </a:r>
            <a:endParaRPr lang="ru-RU" altLang="zh-CN" sz="1400" dirty="0" smtClean="0">
              <a:solidFill>
                <a:prstClr val="black"/>
              </a:solidFill>
              <a:latin typeface="PT Astra Serif" pitchFamily="18" charset="-52"/>
              <a:ea typeface="PT Astra Serif" pitchFamily="18" charset="-52"/>
              <a:cs typeface="Arial" pitchFamily="34" charset="0"/>
            </a:endParaRP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print"/>
          <a:srcRect l="11697" t="13672" r="14084" b="15039"/>
          <a:stretch>
            <a:fillRect/>
          </a:stretch>
        </p:blipFill>
        <p:spPr bwMode="auto">
          <a:xfrm>
            <a:off x="357158" y="714356"/>
            <a:ext cx="4388054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1749079" y="74711"/>
            <a:ext cx="564584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03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 CYR" charset="-52"/>
                <a:ea typeface="Calibri" pitchFamily="34" charset="0"/>
                <a:cs typeface="Tahoma" pitchFamily="34" charset="0"/>
              </a:rPr>
              <a:t>  Ну что, мы с вами помогли </a:t>
            </a:r>
            <a:r>
              <a:rPr kumimoji="0" lang="ru-RU" altLang="zh-CN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 CYR" charset="-52"/>
                <a:ea typeface="Calibri" pitchFamily="34" charset="0"/>
                <a:cs typeface="Tahoma" pitchFamily="34" charset="0"/>
              </a:rPr>
              <a:t>Чебурашке</a:t>
            </a:r>
            <a:r>
              <a:rPr kumimoji="0" lang="ru-RU" altLang="zh-CN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 CYR" charset="-52"/>
                <a:ea typeface="Calibri" pitchFamily="34" charset="0"/>
                <a:cs typeface="Tahoma" pitchFamily="34" charset="0"/>
              </a:rPr>
              <a:t> и Щенку, различать звуки. </a:t>
            </a:r>
            <a:endParaRPr kumimoji="0" lang="ru-RU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39414" t="10588" r="16103" b="9999"/>
          <a:stretch>
            <a:fillRect/>
          </a:stretch>
        </p:blipFill>
        <p:spPr bwMode="auto">
          <a:xfrm>
            <a:off x="5572132" y="1571612"/>
            <a:ext cx="2714644" cy="3092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714348" y="4651484"/>
            <a:ext cx="8429652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03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altLang="zh-CN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 CYR" charset="-52"/>
              <a:ea typeface="Calibri" pitchFamily="34" charset="0"/>
              <a:cs typeface="Tahoma" pitchFamily="34" charset="0"/>
            </a:endParaRPr>
          </a:p>
          <a:p>
            <a:pPr marL="0" marR="0" lvl="0" indent="3603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altLang="zh-CN" sz="1400" dirty="0" smtClean="0">
              <a:solidFill>
                <a:srgbClr val="000000"/>
              </a:solidFill>
              <a:latin typeface="Times New Roman CYR" charset="-52"/>
              <a:ea typeface="Calibri" pitchFamily="34" charset="0"/>
              <a:cs typeface="Tahoma" pitchFamily="34" charset="0"/>
            </a:endParaRPr>
          </a:p>
          <a:p>
            <a:pPr marL="0" marR="0" lvl="0" indent="3603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altLang="zh-CN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 CYR" charset="-52"/>
              <a:ea typeface="Calibri" pitchFamily="34" charset="0"/>
              <a:cs typeface="Tahoma" pitchFamily="34" charset="0"/>
            </a:endParaRPr>
          </a:p>
          <a:p>
            <a:pPr marL="0" marR="0" lvl="0" indent="3603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- Ребята, а с какого звука начинается слово </a:t>
            </a:r>
            <a:r>
              <a:rPr kumimoji="0" lang="ru-RU" altLang="zh-CN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Чебурашка</a:t>
            </a: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?</a:t>
            </a:r>
            <a:endParaRPr kumimoji="0" lang="ru-RU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PT Astra Serif" pitchFamily="18" charset="-52"/>
              <a:ea typeface="PT Astra Serif" pitchFamily="18" charset="-52"/>
              <a:cs typeface="Arial" pitchFamily="34" charset="0"/>
            </a:endParaRPr>
          </a:p>
          <a:p>
            <a:pPr marL="0" marR="0" lvl="0" indent="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- А с  какого звука начинается слово Щенок?</a:t>
            </a:r>
            <a:endParaRPr kumimoji="0" lang="ru-RU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PT Astra Serif" pitchFamily="18" charset="-52"/>
              <a:ea typeface="PT Astra Serif" pitchFamily="18" charset="-52"/>
              <a:cs typeface="Arial" pitchFamily="34" charset="0"/>
            </a:endParaRPr>
          </a:p>
          <a:p>
            <a:pPr marL="0" marR="0" lvl="0" indent="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- Молодцы. </a:t>
            </a:r>
            <a:endParaRPr kumimoji="0" lang="ru-RU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PT Astra Serif" pitchFamily="18" charset="-52"/>
              <a:ea typeface="PT Astra Serif" pitchFamily="18" charset="-52"/>
              <a:cs typeface="Arial" pitchFamily="34" charset="0"/>
            </a:endParaRP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9144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60363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altLang="zh-CN" dirty="0" smtClean="0">
              <a:solidFill>
                <a:srgbClr val="000000"/>
              </a:solidFill>
              <a:latin typeface="Times New Roman CYR" charset="-52"/>
              <a:ea typeface="Calibri" pitchFamily="34" charset="0"/>
              <a:cs typeface="Tahoma" pitchFamily="34" charset="0"/>
            </a:endParaRPr>
          </a:p>
          <a:p>
            <a:pPr lvl="0" indent="360363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altLang="zh-CN" dirty="0" smtClean="0">
              <a:solidFill>
                <a:srgbClr val="000000"/>
              </a:solidFill>
              <a:latin typeface="Times New Roman CYR" charset="-52"/>
              <a:ea typeface="Calibri" pitchFamily="34" charset="0"/>
              <a:cs typeface="Tahoma" pitchFamily="34" charset="0"/>
            </a:endParaRPr>
          </a:p>
          <a:p>
            <a:pPr lvl="0" indent="360363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altLang="zh-CN" dirty="0" smtClean="0">
              <a:solidFill>
                <a:srgbClr val="000000"/>
              </a:solidFill>
              <a:latin typeface="Times New Roman CYR" charset="-52"/>
              <a:ea typeface="Calibri" pitchFamily="34" charset="0"/>
              <a:cs typeface="Tahoma" pitchFamily="34" charset="0"/>
            </a:endParaRPr>
          </a:p>
          <a:p>
            <a:pPr lvl="0" indent="360363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altLang="zh-CN" dirty="0" smtClean="0">
                <a:solidFill>
                  <a:srgbClr val="000000"/>
                </a:solidFill>
                <a:latin typeface="Times New Roman CYR" charset="-52"/>
                <a:ea typeface="Calibri" pitchFamily="34" charset="0"/>
                <a:cs typeface="Tahoma" pitchFamily="34" charset="0"/>
              </a:rPr>
              <a:t>А </a:t>
            </a:r>
            <a:r>
              <a:rPr lang="ru-RU" altLang="zh-CN" dirty="0" smtClean="0">
                <a:solidFill>
                  <a:srgbClr val="000000"/>
                </a:solidFill>
                <a:latin typeface="Times New Roman CYR" charset="-52"/>
                <a:ea typeface="Calibri" pitchFamily="34" charset="0"/>
                <a:cs typeface="Tahoma" pitchFamily="34" charset="0"/>
              </a:rPr>
              <a:t>что бы наши друзья не забывали с какого звука начинается </a:t>
            </a:r>
            <a:r>
              <a:rPr lang="ru-RU" altLang="zh-CN" dirty="0" err="1" smtClean="0">
                <a:solidFill>
                  <a:srgbClr val="000000"/>
                </a:solidFill>
                <a:latin typeface="Times New Roman CYR" charset="-52"/>
                <a:ea typeface="Calibri" pitchFamily="34" charset="0"/>
                <a:cs typeface="Tahoma" pitchFamily="34" charset="0"/>
              </a:rPr>
              <a:t>Чебурашка</a:t>
            </a:r>
            <a:r>
              <a:rPr lang="ru-RU" altLang="zh-CN" dirty="0" smtClean="0">
                <a:solidFill>
                  <a:srgbClr val="000000"/>
                </a:solidFill>
                <a:latin typeface="Times New Roman CYR" charset="-52"/>
                <a:ea typeface="Calibri" pitchFamily="34" charset="0"/>
                <a:cs typeface="Tahoma" pitchFamily="34" charset="0"/>
              </a:rPr>
              <a:t> и Щенок.</a:t>
            </a:r>
          </a:p>
          <a:p>
            <a:pPr lvl="0" indent="360363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altLang="zh-CN" dirty="0" smtClean="0">
                <a:solidFill>
                  <a:srgbClr val="000000"/>
                </a:solidFill>
                <a:latin typeface="Times New Roman CYR" charset="-52"/>
                <a:ea typeface="Calibri" pitchFamily="34" charset="0"/>
                <a:cs typeface="Tahoma" pitchFamily="34" charset="0"/>
              </a:rPr>
              <a:t> Мы подарим им эти картинки. </a:t>
            </a:r>
            <a:endParaRPr lang="ru-RU" altLang="zh-CN" sz="10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643182"/>
            <a:ext cx="3592222" cy="3214710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t="-13554" b="-13856"/>
          <a:stretch>
            <a:fillRect/>
          </a:stretch>
        </p:blipFill>
        <p:spPr bwMode="auto">
          <a:xfrm>
            <a:off x="4786314" y="2643182"/>
            <a:ext cx="3786214" cy="3191848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0"/>
            <a:ext cx="85011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60363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altLang="zh-CN" dirty="0" smtClean="0">
                <a:solidFill>
                  <a:srgbClr val="000000"/>
                </a:solidFill>
                <a:latin typeface="Times New Roman CYR" charset="-52"/>
                <a:ea typeface="Calibri" pitchFamily="34" charset="0"/>
                <a:cs typeface="Tahoma" pitchFamily="34" charset="0"/>
              </a:rPr>
              <a:t>Какую картинку мы подарим </a:t>
            </a:r>
            <a:r>
              <a:rPr lang="ru-RU" altLang="zh-CN" dirty="0" err="1" smtClean="0">
                <a:solidFill>
                  <a:srgbClr val="000000"/>
                </a:solidFill>
                <a:latin typeface="Times New Roman CYR" charset="-52"/>
                <a:ea typeface="Calibri" pitchFamily="34" charset="0"/>
                <a:cs typeface="Tahoma" pitchFamily="34" charset="0"/>
              </a:rPr>
              <a:t>Чебурашке</a:t>
            </a:r>
            <a:r>
              <a:rPr lang="ru-RU" altLang="zh-CN" dirty="0" smtClean="0">
                <a:solidFill>
                  <a:srgbClr val="000000"/>
                </a:solidFill>
                <a:latin typeface="Times New Roman CYR" charset="-52"/>
                <a:ea typeface="Calibri" pitchFamily="34" charset="0"/>
                <a:cs typeface="Tahoma" pitchFamily="34" charset="0"/>
              </a:rPr>
              <a:t>?</a:t>
            </a:r>
            <a:endParaRPr lang="ru-RU" altLang="zh-CN" sz="1000" dirty="0" smtClean="0">
              <a:latin typeface="Arial" pitchFamily="34" charset="0"/>
              <a:cs typeface="Arial" pitchFamily="34" charset="0"/>
            </a:endParaRPr>
          </a:p>
          <a:p>
            <a:pPr lvl="0" indent="360363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altLang="zh-CN" dirty="0" smtClean="0">
                <a:solidFill>
                  <a:srgbClr val="000000"/>
                </a:solidFill>
                <a:latin typeface="Times New Roman CYR" charset="-52"/>
                <a:ea typeface="Calibri" pitchFamily="34" charset="0"/>
                <a:cs typeface="Tahoma" pitchFamily="34" charset="0"/>
              </a:rPr>
              <a:t>А какую картинку мы подарим Щенку</a:t>
            </a:r>
            <a:r>
              <a:rPr lang="ru-RU" altLang="zh-CN" dirty="0" smtClean="0">
                <a:solidFill>
                  <a:srgbClr val="000000"/>
                </a:solidFill>
                <a:latin typeface="Times New Roman CYR" charset="-52"/>
                <a:ea typeface="Calibri" pitchFamily="34" charset="0"/>
                <a:cs typeface="Tahoma" pitchFamily="34" charset="0"/>
              </a:rPr>
              <a:t>?</a:t>
            </a:r>
            <a:endParaRPr lang="ru-RU" altLang="zh-CN" sz="10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 cstate="print"/>
          <a:srcRect l="11697" t="13672" r="14084" b="15039"/>
          <a:stretch>
            <a:fillRect/>
          </a:stretch>
        </p:blipFill>
        <p:spPr bwMode="auto">
          <a:xfrm>
            <a:off x="0" y="928670"/>
            <a:ext cx="4388054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39414" t="10588" r="16103" b="9999"/>
          <a:stretch>
            <a:fillRect/>
          </a:stretch>
        </p:blipFill>
        <p:spPr bwMode="auto">
          <a:xfrm>
            <a:off x="5929322" y="1643050"/>
            <a:ext cx="2714644" cy="3092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962286">
            <a:off x="3891310" y="2919262"/>
            <a:ext cx="1695145" cy="1517000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/>
          <a:srcRect t="-2359" b="-3996"/>
          <a:stretch>
            <a:fillRect/>
          </a:stretch>
        </p:blipFill>
        <p:spPr bwMode="auto">
          <a:xfrm rot="20262452">
            <a:off x="6257558" y="4672806"/>
            <a:ext cx="1928826" cy="1357322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etu.ru/assets/cache/images/Faculty-FIBS/ISOS/news/1280x800-thumbs_up_emoji_white_sml_1024x1024.66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5905" y="1785926"/>
            <a:ext cx="5286413" cy="3304007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71604" y="928670"/>
            <a:ext cx="62865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sz="3600" b="1" i="1" dirty="0" smtClean="0">
                <a:solidFill>
                  <a:srgbClr val="7030A0"/>
                </a:solidFill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Лает, косточки грызёт,</a:t>
            </a:r>
            <a:endParaRPr lang="ru-RU" altLang="zh-CN" sz="3600" b="1" dirty="0" smtClean="0">
              <a:solidFill>
                <a:srgbClr val="7030A0"/>
              </a:solidFill>
              <a:latin typeface="PT Astra Serif" pitchFamily="18" charset="-52"/>
              <a:ea typeface="PT Astra Serif" pitchFamily="18" charset="-52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zh-CN" sz="3600" b="1" i="1" dirty="0" smtClean="0">
                <a:solidFill>
                  <a:srgbClr val="7030A0"/>
                </a:solidFill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Мяч поймает, принесёт!</a:t>
            </a:r>
            <a:endParaRPr lang="ru-RU" altLang="zh-CN" sz="3600" b="1" dirty="0" smtClean="0">
              <a:solidFill>
                <a:srgbClr val="7030A0"/>
              </a:solidFill>
              <a:latin typeface="PT Astra Serif" pitchFamily="18" charset="-52"/>
              <a:ea typeface="PT Astra Serif" pitchFamily="18" charset="-52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zh-CN" sz="3600" b="1" i="1" dirty="0" smtClean="0">
                <a:solidFill>
                  <a:srgbClr val="7030A0"/>
                </a:solidFill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Скачет радостно у ног.,</a:t>
            </a:r>
            <a:endParaRPr lang="ru-RU" altLang="zh-CN" sz="3600" b="1" dirty="0" smtClean="0">
              <a:solidFill>
                <a:srgbClr val="7030A0"/>
              </a:solidFill>
              <a:latin typeface="PT Astra Serif" pitchFamily="18" charset="-52"/>
              <a:ea typeface="PT Astra Serif" pitchFamily="18" charset="-52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zh-CN" sz="3600" b="1" i="1" dirty="0" smtClean="0">
                <a:solidFill>
                  <a:srgbClr val="7030A0"/>
                </a:solidFill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Это </a:t>
            </a:r>
            <a:r>
              <a:rPr lang="ru-RU" altLang="zh-CN" sz="3600" b="1" i="1" dirty="0" smtClean="0">
                <a:solidFill>
                  <a:srgbClr val="7030A0"/>
                </a:solidFill>
                <a:latin typeface="PT Astra Serif" pitchFamily="18" charset="-52"/>
                <a:ea typeface="PT Astra Serif" pitchFamily="18" charset="-52"/>
                <a:cs typeface="Tahoma" pitchFamily="34" charset="0"/>
              </a:rPr>
              <a:t>маленький……..</a:t>
            </a:r>
            <a:endParaRPr lang="ru-RU" altLang="zh-CN" sz="3600" b="1" dirty="0" smtClean="0">
              <a:solidFill>
                <a:srgbClr val="7030A0"/>
              </a:solidFill>
              <a:latin typeface="PT Astra Serif" pitchFamily="18" charset="-52"/>
              <a:ea typeface="PT Astra Serif" pitchFamily="18" charset="-52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43306" y="3786190"/>
            <a:ext cx="1306361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?</a:t>
            </a:r>
            <a:endParaRPr lang="ru-RU" sz="20000" b="1" spc="100" dirty="0" smtClean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  <a:p>
            <a:pPr algn="ctr"/>
            <a:endParaRPr lang="ru-RU" sz="200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 l="39414" t="10588" r="16103" b="9999"/>
          <a:stretch>
            <a:fillRect/>
          </a:stretch>
        </p:blipFill>
        <p:spPr bwMode="auto">
          <a:xfrm>
            <a:off x="2285984" y="642918"/>
            <a:ext cx="4500594" cy="5127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print"/>
          <a:srcRect l="11697" t="13672" r="14084" b="15039"/>
          <a:stretch>
            <a:fillRect/>
          </a:stretch>
        </p:blipFill>
        <p:spPr bwMode="auto">
          <a:xfrm>
            <a:off x="357158" y="571480"/>
            <a:ext cx="4239307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 l="39414" t="10588" r="16103" b="9999"/>
          <a:stretch>
            <a:fillRect/>
          </a:stretch>
        </p:blipFill>
        <p:spPr bwMode="auto">
          <a:xfrm>
            <a:off x="5000628" y="1357298"/>
            <a:ext cx="2857521" cy="3092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928662" y="5874532"/>
            <a:ext cx="742955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 CYR"/>
                <a:ea typeface="Calibri" pitchFamily="34" charset="0"/>
                <a:cs typeface="Tahoma" pitchFamily="34" charset="0"/>
              </a:rPr>
              <a:t>Чебурашка</a:t>
            </a:r>
            <a:r>
              <a:rPr kumimoji="0" lang="ru-RU" altLang="zh-CN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 CYR"/>
                <a:ea typeface="Calibri" pitchFamily="34" charset="0"/>
                <a:cs typeface="Tahoma" pitchFamily="34" charset="0"/>
              </a:rPr>
              <a:t> и Щенок ходят в детский сад для зверей в младшую группу  и совсем не умеют различать звуки. Они даже не знают, с какого звука начинаются слова </a:t>
            </a:r>
            <a:r>
              <a:rPr kumimoji="0" lang="ru-RU" altLang="zh-CN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 CYR"/>
                <a:ea typeface="Calibri" pitchFamily="34" charset="0"/>
                <a:cs typeface="Tahoma" pitchFamily="34" charset="0"/>
              </a:rPr>
              <a:t>Чебурашка</a:t>
            </a:r>
            <a:r>
              <a:rPr kumimoji="0" lang="ru-RU" altLang="zh-CN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 CYR"/>
                <a:ea typeface="Calibri" pitchFamily="34" charset="0"/>
                <a:cs typeface="Tahoma" pitchFamily="34" charset="0"/>
              </a:rPr>
              <a:t> и Щенок.  </a:t>
            </a:r>
            <a:endParaRPr kumimoji="0" lang="ru-RU" altLang="zh-CN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 CYR"/>
                <a:ea typeface="Calibri" pitchFamily="34" charset="0"/>
                <a:cs typeface="Tahoma" pitchFamily="34" charset="0"/>
              </a:rPr>
              <a:t>- Поможем им? </a:t>
            </a:r>
            <a:endParaRPr kumimoji="0" lang="ru-RU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765356" y="24637"/>
            <a:ext cx="3613297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 CYR" charset="-52"/>
                <a:ea typeface="Calibri" pitchFamily="34" charset="0"/>
                <a:cs typeface="Tahoma" pitchFamily="34" charset="0"/>
              </a:rPr>
              <a:t>Послушайте какую я расскажу вам историю.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zh-CN" sz="1400" dirty="0" smtClean="0">
              <a:solidFill>
                <a:srgbClr val="000000"/>
              </a:solidFill>
              <a:latin typeface="Times New Roman CYR" charset="-52"/>
              <a:ea typeface="Calibri" pitchFamily="34" charset="0"/>
              <a:cs typeface="Tahoma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 CYR" charset="-52"/>
                <a:ea typeface="Calibri" pitchFamily="34" charset="0"/>
                <a:cs typeface="Tahoma" pitchFamily="34" charset="0"/>
              </a:rPr>
              <a:t>Жил -да был в своём домике язычок </a:t>
            </a:r>
            <a:endParaRPr kumimoji="0" lang="ru-RU" altLang="zh-CN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488" y="3982998"/>
            <a:ext cx="62865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zh-CN" dirty="0" smtClean="0">
              <a:solidFill>
                <a:srgbClr val="000000"/>
              </a:solidFill>
              <a:latin typeface="Times New Roman CYR" charset="-52"/>
              <a:ea typeface="Calibri" pitchFamily="34" charset="0"/>
              <a:cs typeface="Tahoma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zh-CN" dirty="0" smtClean="0">
              <a:solidFill>
                <a:srgbClr val="000000"/>
              </a:solidFill>
              <a:latin typeface="Times New Roman CYR" charset="-52"/>
              <a:ea typeface="Calibri" pitchFamily="34" charset="0"/>
              <a:cs typeface="Tahoma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zh-CN" dirty="0" smtClean="0">
              <a:solidFill>
                <a:srgbClr val="000000"/>
              </a:solidFill>
              <a:latin typeface="Times New Roman CYR" charset="-52"/>
              <a:ea typeface="Calibri" pitchFamily="34" charset="0"/>
              <a:cs typeface="Tahoma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zh-CN" dirty="0" smtClean="0">
              <a:solidFill>
                <a:srgbClr val="000000"/>
              </a:solidFill>
              <a:latin typeface="Times New Roman CYR" charset="-52"/>
              <a:ea typeface="Calibri" pitchFamily="34" charset="0"/>
              <a:cs typeface="Tahoma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zh-CN" dirty="0" smtClean="0">
              <a:solidFill>
                <a:srgbClr val="000000"/>
              </a:solidFill>
              <a:latin typeface="Times New Roman CYR" charset="-52"/>
              <a:ea typeface="Calibri" pitchFamily="34" charset="0"/>
              <a:cs typeface="Tahoma" pitchFamily="34" charset="0"/>
            </a:endParaRPr>
          </a:p>
          <a:p>
            <a:r>
              <a:rPr lang="ru-RU" altLang="zh-CN" dirty="0" smtClean="0">
                <a:solidFill>
                  <a:srgbClr val="000000"/>
                </a:solidFill>
                <a:latin typeface="Times New Roman CYR" charset="-52"/>
                <a:ea typeface="Calibri" pitchFamily="34" charset="0"/>
                <a:cs typeface="Tahoma" pitchFamily="34" charset="0"/>
              </a:rPr>
              <a:t>- Покажите </a:t>
            </a:r>
            <a:r>
              <a:rPr lang="ru-RU" altLang="zh-CN" dirty="0" smtClean="0">
                <a:solidFill>
                  <a:srgbClr val="000000"/>
                </a:solidFill>
                <a:latin typeface="Times New Roman CYR" charset="-52"/>
                <a:ea typeface="Calibri" pitchFamily="34" charset="0"/>
                <a:cs typeface="Tahoma" pitchFamily="34" charset="0"/>
              </a:rPr>
              <a:t>свои язычки</a:t>
            </a:r>
            <a:r>
              <a:rPr lang="ru-RU" altLang="zh-CN" dirty="0" smtClean="0">
                <a:solidFill>
                  <a:srgbClr val="000000"/>
                </a:solidFill>
                <a:latin typeface="Times New Roman CYR" charset="-52"/>
                <a:ea typeface="Calibri" pitchFamily="34" charset="0"/>
                <a:cs typeface="Tahoma" pitchFamily="34" charset="0"/>
              </a:rPr>
              <a:t>!</a:t>
            </a:r>
          </a:p>
          <a:p>
            <a:r>
              <a:rPr lang="ru-RU" dirty="0" smtClean="0"/>
              <a:t>- </a:t>
            </a:r>
            <a:r>
              <a:rPr lang="ru-RU" dirty="0" smtClean="0"/>
              <a:t>А у ваших язычков домик есть</a:t>
            </a:r>
            <a:r>
              <a:rPr lang="ru-RU" dirty="0" smtClean="0"/>
              <a:t>? </a:t>
            </a:r>
            <a:endParaRPr lang="ru-RU" dirty="0" smtClean="0"/>
          </a:p>
          <a:p>
            <a:r>
              <a:rPr lang="ru-RU" dirty="0" smtClean="0"/>
              <a:t>- А </a:t>
            </a:r>
            <a:r>
              <a:rPr lang="ru-RU" dirty="0" smtClean="0"/>
              <a:t>какой домик у ваших язычков</a:t>
            </a:r>
            <a:r>
              <a:rPr lang="ru-RU" dirty="0" smtClean="0"/>
              <a:t>? (Зубы)</a:t>
            </a:r>
            <a:endParaRPr lang="ru-RU" dirty="0" smtClean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500174"/>
            <a:ext cx="60960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500042"/>
            <a:ext cx="7597775" cy="468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5072074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zh-CN" dirty="0" smtClean="0">
              <a:solidFill>
                <a:srgbClr val="000000"/>
              </a:solidFill>
              <a:latin typeface="Times New Roman CYR" charset="-52"/>
              <a:ea typeface="Calibri" pitchFamily="34" charset="0"/>
              <a:cs typeface="Tahoma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zh-CN" dirty="0" smtClean="0">
              <a:solidFill>
                <a:srgbClr val="000000"/>
              </a:solidFill>
              <a:latin typeface="Times New Roman CYR" charset="-52"/>
              <a:ea typeface="Calibri" pitchFamily="34" charset="0"/>
              <a:cs typeface="Tahoma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zh-CN" dirty="0" smtClean="0">
                <a:solidFill>
                  <a:srgbClr val="000000"/>
                </a:solidFill>
                <a:latin typeface="Times New Roman CYR" charset="-52"/>
                <a:ea typeface="Calibri" pitchFamily="34" charset="0"/>
                <a:cs typeface="Tahoma" pitchFamily="34" charset="0"/>
              </a:rPr>
              <a:t>Мой </a:t>
            </a:r>
            <a:r>
              <a:rPr lang="ru-RU" altLang="zh-CN" dirty="0" smtClean="0">
                <a:solidFill>
                  <a:srgbClr val="000000"/>
                </a:solidFill>
                <a:latin typeface="Times New Roman CYR" charset="-52"/>
                <a:ea typeface="Calibri" pitchFamily="34" charset="0"/>
                <a:cs typeface="Tahoma" pitchFamily="34" charset="0"/>
              </a:rPr>
              <a:t>язычок научился петь новую песенку.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zh-CN" dirty="0" smtClean="0">
                <a:solidFill>
                  <a:srgbClr val="000000"/>
                </a:solidFill>
                <a:latin typeface="Times New Roman CYR" charset="-52"/>
                <a:ea typeface="Calibri" pitchFamily="34" charset="0"/>
                <a:cs typeface="Tahoma" pitchFamily="34" charset="0"/>
              </a:rPr>
              <a:t>Послушайте. Щ- Щ – Щ. Это песня щетки.</a:t>
            </a:r>
            <a:endParaRPr lang="ru-RU" altLang="zh-CN" sz="24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500042"/>
            <a:ext cx="7786742" cy="4572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620</Words>
  <PresentationFormat>Экран (4:3)</PresentationFormat>
  <Paragraphs>119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111</dc:creator>
  <cp:lastModifiedBy>111</cp:lastModifiedBy>
  <cp:revision>13</cp:revision>
  <dcterms:created xsi:type="dcterms:W3CDTF">2021-03-18T18:19:31Z</dcterms:created>
  <dcterms:modified xsi:type="dcterms:W3CDTF">2021-03-18T20:31:20Z</dcterms:modified>
</cp:coreProperties>
</file>