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8"/>
  </p:notesMasterIdLst>
  <p:sldIdLst>
    <p:sldId id="256" r:id="rId2"/>
    <p:sldId id="270" r:id="rId3"/>
    <p:sldId id="269" r:id="rId4"/>
    <p:sldId id="309" r:id="rId5"/>
    <p:sldId id="271" r:id="rId6"/>
    <p:sldId id="272" r:id="rId7"/>
    <p:sldId id="275" r:id="rId8"/>
    <p:sldId id="301" r:id="rId9"/>
    <p:sldId id="300" r:id="rId10"/>
    <p:sldId id="298" r:id="rId11"/>
    <p:sldId id="292" r:id="rId12"/>
    <p:sldId id="313" r:id="rId13"/>
    <p:sldId id="262" r:id="rId14"/>
    <p:sldId id="314" r:id="rId15"/>
    <p:sldId id="318" r:id="rId16"/>
    <p:sldId id="315" r:id="rId17"/>
    <p:sldId id="294" r:id="rId18"/>
    <p:sldId id="264" r:id="rId19"/>
    <p:sldId id="319" r:id="rId20"/>
    <p:sldId id="296" r:id="rId21"/>
    <p:sldId id="311" r:id="rId22"/>
    <p:sldId id="316" r:id="rId23"/>
    <p:sldId id="317" r:id="rId24"/>
    <p:sldId id="282" r:id="rId25"/>
    <p:sldId id="312" r:id="rId26"/>
    <p:sldId id="31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059F05"/>
    <a:srgbClr val="FF3399"/>
    <a:srgbClr val="D274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C3D372B-9DF1-4F93-96C9-B1C2A4D8B47F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4341039-23C2-434D-BEF9-A5C8304BF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668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2159D-2068-4374-8A3A-E1F4CFAB303F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895AB-CEE4-4D0E-97BB-3DBA00577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34592-BAAA-4251-AB37-98046072DA08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A422F-815A-40F0-BA09-BA9C19462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5D129-E1EB-42AB-B095-BED9FDF3485F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04373-2094-4E57-8EED-35694215C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D4E47-57DF-49A6-8F69-64B8E4EF854E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BFF0C-6628-410E-A88C-E7009619F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4DE61-1528-451F-86DD-98C03F1154BD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D975D-9FBB-4B20-9B7B-DA26D6FEB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DC85D-AA35-451C-A25C-293F9272E51E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B0EAF-A60E-40F2-94A4-074292019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2917F-A759-4D55-BE86-003E46AEA7FC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1A940-F658-4B5D-9CE4-BA90FEF39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C57B5-02EA-4BFE-A931-B66CBF2FCFBE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7098F-C91C-4A74-B263-9E18BB37B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E260-4391-4905-8FE6-8D580A38B734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ED200-56BA-4212-AE4D-49DA0BD3C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F0A38-75BA-4351-A9D4-C163D389AE33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434E-220A-42FC-A669-480FDCD08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AF846-5C58-4BDD-8FF0-C9446DD2C7A7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A916B-DC40-48BF-A17D-9DC81BDCB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6136EC-6D65-4933-9F97-85046BD41D36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BCFD6B-D297-4C34-BFA5-05A0EBAAA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7" Type="http://schemas.openxmlformats.org/officeDocument/2006/relationships/image" Target="../media/image36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6.jpeg"/><Relationship Id="rId4" Type="http://schemas.openxmlformats.org/officeDocument/2006/relationships/image" Target="../media/image3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gif"/><Relationship Id="rId4" Type="http://schemas.openxmlformats.org/officeDocument/2006/relationships/image" Target="../media/image56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3"/>
            <a:ext cx="7772400" cy="27146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Педагогический проект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>«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Моя семья»</a:t>
            </a:r>
            <a:r>
              <a:rPr lang="en-US" sz="1600" b="1" dirty="0" smtClean="0">
                <a:solidFill>
                  <a:srgbClr val="C00000"/>
                </a:solidFill>
              </a:rPr>
              <a:t/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2000" b="1" dirty="0" smtClean="0">
                <a:solidFill>
                  <a:srgbClr val="C00000"/>
                </a:solidFill>
              </a:rPr>
              <a:t>II</a:t>
            </a:r>
            <a:r>
              <a:rPr lang="ru-RU" sz="2000" b="1" dirty="0" smtClean="0">
                <a:solidFill>
                  <a:srgbClr val="C00000"/>
                </a:solidFill>
              </a:rPr>
              <a:t> младшая группа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2996952"/>
            <a:ext cx="252028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2500306"/>
            <a:ext cx="3905276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http://www.solnet.ee/sol/pic/solnychko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257175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928688" y="2366963"/>
            <a:ext cx="7143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Calibri" pitchFamily="34" charset="0"/>
              </a:rPr>
              <a:t>                      </a:t>
            </a:r>
            <a:endParaRPr lang="ru-RU" sz="16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285875" y="5715000"/>
            <a:ext cx="6858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                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Воспитатель: </a:t>
            </a:r>
            <a:r>
              <a:rPr lang="ru-RU" b="1" dirty="0" err="1" smtClean="0">
                <a:solidFill>
                  <a:srgbClr val="C00000"/>
                </a:solidFill>
                <a:latin typeface="Calibri" pitchFamily="34" charset="0"/>
              </a:rPr>
              <a:t>Гостюхина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 Наталья Викторовна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                                                     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2019г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785813" y="96838"/>
            <a:ext cx="7900987" cy="1474787"/>
          </a:xfrm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Чтение художественной литературы, </a:t>
            </a:r>
            <a:br>
              <a:rPr lang="ru-RU" sz="1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коммуникативная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75" y="1428750"/>
            <a:ext cx="3781425" cy="4697413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       </a:t>
            </a:r>
            <a:r>
              <a:rPr lang="ru-RU" sz="2100" b="1" dirty="0" smtClean="0">
                <a:solidFill>
                  <a:srgbClr val="C00000"/>
                </a:solidFill>
              </a:rPr>
              <a:t>«Большая семья»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Этот пальчик большой-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Этот папа дорогой,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Рядом с папой - наша мама,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Рядом с мамой - брат старшой.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Вслед за ним сестрёнка-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Милая девчонка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И самый маленький крепыш.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Это славный наш малыш.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1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75" y="4071938"/>
            <a:ext cx="3400425" cy="2054225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              «Семья»</a:t>
            </a:r>
            <a:endParaRPr lang="ru-RU" sz="20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Этот пальчик – дедушка,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Этот пальчик – бабушка,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Этот пальчик – папочка,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 Этот пальчик – мамочка,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Этот пальчик – Я,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/>
              <a:t>Вот и вся моя семья.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7" name="Рисунок 6" descr="http://www.realove.ru/upload/UserFiles/semya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571612"/>
            <a:ext cx="2987137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http://img-fotki.yandex.ru/get/4906/jacals.8d/0_34a19_5694b785_XL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524"/>
          <a:stretch>
            <a:fillRect/>
          </a:stretch>
        </p:blipFill>
        <p:spPr bwMode="auto">
          <a:xfrm>
            <a:off x="714348" y="4214818"/>
            <a:ext cx="3214710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G:\картинки- доброта\image001_333.jpg"/>
          <p:cNvPicPr/>
          <p:nvPr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71480"/>
            <a:ext cx="1071570" cy="1000132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54031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Сюжетно- ролевые игры «Дочки – матери», «Семья»</a:t>
            </a:r>
            <a:endParaRPr lang="ru-RU" sz="2000" b="1" dirty="0" smtClean="0">
              <a:solidFill>
                <a:srgbClr val="C00000"/>
              </a:solidFill>
            </a:endParaRPr>
          </a:p>
        </p:txBody>
      </p:sp>
      <p:pic>
        <p:nvPicPr>
          <p:cNvPr id="29701" name="Picture 9" descr="http://www.topglobus.ru/skin/smile/s99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1214422"/>
            <a:ext cx="8651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1" descr="http://www.yoursmileys.ru/tsmile/children/t85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357826"/>
            <a:ext cx="9398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DNS\Desktop\ПРОЕКТ МОЯ СЕМЬЯ\20181116_1615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142985"/>
            <a:ext cx="3000396" cy="4143404"/>
          </a:xfrm>
          <a:prstGeom prst="rect">
            <a:avLst/>
          </a:prstGeom>
          <a:noFill/>
        </p:spPr>
      </p:pic>
      <p:pic>
        <p:nvPicPr>
          <p:cNvPr id="1027" name="Picture 3" descr="C:\Users\DNS\Desktop\ПРОЕКТ МОЯ СЕМЬЯ\20181116_16134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1928802"/>
            <a:ext cx="3214710" cy="42862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NS\Desktop\ПРОЕКТ МОЯ СЕМЬЯ\20181116_1613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071546"/>
            <a:ext cx="3823100" cy="4525963"/>
          </a:xfrm>
          <a:prstGeom prst="rect">
            <a:avLst/>
          </a:prstGeom>
          <a:noFill/>
        </p:spPr>
      </p:pic>
      <p:pic>
        <p:nvPicPr>
          <p:cNvPr id="2051" name="Picture 3" descr="C:\Users\DNS\Desktop\ПРОЕКТ МОЯ СЕМЬЯ\20181116_1611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928802"/>
            <a:ext cx="3721298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Игровая деятельность</a:t>
            </a:r>
            <a:r>
              <a:rPr lang="ru-RU" sz="1800" b="1" dirty="0" smtClean="0">
                <a:solidFill>
                  <a:srgbClr val="C00000"/>
                </a:solidFill>
              </a:rPr>
              <a:t/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Игры – ситуации «Папа – хороший хозяин»,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«Кто шофер?»</a:t>
            </a:r>
          </a:p>
        </p:txBody>
      </p:sp>
      <p:pic>
        <p:nvPicPr>
          <p:cNvPr id="31749" name="Picture 8" descr="http://s7.rimg.info/470529ed9092da86d6ec26bd04f9ab9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5357826"/>
            <a:ext cx="1214438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0" descr="http://s51.radikal.ru/i133/0810/e3/4a65924f6ea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6072206"/>
            <a:ext cx="11430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16" descr="http://s18.rimg.info/8a4c00394f0f5fd39b3df076bef5a05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071670" y="6000768"/>
            <a:ext cx="106838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G:\картинки- доброта\image001_333.jpg"/>
          <p:cNvPicPr/>
          <p:nvPr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57166"/>
            <a:ext cx="1000132" cy="1000132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098" name="Picture 2" descr="C:\Users\DNS\Desktop\ПРОЕКТ МОЯ СЕМЬЯ\20181115_0803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428736"/>
            <a:ext cx="3394472" cy="4525963"/>
          </a:xfrm>
          <a:prstGeom prst="rect">
            <a:avLst/>
          </a:prstGeom>
          <a:noFill/>
        </p:spPr>
      </p:pic>
      <p:pic>
        <p:nvPicPr>
          <p:cNvPr id="4099" name="Picture 3" descr="C:\Users\DNS\Desktop\ПРОЕКТ МОЯ СЕМЬЯ\20181115_08025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500174"/>
            <a:ext cx="3143272" cy="44291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«Мы –строители»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«Полицейский»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DNS\Desktop\ПРОЕКТ МОЯ СЕМЬЯ\20181115_0801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500174"/>
            <a:ext cx="3745140" cy="4768865"/>
          </a:xfrm>
          <a:prstGeom prst="rect">
            <a:avLst/>
          </a:prstGeom>
          <a:noFill/>
        </p:spPr>
      </p:pic>
      <p:pic>
        <p:nvPicPr>
          <p:cNvPr id="5123" name="Picture 3" descr="C:\Users\DNS\Desktop\ПРОЕКТ МОЯ СЕМЬЯ\20181116_1618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571612"/>
            <a:ext cx="3649860" cy="47688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Машинист поезда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3314" name="Picture 2" descr="C:\Users\DNS\Desktop\ПРОЕКТ МОЯ СЕМЬЯ\20181115_1045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13315" name="Picture 3" descr="C:\Users\DNS\Desktop\ПРОЕКТ МОЯ СЕМЬЯ\20181115_1046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«Мама –врач»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8196" name="Picture 4" descr="C:\Users\DNS\Desktop\ПРОЕКТ МОЯ СЕМЬЯ\20181116_1608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1071546"/>
            <a:ext cx="3000396" cy="5143512"/>
          </a:xfrm>
          <a:prstGeom prst="rect">
            <a:avLst/>
          </a:prstGeom>
          <a:noFill/>
        </p:spPr>
      </p:pic>
      <p:pic>
        <p:nvPicPr>
          <p:cNvPr id="8195" name="Picture 3" descr="C:\Users\DNS\Desktop\ПРОЕКТ МОЯ СЕМЬЯ\20181116_1609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000240"/>
            <a:ext cx="3214710" cy="4525963"/>
          </a:xfrm>
          <a:prstGeom prst="rect">
            <a:avLst/>
          </a:prstGeom>
          <a:noFill/>
        </p:spPr>
      </p:pic>
      <p:pic>
        <p:nvPicPr>
          <p:cNvPr id="8194" name="Picture 2" descr="C:\Users\DNS\Desktop\ПРОЕКТ МОЯ СЕМЬЯ\20181116_1609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785794"/>
            <a:ext cx="3143272" cy="431164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7143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Дидактические игры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DNS\Desktop\ПРОЕКТ МОЯ СЕМЬЯ\20181116_1539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428736"/>
            <a:ext cx="2714612" cy="4525963"/>
          </a:xfrm>
          <a:prstGeom prst="rect">
            <a:avLst/>
          </a:prstGeom>
          <a:noFill/>
        </p:spPr>
      </p:pic>
      <p:pic>
        <p:nvPicPr>
          <p:cNvPr id="6147" name="Picture 3" descr="C:\Users\DNS\Desktop\ПРОЕКТ МОЯ СЕМЬЯ\20181116_1537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500174"/>
            <a:ext cx="2517338" cy="4286256"/>
          </a:xfrm>
          <a:prstGeom prst="rect">
            <a:avLst/>
          </a:prstGeom>
          <a:noFill/>
        </p:spPr>
      </p:pic>
      <p:pic>
        <p:nvPicPr>
          <p:cNvPr id="6148" name="Picture 4" descr="C:\Users\DNS\Desktop\ПРОЕКТ МОЯ СЕМЬЯ\20181116_15373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1500174"/>
            <a:ext cx="2571768" cy="42862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500063" y="285751"/>
            <a:ext cx="8229600" cy="642920"/>
          </a:xfrm>
        </p:spPr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Закрашивание </a:t>
            </a:r>
            <a:r>
              <a:rPr lang="ru-RU" sz="2400" b="1" dirty="0" err="1" smtClean="0">
                <a:solidFill>
                  <a:srgbClr val="FF0000"/>
                </a:solidFill>
              </a:rPr>
              <a:t>разукрашек</a:t>
            </a:r>
            <a:r>
              <a:rPr lang="ru-RU" sz="2400" b="1" dirty="0" smtClean="0">
                <a:solidFill>
                  <a:srgbClr val="FF0000"/>
                </a:solidFill>
              </a:rPr>
              <a:t> «Дружная семейка»</a:t>
            </a: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endParaRPr lang="ru-RU" sz="1800" b="1" dirty="0" smtClean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DNS\Desktop\ПРОЕКТ МОЯ СЕМЬЯ\20181116_1544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928670"/>
            <a:ext cx="2614613" cy="3486151"/>
          </a:xfrm>
          <a:prstGeom prst="rect">
            <a:avLst/>
          </a:prstGeom>
          <a:noFill/>
        </p:spPr>
      </p:pic>
      <p:pic>
        <p:nvPicPr>
          <p:cNvPr id="7171" name="Picture 3" descr="C:\Users\DNS\Desktop\ПРОЕКТ МОЯ СЕМЬЯ\20181116_1544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1785926"/>
            <a:ext cx="3214710" cy="4500594"/>
          </a:xfrm>
          <a:prstGeom prst="rect">
            <a:avLst/>
          </a:prstGeom>
          <a:noFill/>
        </p:spPr>
      </p:pic>
      <p:pic>
        <p:nvPicPr>
          <p:cNvPr id="7172" name="Picture 4" descr="C:\Users\DNS\Desktop\ПРОЕКТ МОЯ СЕМЬЯ\20181116_1527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1071546"/>
            <a:ext cx="2935480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DNS\Desktop\20181119_1714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42984"/>
            <a:ext cx="4071966" cy="5192718"/>
          </a:xfrm>
          <a:prstGeom prst="rect">
            <a:avLst/>
          </a:prstGeom>
          <a:noFill/>
        </p:spPr>
      </p:pic>
      <p:pic>
        <p:nvPicPr>
          <p:cNvPr id="3075" name="Picture 3" descr="C:\Users\DNS\Desktop\ПРОЕКТ МОЯ СЕМЬЯ\20181116_1530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71546"/>
            <a:ext cx="3839774" cy="511969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8229600" cy="54292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990033"/>
                </a:solidFill>
              </a:rPr>
              <a:t/>
            </a:r>
            <a:br>
              <a:rPr lang="ru-RU" sz="2400" dirty="0" smtClean="0">
                <a:solidFill>
                  <a:srgbClr val="990033"/>
                </a:solidFill>
              </a:rPr>
            </a:br>
            <a:endParaRPr lang="ru-RU" sz="2800" dirty="0">
              <a:solidFill>
                <a:srgbClr val="990033"/>
              </a:solidFill>
            </a:endParaRPr>
          </a:p>
        </p:txBody>
      </p:sp>
      <p:pic>
        <p:nvPicPr>
          <p:cNvPr id="3" name="Рисунок 2" descr="G:\картинки- доброта\image001_333.jpg"/>
          <p:cNvPicPr/>
          <p:nvPr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1214446" cy="1214446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85786" y="571480"/>
            <a:ext cx="778674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Проблема:</a:t>
            </a:r>
          </a:p>
          <a:p>
            <a:pPr algn="ctr"/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ru-RU" sz="2800" dirty="0" smtClean="0">
                <a:solidFill>
                  <a:srgbClr val="059F05"/>
                </a:solidFill>
              </a:rPr>
              <a:t>            </a:t>
            </a:r>
            <a:r>
              <a:rPr lang="ru-RU" sz="2800" dirty="0" smtClean="0">
                <a:solidFill>
                  <a:srgbClr val="990033"/>
                </a:solidFill>
              </a:rPr>
              <a:t>В современном мире наши дети очень мало знают о своей семье, о семейных традициях. Дети не до конца осознают свою принадлежность к семье, роль семьи в их жизни.</a:t>
            </a:r>
            <a:endParaRPr lang="ru-RU" sz="2800" dirty="0">
              <a:solidFill>
                <a:srgbClr val="990033"/>
              </a:solidFill>
            </a:endParaRPr>
          </a:p>
        </p:txBody>
      </p:sp>
      <p:pic>
        <p:nvPicPr>
          <p:cNvPr id="7" name="Рисунок 6" descr="http://ds150-2008.narod.ru/images/p109_1_00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571876"/>
            <a:ext cx="4000528" cy="2643206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142844" y="571501"/>
            <a:ext cx="8858312" cy="571483"/>
          </a:xfrm>
        </p:spPr>
        <p:txBody>
          <a:bodyPr/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/>
              <a:t>              </a:t>
            </a:r>
            <a:r>
              <a:rPr lang="ru-RU" sz="2400" b="1" dirty="0" smtClean="0">
                <a:solidFill>
                  <a:srgbClr val="FF0000"/>
                </a:solidFill>
              </a:rPr>
              <a:t>Беседа. Ситуативный разговор. Наблюдения. Отгадывание загадок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 smtClean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7900988" cy="39290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                 </a:t>
            </a:r>
            <a:r>
              <a:rPr lang="ru-RU" sz="1900" b="1" dirty="0" smtClean="0">
                <a:solidFill>
                  <a:srgbClr val="FF0000"/>
                </a:solidFill>
              </a:rPr>
              <a:t>«Мама и детки»                                               «Большая семья»</a:t>
            </a:r>
            <a:endParaRPr lang="ru-RU" sz="1900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DNS\Desktop\ПРОЕКТ МОЯ СЕМЬЯ\20181116_1537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785926"/>
            <a:ext cx="3071816" cy="3929066"/>
          </a:xfrm>
          <a:prstGeom prst="rect">
            <a:avLst/>
          </a:prstGeom>
          <a:noFill/>
        </p:spPr>
      </p:pic>
      <p:pic>
        <p:nvPicPr>
          <p:cNvPr id="1026" name="Picture 2" descr="C:\Users\DNS\Desktop\20181119_0954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571612"/>
            <a:ext cx="3078356" cy="41044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500063" y="285751"/>
            <a:ext cx="8229600" cy="71435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Итоговое занятие «Моя семья»</a:t>
            </a: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endParaRPr lang="ru-RU" sz="1800" b="1" dirty="0" smtClean="0">
              <a:solidFill>
                <a:srgbClr val="FF0000"/>
              </a:solidFill>
            </a:endParaRPr>
          </a:p>
        </p:txBody>
      </p:sp>
      <p:pic>
        <p:nvPicPr>
          <p:cNvPr id="9" name="Рисунок 8" descr="http://www.stupeni15.edusite.ru/images/0_8db2b_57a5b241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75" y="3071813"/>
            <a:ext cx="3571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Рисунок 15" descr="http://ds63.caduk.ru/images/pelota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4572000"/>
            <a:ext cx="50006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2" descr="http://img-fotki.yandex.ru/get/4808/talana1959.11d/0_5733e_ba4f4a5f_XL.jpg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854154">
            <a:off x="2051050" y="3770313"/>
            <a:ext cx="504825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C:\Users\DNS\Desktop\ПРОЕКТ МОЯ СЕМЬЯ\20181115_0915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4" y="1617663"/>
            <a:ext cx="3394471" cy="4525962"/>
          </a:xfrm>
          <a:prstGeom prst="rect">
            <a:avLst/>
          </a:prstGeom>
          <a:noFill/>
        </p:spPr>
      </p:pic>
      <p:pic>
        <p:nvPicPr>
          <p:cNvPr id="10243" name="Picture 3" descr="C:\Users\DNS\Desktop\ПРОЕКТ МОЯ СЕМЬЯ\20181115_0917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DNS\Desktop\ПРОЕКТ МОЯ СЕМЬЯ\20181115_0919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11268" name="Picture 4" descr="C:\Users\DNS\Desktop\ПРОЕКТ МОЯ СЕМЬЯ\20181115_0920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NS\Desktop\ПРОЕКТ МОЯ СЕМЬЯ\20181115_0922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12291" name="Picture 3" descr="C:\Users\DNS\Desktop\ПРОЕКТ МОЯ СЕМЬЯ\20181115_0923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1331913" y="274638"/>
            <a:ext cx="6669111" cy="417512"/>
          </a:xfrm>
        </p:spPr>
        <p:txBody>
          <a:bodyPr/>
          <a:lstStyle/>
          <a:p>
            <a:pPr algn="l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Результативность проекта: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28688" y="620713"/>
            <a:ext cx="7500937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Calibri" pitchFamily="34" charset="0"/>
              </a:rPr>
              <a:t>                 для детей:</a:t>
            </a:r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 Знание детьми информации о своей семье;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 Развитие умения разворачивать сюжетно-ролевые игры на основе имеющихся представлений о семье;</a:t>
            </a:r>
            <a:endParaRPr lang="ru-RU" sz="2400" b="1" dirty="0">
              <a:solidFill>
                <a:srgbClr val="0070C0"/>
              </a:solidFill>
              <a:latin typeface="Calibri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 Проявление доброжелательности, эмоциональной отзывчивости по отношению к членам семьи, желания оказать им помощь;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  Расширение  кругозора, словарного запаса детей.</a:t>
            </a:r>
          </a:p>
          <a:p>
            <a:r>
              <a:rPr lang="ru-RU" sz="2400" b="1" dirty="0">
                <a:solidFill>
                  <a:srgbClr val="0070C0"/>
                </a:solidFill>
                <a:latin typeface="Calibri" pitchFamily="34" charset="0"/>
              </a:rPr>
              <a:t>               для ДОУ: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 Расширилось сотрудничество с родителями</a:t>
            </a:r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</a:rPr>
              <a:t>;</a:t>
            </a:r>
            <a:endParaRPr lang="ru-RU" sz="2400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</a:rPr>
              <a:t>  </a:t>
            </a:r>
            <a:r>
              <a:rPr lang="ru-RU" sz="2400" b="1" dirty="0" smtClean="0">
                <a:solidFill>
                  <a:srgbClr val="0070C0"/>
                </a:solidFill>
                <a:latin typeface="Calibri" pitchFamily="34" charset="0"/>
              </a:rPr>
              <a:t>Перспективы  развития  проекта</a:t>
            </a:r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 Отражение темы «Моя семья» </a:t>
            </a:r>
          </a:p>
          <a:p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 в тематической неделе 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 Дальнейшее сотрудничество 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</a:rPr>
              <a:t> с </a:t>
            </a:r>
            <a:r>
              <a:rPr lang="ru-RU" sz="2400" dirty="0">
                <a:solidFill>
                  <a:srgbClr val="0070C0"/>
                </a:solidFill>
                <a:latin typeface="Calibri" pitchFamily="34" charset="0"/>
              </a:rPr>
              <a:t>семьями воспитанников</a:t>
            </a:r>
          </a:p>
          <a:p>
            <a:r>
              <a:rPr lang="ru-RU" dirty="0">
                <a:latin typeface="Calibri" pitchFamily="34" charset="0"/>
              </a:rPr>
              <a:t>                               </a:t>
            </a:r>
          </a:p>
        </p:txBody>
      </p:sp>
      <p:pic>
        <p:nvPicPr>
          <p:cNvPr id="4" name="Рисунок 3" descr="G:\картинки- доброта\image001_333.jpg"/>
          <p:cNvPicPr/>
          <p:nvPr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24" y="210560"/>
            <a:ext cx="967214" cy="932972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572008"/>
            <a:ext cx="3071834" cy="1926242"/>
          </a:xfrm>
          <a:prstGeom prst="roundRect">
            <a:avLst>
              <a:gd name="adj" fmla="val 12383"/>
            </a:avLst>
          </a:prstGeom>
          <a:solidFill>
            <a:srgbClr val="FFFFFF"/>
          </a:solidFill>
          <a:ln w="76200" cap="sq">
            <a:solidFill>
              <a:schemeClr val="bg2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857250"/>
            <a:ext cx="8429625" cy="5357813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Семья – это счастье, любовь и удача,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Семья – это летом поездки на дачу.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Семья – это праздник, семейные даты,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Подарки, покупки, приятные траты.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Рождение детей, первый шаг, первый лепет,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Мечты о хорошем, волнение и трепет.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Семья – это труд, друг о друге забота,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Семья – это много домашней работы.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Семья – это важно!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Семья – это сложно!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Но счастливо жить одному невозможно!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Всегда будьте вместе, любовь берегите,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Обиды и ссоры подальше гоните,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Хочу, чтоб про Вас говорили друзья: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990033"/>
                </a:solidFill>
              </a:rPr>
              <a:t>Какая хорошая Ваша семья!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146" name="Picture 2" descr="http://old.wallcoo.net/cartoon/Mother_day_Lovely_Children_illustraion/images/Lovely_illustration_of_Happy_family_in_house_wallcoo.co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2786063"/>
            <a:ext cx="3643313" cy="38576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5364" name="Рисунок 5" descr="http://school22z.narod.ru/images/semja2008/images/kartinki/so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642938"/>
            <a:ext cx="25717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http://img-fotki.yandex.ru/get/4808/talana1959.11d/0_5733e_ba4f4a5f_XL.jpg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839279">
            <a:off x="5599907" y="3490119"/>
            <a:ext cx="60801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0" descr="http://ns9.freeheberg.com/%7Eginacrea/pourvoscreas/gifs/papillon/bfefx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87944">
            <a:off x="8247063" y="5916613"/>
            <a:ext cx="1039812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1331913" y="274638"/>
            <a:ext cx="6669111" cy="417512"/>
          </a:xfrm>
        </p:spPr>
        <p:txBody>
          <a:bodyPr/>
          <a:lstStyle/>
          <a:p>
            <a:pPr algn="l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28688" y="620713"/>
            <a:ext cx="75009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                               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4" name="Рисунок 3" descr="G:\картинки- доброта\image001_333.jpg"/>
          <p:cNvPicPr/>
          <p:nvPr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24" y="210560"/>
            <a:ext cx="967214" cy="932972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547664" y="594928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</a:t>
            </a:r>
            <a:r>
              <a:rPr lang="ru-RU" sz="2800" b="1" i="1" dirty="0" smtClean="0">
                <a:solidFill>
                  <a:srgbClr val="0070C0"/>
                </a:solidFill>
              </a:rPr>
              <a:t>Спасибо за внимание!!!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DNS\Desktop\20181119_1039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857232"/>
            <a:ext cx="6858016" cy="47863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74638"/>
            <a:ext cx="7143750" cy="10112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Актуальность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endParaRPr lang="ru-RU" sz="2200" dirty="0"/>
          </a:p>
        </p:txBody>
      </p:sp>
      <p:pic>
        <p:nvPicPr>
          <p:cNvPr id="5" name="Рисунок 4" descr="G:\картинки- доброта\image001_333.jpg"/>
          <p:cNvPicPr/>
          <p:nvPr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000132" cy="1000132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http://www.klintsy.ru/lib/img/b4786_27427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4071942"/>
            <a:ext cx="3857652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143000" y="1142984"/>
            <a:ext cx="7358063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000" dirty="0">
                <a:solidFill>
                  <a:srgbClr val="990033"/>
                </a:solidFill>
                <a:cs typeface="Arial" charset="0"/>
              </a:rPr>
              <a:t>Семья – это источник, дающий силу для духовного развития, помогающий ребенку адаптироваться в обществе, найти себя в жизни.</a:t>
            </a:r>
          </a:p>
          <a:p>
            <a:pPr algn="just"/>
            <a:r>
              <a:rPr lang="ru-RU" sz="2000" dirty="0">
                <a:solidFill>
                  <a:srgbClr val="990033"/>
                </a:solidFill>
                <a:cs typeface="Arial" charset="0"/>
              </a:rPr>
              <a:t>    Беря свое начало в семье, процесс социализации  ребенка- дошкольника продолжается в дошкольном учреждении. На этапе посещения ребенком ДОУ семья не должна уходить на второй план, передавая все приоритеты социальной адаптации и развития детей педагогам. </a:t>
            </a:r>
            <a:endParaRPr lang="ru-RU" dirty="0">
              <a:solidFill>
                <a:srgbClr val="990033"/>
              </a:solidFill>
              <a:cs typeface="Arial" charset="0"/>
            </a:endParaRPr>
          </a:p>
          <a:p>
            <a:pPr algn="just"/>
            <a:r>
              <a:rPr lang="ru-RU" dirty="0">
                <a:solidFill>
                  <a:srgbClr val="990033"/>
                </a:solidFill>
                <a:cs typeface="Arial" charset="0"/>
              </a:rPr>
              <a:t>    </a:t>
            </a:r>
          </a:p>
        </p:txBody>
      </p:sp>
      <p:pic>
        <p:nvPicPr>
          <p:cNvPr id="16389" name="Picture 2" descr="http://img-fotki.yandex.ru/get/4808/talana1959.11d/0_5733e_ba4f4a5f_XL.jpg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839279">
            <a:off x="3232151" y="4467225"/>
            <a:ext cx="3810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 descr="http://img-fotki.yandex.ru/get/4808/talana1959.11d/0_5733e_ba4f4a5f_XL.jpg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5337">
            <a:off x="3441700" y="5227638"/>
            <a:ext cx="354013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8" descr="http://img-fotki.yandex.ru/get/6003/43313366.6e/0_6723b_362b1fd4_XL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4071938"/>
            <a:ext cx="6429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6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54292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8D052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40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8D052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990033"/>
                </a:solidFill>
              </a:rPr>
              <a:t> Тип проекта: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b="1" dirty="0" err="1" smtClean="0">
                <a:solidFill>
                  <a:srgbClr val="7030A0"/>
                </a:solidFill>
              </a:rPr>
              <a:t>практико</a:t>
            </a:r>
            <a:r>
              <a:rPr lang="ru-RU" sz="3200" b="1" dirty="0" smtClean="0">
                <a:solidFill>
                  <a:srgbClr val="7030A0"/>
                </a:solidFill>
              </a:rPr>
              <a:t> – ориентированный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rgbClr val="990033"/>
                </a:solidFill>
              </a:rPr>
              <a:t>Вид проекта:</a:t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групповой</a:t>
            </a:r>
            <a:r>
              <a:rPr lang="ru-RU" sz="3200" b="1" dirty="0" smtClean="0">
                <a:solidFill>
                  <a:srgbClr val="990033"/>
                </a:solidFill>
              </a:rPr>
              <a:t/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b="1" dirty="0" smtClean="0">
                <a:solidFill>
                  <a:srgbClr val="990033"/>
                </a:solidFill>
              </a:rPr>
              <a:t>Участники проекта:: </a:t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дети 3-4 лет, родители, воспитатели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990033"/>
                </a:solidFill>
              </a:rPr>
              <a:t>Срок реализации: </a:t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три недели (среднесрочный)</a:t>
            </a:r>
            <a:r>
              <a:rPr lang="ru-RU" sz="3200" b="1" dirty="0" smtClean="0">
                <a:solidFill>
                  <a:srgbClr val="990033"/>
                </a:solidFill>
              </a:rPr>
              <a:t/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b="1" dirty="0" smtClean="0">
                <a:solidFill>
                  <a:srgbClr val="990033"/>
                </a:solidFill>
              </a:rPr>
              <a:t>Объект исследования:</a:t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семья</a:t>
            </a:r>
            <a:r>
              <a:rPr lang="ru-RU" sz="3200" dirty="0" smtClean="0">
                <a:solidFill>
                  <a:srgbClr val="990033"/>
                </a:solidFill>
              </a:rPr>
              <a:t/>
            </a:r>
            <a:br>
              <a:rPr lang="ru-RU" sz="3200" dirty="0" smtClean="0">
                <a:solidFill>
                  <a:srgbClr val="990033"/>
                </a:solidFill>
              </a:rPr>
            </a:br>
            <a:endParaRPr lang="ru-RU" sz="3200" dirty="0">
              <a:solidFill>
                <a:srgbClr val="990033"/>
              </a:solidFill>
            </a:endParaRPr>
          </a:p>
        </p:txBody>
      </p:sp>
      <p:pic>
        <p:nvPicPr>
          <p:cNvPr id="3" name="Рисунок 2" descr="G:\картинки- доброта\image001_333.jpg"/>
          <p:cNvPicPr/>
          <p:nvPr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1214446" cy="1214446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929198"/>
            <a:ext cx="2064304" cy="1569028"/>
          </a:xfrm>
          <a:prstGeom prst="roundRect">
            <a:avLst>
              <a:gd name="adj" fmla="val 12383"/>
            </a:avLst>
          </a:prstGeom>
          <a:solidFill>
            <a:srgbClr val="FFFFFF"/>
          </a:solidFill>
          <a:ln w="76200" cap="sq">
            <a:solidFill>
              <a:schemeClr val="bg2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642918"/>
            <a:ext cx="7258073" cy="928694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 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Цель проекта: </a:t>
            </a:r>
            <a:r>
              <a:rPr lang="ru-RU" sz="2400" dirty="0" smtClean="0">
                <a:solidFill>
                  <a:srgbClr val="002060"/>
                </a:solidFill>
              </a:rPr>
              <a:t>формирование представлений о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семье, воспитание  любви и уважения к близким.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1714488"/>
            <a:ext cx="8001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                  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ЗАДАЧИ ПРОЕКТА: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</a:endParaRPr>
          </a:p>
          <a:p>
            <a:pPr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Формировать у ребенка чувство ответственности за жизнь вокруг себя и укреплять доброе отношение к близким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</a:p>
          <a:p>
            <a:pPr>
              <a:buFontTx/>
              <a:buChar char="-"/>
            </a:pPr>
            <a:endParaRPr lang="ru-RU" sz="24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 Помочь ребенку осознать примечательные особенности каждого члена семьи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</a:p>
          <a:p>
            <a:endParaRPr lang="ru-RU" sz="24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Развивать  конструктивное 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взаимодействие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с  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семьями 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воспитанников   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в формировании </a:t>
            </a:r>
          </a:p>
          <a:p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нравственных  качеств 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детей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                                      </a:t>
            </a:r>
            <a:endParaRPr lang="ru-RU" sz="2000" dirty="0">
              <a:solidFill>
                <a:srgbClr val="F8205E"/>
              </a:solidFill>
              <a:latin typeface="Calibri" pitchFamily="34" charset="0"/>
            </a:endParaRPr>
          </a:p>
        </p:txBody>
      </p:sp>
      <p:pic>
        <p:nvPicPr>
          <p:cNvPr id="5" name="Рисунок 4" descr="G:\картинки- доброта\image001_33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642918"/>
            <a:ext cx="1214446" cy="1142984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http://www.tgl.ru/images/06.07.2012_semy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714752"/>
            <a:ext cx="2714644" cy="2786082"/>
          </a:xfrm>
          <a:prstGeom prst="ellipse">
            <a:avLst/>
          </a:prstGeom>
          <a:ln w="63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7715250" cy="114300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Ожидаемый результат: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1000124"/>
            <a:ext cx="450056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Calibri" pitchFamily="34" charset="0"/>
              </a:rPr>
              <a:t>-</a:t>
            </a:r>
            <a:r>
              <a:rPr lang="ru-RU" sz="2000" b="1" dirty="0">
                <a:solidFill>
                  <a:srgbClr val="0070C0"/>
                </a:solidFill>
                <a:latin typeface="Calibri" pitchFamily="34" charset="0"/>
              </a:rPr>
              <a:t>Формирование внимательного, заботливого отношения к близким;</a:t>
            </a:r>
          </a:p>
          <a:p>
            <a:r>
              <a:rPr lang="ru-RU" sz="2000" b="1" dirty="0">
                <a:solidFill>
                  <a:srgbClr val="0070C0"/>
                </a:solidFill>
                <a:latin typeface="Calibri" pitchFamily="34" charset="0"/>
              </a:rPr>
              <a:t> - Формирование </a:t>
            </a: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</a:rPr>
              <a:t>качеств у ребенка</a:t>
            </a:r>
            <a:r>
              <a:rPr lang="ru-RU" sz="2000" b="1" dirty="0">
                <a:solidFill>
                  <a:srgbClr val="0070C0"/>
                </a:solidFill>
                <a:latin typeface="Calibri" pitchFamily="34" charset="0"/>
              </a:rPr>
              <a:t>: эмоционально отзывчивый; способный управлять своим поведением и планировать, свои действия на основе первичных ценностных представлений, </a:t>
            </a:r>
          </a:p>
          <a:p>
            <a:r>
              <a:rPr lang="ru-RU" sz="2000" b="1" dirty="0">
                <a:solidFill>
                  <a:srgbClr val="0070C0"/>
                </a:solidFill>
                <a:latin typeface="Calibri" pitchFamily="34" charset="0"/>
              </a:rPr>
              <a:t>соблюдающий элементарные общепринятые нормы и </a:t>
            </a:r>
          </a:p>
          <a:p>
            <a:r>
              <a:rPr lang="ru-RU" sz="2000" b="1" dirty="0">
                <a:solidFill>
                  <a:srgbClr val="0070C0"/>
                </a:solidFill>
                <a:latin typeface="Calibri" pitchFamily="34" charset="0"/>
              </a:rPr>
              <a:t>правила поведения;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70C0"/>
                </a:solidFill>
                <a:latin typeface="Calibri" pitchFamily="34" charset="0"/>
              </a:rPr>
              <a:t>Проявление доброты, эмоциональной</a:t>
            </a:r>
          </a:p>
          <a:p>
            <a:r>
              <a:rPr lang="ru-RU" sz="2000" b="1" dirty="0">
                <a:solidFill>
                  <a:srgbClr val="0070C0"/>
                </a:solidFill>
                <a:latin typeface="Calibri" pitchFamily="34" charset="0"/>
              </a:rPr>
              <a:t>отзывчивости в общении с близкими,</a:t>
            </a:r>
          </a:p>
          <a:p>
            <a:r>
              <a:rPr lang="ru-RU" sz="2000" b="1" dirty="0">
                <a:solidFill>
                  <a:srgbClr val="0070C0"/>
                </a:solidFill>
                <a:latin typeface="Calibri" pitchFamily="34" charset="0"/>
              </a:rPr>
              <a:t>желания оказать </a:t>
            </a: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</a:rPr>
              <a:t>помощь.</a:t>
            </a:r>
            <a:endParaRPr lang="ru-RU" sz="20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29698" name="Picture 2" descr="http://quatangtruyenthong.com/wp-content/uploads/2011/06/ngay-gia-dinh-viet-na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643182"/>
            <a:ext cx="3349924" cy="327977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460" name="Рисунок 4" descr="http://school22z.narod.ru/images/semja2008/images/kartinki/so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642918"/>
            <a:ext cx="2143114" cy="1928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461" name="Picture 2" descr="http://s2.rimg.info/55c68d263e4b42ad36f2acfcb077c6b0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5857892"/>
            <a:ext cx="104457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7" descr="http://www.topglobus.ru/skin/smile/s9790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38" y="3429000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Этапы работы </a:t>
            </a: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533525" y="1514475"/>
            <a:ext cx="5984875" cy="1157288"/>
            <a:chOff x="227355" y="1201102"/>
            <a:chExt cx="5984939" cy="115728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76569" y="1201102"/>
              <a:ext cx="5935725" cy="1157284"/>
            </a:xfrm>
            <a:prstGeom prst="roundRect">
              <a:avLst>
                <a:gd name="adj" fmla="val 10000"/>
              </a:avLst>
            </a:prstGeom>
            <a:solidFill>
              <a:srgbClr val="FB81A4">
                <a:alpha val="90000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27355" y="1401126"/>
              <a:ext cx="3324261" cy="714373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solidFill>
                    <a:srgbClr val="FF0000"/>
                  </a:solidFill>
                </a:rPr>
                <a:t> Подготовительный                       (проектирование) </a:t>
              </a:r>
            </a:p>
          </p:txBody>
        </p:sp>
      </p:grp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677988" y="3214688"/>
            <a:ext cx="6194425" cy="1239837"/>
            <a:chOff x="730156" y="2479919"/>
            <a:chExt cx="6193674" cy="123996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730156" y="2479919"/>
              <a:ext cx="6193674" cy="1239967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40000"/>
                <a:lumOff val="60000"/>
                <a:alpha val="7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alpha val="90000"/>
                <a:hueOff val="0"/>
                <a:satOff val="0"/>
                <a:lumOff val="0"/>
                <a:alphaOff val="-2000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 </a:t>
              </a:r>
            </a:p>
          </p:txBody>
        </p:sp>
        <p:sp>
          <p:nvSpPr>
            <p:cNvPr id="9" name="Скругленный прямоугольник 6"/>
            <p:cNvSpPr/>
            <p:nvPr/>
          </p:nvSpPr>
          <p:spPr>
            <a:xfrm>
              <a:off x="1052379" y="2516435"/>
              <a:ext cx="3946047" cy="116693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solidFill>
                    <a:srgbClr val="FF0000"/>
                  </a:solidFill>
                </a:rPr>
                <a:t>      </a:t>
              </a:r>
              <a:r>
                <a:rPr lang="ru-RU" sz="2000" b="1" dirty="0" smtClean="0">
                  <a:solidFill>
                    <a:srgbClr val="FF0000"/>
                  </a:solidFill>
                </a:rPr>
                <a:t>Основной </a:t>
              </a:r>
              <a:endParaRPr lang="ru-RU" sz="2000" b="1" dirty="0">
                <a:solidFill>
                  <a:srgbClr val="FF0000"/>
                </a:solidFill>
              </a:endParaRP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solidFill>
                    <a:srgbClr val="FF0000"/>
                  </a:solidFill>
                </a:rPr>
                <a:t>      (реализация)</a:t>
              </a:r>
            </a:p>
          </p:txBody>
        </p:sp>
      </p:grp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2143108" y="5000636"/>
            <a:ext cx="6194425" cy="1239837"/>
            <a:chOff x="766879" y="4771039"/>
            <a:chExt cx="6193674" cy="123996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766879" y="4771039"/>
              <a:ext cx="6193674" cy="1239967"/>
            </a:xfrm>
            <a:prstGeom prst="roundRect">
              <a:avLst>
                <a:gd name="adj" fmla="val 10000"/>
              </a:avLst>
            </a:prstGeom>
            <a:solidFill>
              <a:srgbClr val="FA608C">
                <a:alpha val="50000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8"/>
            <p:cNvSpPr/>
            <p:nvPr/>
          </p:nvSpPr>
          <p:spPr>
            <a:xfrm>
              <a:off x="909737" y="5199712"/>
              <a:ext cx="4446049" cy="346108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solidFill>
                    <a:srgbClr val="FF0000"/>
                  </a:solidFill>
                </a:rPr>
                <a:t>    </a:t>
              </a:r>
              <a:r>
                <a:rPr lang="ru-RU" sz="2000" b="1" dirty="0" smtClean="0">
                  <a:solidFill>
                    <a:srgbClr val="FF0000"/>
                  </a:solidFill>
                </a:rPr>
                <a:t>Итоговый </a:t>
              </a:r>
              <a:endParaRPr lang="ru-RU" sz="2000" b="1" dirty="0">
                <a:solidFill>
                  <a:srgbClr val="FF0000"/>
                </a:solidFill>
              </a:endParaRP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solidFill>
                    <a:srgbClr val="FF0000"/>
                  </a:solidFill>
                </a:rPr>
                <a:t>    </a:t>
              </a:r>
              <a:r>
                <a:rPr lang="ru-RU" sz="2000" b="1" dirty="0" smtClean="0">
                  <a:solidFill>
                    <a:srgbClr val="FF0000"/>
                  </a:solidFill>
                </a:rPr>
                <a:t>(  показ презентации)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2" name="Рисунок 11" descr="G:\картинки- доброта\image001_333.jpg"/>
          <p:cNvPicPr/>
          <p:nvPr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214446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Стрелка вправо с вырезом 12"/>
          <p:cNvSpPr/>
          <p:nvPr/>
        </p:nvSpPr>
        <p:spPr>
          <a:xfrm rot="5400000">
            <a:off x="6457164" y="4544232"/>
            <a:ext cx="1000139" cy="484187"/>
          </a:xfrm>
          <a:prstGeom prst="notched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 rot="5400000">
            <a:off x="5896769" y="2675731"/>
            <a:ext cx="977900" cy="484188"/>
          </a:xfrm>
          <a:prstGeom prst="notched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Aharoni"/>
                <a:cs typeface="Aharoni"/>
              </a:rPr>
              <a:t>ПЕРВЫЙ ЭТАП (ПОДГОТОВИТЕЛЬНЫЙ) 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Aharoni"/>
                <a:cs typeface="Aharoni"/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haroni"/>
                <a:cs typeface="Aharoni"/>
              </a:rPr>
              <a:t>Разработка проекта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600200"/>
            <a:ext cx="840105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200" b="1" dirty="0" smtClean="0">
                <a:solidFill>
                  <a:srgbClr val="FF0000"/>
                </a:solidFill>
                <a:ea typeface="Aharoni"/>
                <a:cs typeface="Aharoni"/>
              </a:rPr>
              <a:t>       Задачи:</a:t>
            </a:r>
            <a:r>
              <a:rPr lang="ru-RU" sz="2200" b="1" dirty="0" smtClean="0">
                <a:ea typeface="Aharoni"/>
                <a:cs typeface="Aharoni"/>
              </a:rPr>
              <a:t/>
            </a:r>
            <a:br>
              <a:rPr lang="ru-RU" sz="2200" b="1" dirty="0" smtClean="0">
                <a:ea typeface="Aharoni"/>
                <a:cs typeface="Aharoni"/>
              </a:rPr>
            </a:br>
            <a: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  <a:t>-Довести до участников проекта важность данной проблемы; создать интерес к проекту, мотивацию к дальнейшей деятельности</a:t>
            </a:r>
            <a:b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</a:br>
            <a: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  <a:t>- Спроектировать пути решения проблемы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  <a:t>      (составить план   мероприятий)</a:t>
            </a:r>
            <a:b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</a:br>
            <a: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  <a:t>- Подобрать художественную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  <a:t>      литературу, иллюстрированный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  <a:t>      и игровой дидактический материал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  <a:t>      для детей;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  <a:t>     -Создать предметно – развивающую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  <a:t>      среду.</a:t>
            </a:r>
            <a:br>
              <a:rPr lang="ru-RU" sz="2200" dirty="0" smtClean="0">
                <a:solidFill>
                  <a:srgbClr val="002060"/>
                </a:solidFill>
                <a:ea typeface="Aharoni"/>
                <a:cs typeface="Aharoni"/>
              </a:rPr>
            </a:br>
            <a:endParaRPr lang="ru-RU" sz="22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  <p:pic>
        <p:nvPicPr>
          <p:cNvPr id="4" name="Рисунок 3" descr="http://files.myopera.com/mars1980/blog/Happy%20Family%20Illustration%20Wallpaper%201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357562"/>
            <a:ext cx="3357586" cy="2969451"/>
          </a:xfrm>
          <a:prstGeom prst="rect">
            <a:avLst/>
          </a:prstGeom>
          <a:ln w="1270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G:\картинки- доброта\image001_333.jpg"/>
          <p:cNvPicPr/>
          <p:nvPr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285884" cy="1214446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357166"/>
            <a:ext cx="7758112" cy="857255"/>
          </a:xfrm>
        </p:spPr>
        <p:txBody>
          <a:bodyPr rtlCol="0">
            <a:normAutofit fontScale="9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«Социально-коммуникативное»,</a:t>
            </a:r>
            <a:b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«Художественно-эстетическое», «Речевое развитие»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4857784" cy="4697427"/>
          </a:xfrm>
        </p:spPr>
        <p:txBody>
          <a:bodyPr rtlCol="0"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                Участники: воспитатели, дети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чтение художественных произведений, разучивание стихов; театрализация сказки «Репка» и настольного театра «Волк и семеро козлят»;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 дидактические, хороводные, пальчиковые,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       театрализованные, сюжетные игры;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-      речевые  ситуации, ситуативные беседы,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       загадывание загадок;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-    </a:t>
            </a:r>
            <a:r>
              <a:rPr lang="ru-RU" sz="2000" dirty="0" smtClean="0">
                <a:solidFill>
                  <a:srgbClr val="002060"/>
                </a:solidFill>
              </a:rPr>
              <a:t> привлечение детей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      к наведению порядка в игровом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      уголке «Дом», оказание помощи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      друг другу.</a:t>
            </a:r>
          </a:p>
        </p:txBody>
      </p:sp>
      <p:pic>
        <p:nvPicPr>
          <p:cNvPr id="5" name="Рисунок 4" descr="G:\картинки- доброта\image001_333.jpg"/>
          <p:cNvPicPr/>
          <p:nvPr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00042"/>
            <a:ext cx="1143008" cy="1071570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 descr="C:\Users\DNS\Desktop\ПРОЕКТ МОЯ СЕМЬЯ\20181115_0911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428736"/>
            <a:ext cx="3643320" cy="48577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2103</TotalTime>
  <Words>639</Words>
  <Application>Microsoft Office PowerPoint</Application>
  <PresentationFormat>Экран (4:3)</PresentationFormat>
  <Paragraphs>124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Aharoni</vt:lpstr>
      <vt:lpstr>Arial</vt:lpstr>
      <vt:lpstr>Calibri</vt:lpstr>
      <vt:lpstr>Courier New</vt:lpstr>
      <vt:lpstr>Тема Office</vt:lpstr>
      <vt:lpstr>  Педагогический проект «Моя семья» II младшая группа </vt:lpstr>
      <vt:lpstr> </vt:lpstr>
      <vt:lpstr>Актуальность </vt:lpstr>
      <vt:lpstr>  Тип проекта: практико – ориентированный  Вид проекта: групповой Участники проекта::  дети 3-4 лет, родители, воспитатели Срок реализации:  три недели (среднесрочный) Объект исследования: семья </vt:lpstr>
      <vt:lpstr>  Цель проекта: формирование представлений о семье, воспитание  любви и уважения к близким.</vt:lpstr>
      <vt:lpstr>Ожидаемый результат: </vt:lpstr>
      <vt:lpstr>     Этапы работы </vt:lpstr>
      <vt:lpstr>ПЕРВЫЙ ЭТАП (ПОДГОТОВИТЕЛЬНЫЙ)  Разработка проекта</vt:lpstr>
      <vt:lpstr>  «Социально-коммуникативное», «Художественно-эстетическое», «Речевое развитие» </vt:lpstr>
      <vt:lpstr> Чтение художественной литературы,  коммуникативная деятельность</vt:lpstr>
      <vt:lpstr> Сюжетно- ролевые игры «Дочки – матери», «Семья»</vt:lpstr>
      <vt:lpstr>Презентация PowerPoint</vt:lpstr>
      <vt:lpstr> Игровая деятельность Игры – ситуации «Папа – хороший хозяин»,  «Кто шофер?»</vt:lpstr>
      <vt:lpstr>«Мы –строители» «Полицейский»</vt:lpstr>
      <vt:lpstr>Машинист поезда</vt:lpstr>
      <vt:lpstr>«Мама –врач»</vt:lpstr>
      <vt:lpstr>Дидактические игры</vt:lpstr>
      <vt:lpstr> Закрашивание разукрашек «Дружная семейка» </vt:lpstr>
      <vt:lpstr>Презентация PowerPoint</vt:lpstr>
      <vt:lpstr>                          Беседа. Ситуативный разговор. Наблюдения. Отгадывание загадок </vt:lpstr>
      <vt:lpstr>Итоговое занятие «Моя семья» </vt:lpstr>
      <vt:lpstr>Презентация PowerPoint</vt:lpstr>
      <vt:lpstr>Презентация PowerPoint</vt:lpstr>
      <vt:lpstr>      Результативность проекта:</vt:lpstr>
      <vt:lpstr>Презентация PowerPoint</vt:lpstr>
      <vt:lpstr>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EV-PC</cp:lastModifiedBy>
  <cp:revision>246</cp:revision>
  <dcterms:created xsi:type="dcterms:W3CDTF">2012-11-24T11:38:55Z</dcterms:created>
  <dcterms:modified xsi:type="dcterms:W3CDTF">2022-12-04T03:14:53Z</dcterms:modified>
</cp:coreProperties>
</file>