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79" r:id="rId7"/>
    <p:sldId id="263" r:id="rId8"/>
    <p:sldId id="264" r:id="rId9"/>
    <p:sldId id="273" r:id="rId10"/>
    <p:sldId id="265" r:id="rId11"/>
    <p:sldId id="274" r:id="rId12"/>
    <p:sldId id="266" r:id="rId13"/>
    <p:sldId id="275" r:id="rId14"/>
    <p:sldId id="268" r:id="rId15"/>
    <p:sldId id="269" r:id="rId16"/>
    <p:sldId id="276" r:id="rId17"/>
    <p:sldId id="278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B0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 varScale="1">
        <p:scale>
          <a:sx n="69" d="100"/>
          <a:sy n="69" d="100"/>
        </p:scale>
        <p:origin x="14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E1DE79-A564-492A-8136-5BF89AFA39A4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1D6C73-2E15-4E76-9BEA-0334AB021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D6C73-2E15-4E76-9BEA-0334AB0219E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25855-3769-4051-9F62-E7F7B0A2C3B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84948-4DF6-4DAA-82CE-9197465E8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25855-3769-4051-9F62-E7F7B0A2C3B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84948-4DF6-4DAA-82CE-9197465E8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25855-3769-4051-9F62-E7F7B0A2C3B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84948-4DF6-4DAA-82CE-9197465E8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25855-3769-4051-9F62-E7F7B0A2C3B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84948-4DF6-4DAA-82CE-9197465E8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25855-3769-4051-9F62-E7F7B0A2C3B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84948-4DF6-4DAA-82CE-9197465E8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25855-3769-4051-9F62-E7F7B0A2C3B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84948-4DF6-4DAA-82CE-9197465E8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25855-3769-4051-9F62-E7F7B0A2C3B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84948-4DF6-4DAA-82CE-9197465E8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25855-3769-4051-9F62-E7F7B0A2C3B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84948-4DF6-4DAA-82CE-9197465E8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25855-3769-4051-9F62-E7F7B0A2C3B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84948-4DF6-4DAA-82CE-9197465E8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25855-3769-4051-9F62-E7F7B0A2C3B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84948-4DF6-4DAA-82CE-9197465E8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25855-3769-4051-9F62-E7F7B0A2C3B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84948-4DF6-4DAA-82CE-9197465E8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25855-3769-4051-9F62-E7F7B0A2C3B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84948-4DF6-4DAA-82CE-9197465E8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996952"/>
            <a:ext cx="3528392" cy="25922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56a683e90f383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0648"/>
            <a:ext cx="8568951" cy="6192688"/>
          </a:xfrm>
        </p:spPr>
      </p:pic>
      <p:sp>
        <p:nvSpPr>
          <p:cNvPr id="5" name="Прямоугольник 4"/>
          <p:cNvSpPr/>
          <p:nvPr/>
        </p:nvSpPr>
        <p:spPr>
          <a:xfrm>
            <a:off x="785786" y="500042"/>
            <a:ext cx="428628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               </a:t>
            </a:r>
          </a:p>
          <a:p>
            <a:pPr algn="ctr"/>
            <a:endParaRPr lang="ru-RU" sz="1400" b="1" dirty="0"/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 </a:t>
            </a:r>
            <a:r>
              <a:rPr lang="ru-RU" sz="2000" b="1" u="sng" dirty="0" smtClean="0">
                <a:solidFill>
                  <a:srgbClr val="002060"/>
                </a:solidFill>
              </a:rPr>
              <a:t>Педагогический проект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800" b="1" i="1" dirty="0" smtClean="0">
                <a:solidFill>
                  <a:srgbClr val="002060"/>
                </a:solidFill>
              </a:rPr>
              <a:t>   </a:t>
            </a:r>
            <a:r>
              <a:rPr lang="ru-RU" sz="4000" b="1" i="1" dirty="0" smtClean="0">
                <a:solidFill>
                  <a:srgbClr val="002060"/>
                </a:solidFill>
              </a:rPr>
              <a:t>«Сказка в дом приходит к нам»</a:t>
            </a:r>
            <a:r>
              <a:rPr lang="ru-RU" sz="2800" b="1" i="1" dirty="0" smtClean="0">
                <a:solidFill>
                  <a:srgbClr val="002060"/>
                </a:solidFill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</a:rPr>
            </a:br>
            <a:r>
              <a:rPr lang="ru-RU" sz="2800" b="1" i="1" dirty="0" smtClean="0">
                <a:solidFill>
                  <a:srgbClr val="002060"/>
                </a:solidFill>
              </a:rPr>
              <a:t>для детей 2 младшей группы </a:t>
            </a:r>
            <a:br>
              <a:rPr lang="ru-RU" sz="2800" b="1" i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/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 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 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endParaRPr lang="ru-RU" sz="1400" b="1" dirty="0" smtClean="0">
              <a:solidFill>
                <a:srgbClr val="002060"/>
              </a:solidFill>
            </a:endParaRPr>
          </a:p>
          <a:p>
            <a:pPr algn="just"/>
            <a:endParaRPr lang="ru-RU" sz="1400" b="1" dirty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       </a:t>
            </a:r>
            <a:r>
              <a:rPr lang="ru-RU" b="1" u="sng" dirty="0" smtClean="0">
                <a:solidFill>
                  <a:srgbClr val="002060"/>
                </a:solidFill>
              </a:rPr>
              <a:t>Воспитатель: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Гостюхина</a:t>
            </a:r>
            <a:r>
              <a:rPr lang="ru-RU" b="1" dirty="0" smtClean="0">
                <a:solidFill>
                  <a:srgbClr val="002060"/>
                </a:solidFill>
              </a:rPr>
              <a:t> Н.В.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 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 2019г.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KC\Desktop\Рамки сказочные\masha_i_medved_vstretit_prazdnik_odnom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68951" cy="6408712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643042" y="1285860"/>
            <a:ext cx="400052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Игровая деятельность.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Настольно-печатные, дидактические игры: «Сказочное лото», «Герои сказок» ,«Разрезные картинки».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H:\фото сказки\20190311_1557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2643182"/>
            <a:ext cx="2571768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KC\Desktop\Рамки сказочные\lesnaja_skaz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12968" cy="6408712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827584" y="1074968"/>
            <a:ext cx="77048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H:\фото сказки\20190311_1552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500042"/>
            <a:ext cx="3357586" cy="4643470"/>
          </a:xfrm>
          <a:prstGeom prst="rect">
            <a:avLst/>
          </a:prstGeom>
          <a:noFill/>
        </p:spPr>
      </p:pic>
      <p:pic>
        <p:nvPicPr>
          <p:cNvPr id="3" name="Picture 3" descr="H:\фото сказки\20190311_15515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500042"/>
            <a:ext cx="3214692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KC\Desktop\Рамки сказочные\lesnaja_skaz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12968" cy="6408712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827584" y="500042"/>
            <a:ext cx="77048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Театрализация сказки «Колобок»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 descr="H:\фото сказки\20190311_15352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857232"/>
            <a:ext cx="3143272" cy="4786346"/>
          </a:xfrm>
          <a:prstGeom prst="rect">
            <a:avLst/>
          </a:prstGeom>
          <a:noFill/>
        </p:spPr>
      </p:pic>
      <p:pic>
        <p:nvPicPr>
          <p:cNvPr id="9218" name="Picture 2" descr="H:\фото сказки\20190311_15360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857232"/>
            <a:ext cx="3286130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KC\Desktop\Рамки сказочные\lesnaja_skaz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12968" cy="6408712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827584" y="500042"/>
            <a:ext cx="77048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Настольный театр «Теремок»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:\фото сказки\20190311_1549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1000108"/>
            <a:ext cx="4357718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KC\Desktop\Рамки сказочные\589274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14290"/>
            <a:ext cx="6072230" cy="6357982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421521" y="3218688"/>
          <a:ext cx="2300958" cy="420624"/>
        </p:xfrm>
        <a:graphic>
          <a:graphicData uri="http://schemas.openxmlformats.org/drawingml/2006/table">
            <a:tbl>
              <a:tblPr/>
              <a:tblGrid>
                <a:gridCol w="431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77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0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rgbClr val="44444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1577340" algn="l"/>
                        </a:tabLst>
                      </a:pPr>
                      <a:endParaRPr lang="ru-RU" sz="1200">
                        <a:solidFill>
                          <a:srgbClr val="44444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rgbClr val="44444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1577340" algn="l"/>
                        </a:tabLst>
                      </a:pPr>
                      <a:endParaRPr lang="ru-RU" sz="1200" dirty="0">
                        <a:solidFill>
                          <a:srgbClr val="44444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928794" y="928670"/>
            <a:ext cx="537951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Подвижные игры.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П/игра «Гуси- лебеди»,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П/игра «Воробушки и кот»,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П/игра «У медведя во бору»,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Times New Roman" pitchFamily="18" charset="0"/>
              </a:rPr>
              <a:t>П/игра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Times New Roman" pitchFamily="18" charset="0"/>
              </a:rPr>
              <a:t> «Зайка </a:t>
            </a:r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Times New Roman" pitchFamily="18" charset="0"/>
              </a:rPr>
              <a:t>с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Times New Roman" pitchFamily="18" charset="0"/>
              </a:rPr>
              <a:t>еренький сидит»,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П/игра «Лиса на охоте»,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П/игра «Кот и мыши»,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Хоровод «Заинька».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KC\Desktop\Рамки сказочные\0001-001-Viktorina-Russkie-narodnye-skazk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640960" cy="6048672"/>
          </a:xfrm>
          <a:prstGeom prst="rect">
            <a:avLst/>
          </a:prstGeom>
          <a:noFill/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4932040" y="714356"/>
            <a:ext cx="3528392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Работа с родителями.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Оформление консультации «Роль фольклора в развитии детей»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Изготовление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костюмов для театрализации по сказке С.Маршака «Сказка о глупом мышонке»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aseline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родителей в театрализации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KC\Desktop\Рамки сказочные\lesnaja_skaz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12968" cy="6408712"/>
          </a:xfrm>
          <a:prstGeom prst="rect">
            <a:avLst/>
          </a:prstGeom>
          <a:noFill/>
        </p:spPr>
      </p:pic>
      <p:pic>
        <p:nvPicPr>
          <p:cNvPr id="1027" name="Picture 3" descr="C:\Users\DNS\Desktop\20190312_1258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714356"/>
            <a:ext cx="6143668" cy="4768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KC\Desktop\Рамки сказочные\lesnaja_skaz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12968" cy="6408712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827584" y="500042"/>
            <a:ext cx="77048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Театрализация «Сказка о глупом мышонке»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DNS\Desktop\IMG-20190311-WA00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928670"/>
            <a:ext cx="3429006" cy="4500594"/>
          </a:xfrm>
          <a:prstGeom prst="rect">
            <a:avLst/>
          </a:prstGeom>
          <a:noFill/>
        </p:spPr>
      </p:pic>
      <p:pic>
        <p:nvPicPr>
          <p:cNvPr id="7" name="Picture 3" descr="C:\Users\DNS\Desktop\IMG-20190311-WA00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928670"/>
            <a:ext cx="3643338" cy="5286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KC\Desktop\Рамки сказочные\lesnaja_skaz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12968" cy="6408712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357290" y="500042"/>
            <a:ext cx="6786610" cy="5221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Результат: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с интересом  принимали участие во всех мероприятиях; внимательно слушали сказки в исполнении педагога; с удовольствием рассматривают иллюстрации в книгах. 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Родители приняли активное участие в изготовлении костюмов для  театрализации сказки.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Попова Марина Андреевна исполнила роль сказочницы в «Сказке о глупом мышонке».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Таким образом, проделанная в ходе проекта работа, дала положительный результат не только в познавательном, речевом, но и в социальном развитии детей; а также способствовала возникновению интереса и желания у родителей принять участие в проекте «Сказка в дом приходит к нам »; сблизила     детей и родителей.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KC\Desktop\Рамки сказочные\111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12968" cy="6336704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5000628" y="500042"/>
            <a:ext cx="35719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Участники проекта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дети 2 младшей  группы, воспитатели, родители, музыкальный руководитель.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Тип проекта: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творческий, групповой.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Продолжительность: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2 недели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KC\Desktop\Рамки сказочные\lesnaja_skaz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12968" cy="648072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214414" y="285728"/>
            <a:ext cx="6715172" cy="530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Актуальность.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Дошкольное детство -  очень важный этап воспитания внимательного, чуткого читателя, любящего книгу, которая помогает ему познать окружающий мир и себя в нем, формировать нравственные чувства и оценки, развивать восприятие художественного слова.  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Детская сказка - это первая и немаловажная ступень ребёнка к познанию окружающего его мира. Художественные образы и язык, которыми оперируют русские народные сказки, прост и понятен даже маленькому ребёнку. Слушая сказку, ребёнок незаметно подсознательно впитывает жизненно важную для него информацию, способы разрешения различных сложных ситуаций. Посредством сказки легче всего рассказать малышу первые  и самые важные принципы нравственности: что такое «хорошо» и что такое "плохо". Сказки детям дают простор для воображения. Ребёнок приобретает навыки мысленно действовать в воображаемых ситуациях, а это является основой для будущего творчества. 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Сказки способствуют развитию эмоций и нравственному развитию ребёнка.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сожалению, на сегодняшний день, дети воспитываются не на сказках, а на современных мультфильмах. У большинства родителей нет времени сесть с ребенком и почитать книгу. Детские психологи считают это большим упущением взрослых в воспитании своих детей. Ведь на самом деле сказка представляет собой одно из самых древних средств нравственного, эстетического воспитания, а также формируют поведенческие стереотипы будущих членов взрослого общества.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KC\Desktop\Рамки сказочные\koshech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68952" cy="6336704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827584" y="857232"/>
            <a:ext cx="7560840" cy="60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Привлечение внимания детей и родителей к чтению книжек и сказок. Развитие интереса детей и родителей к русскому фольклору.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-вызвать у детей интерес к книгам, их рассматриванию (вместе со взрослыми и самостоятельно);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-расширить представление детей о сказках;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-способствовать развитию традиций семейного чтения;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-способствовать созданию в семье благоприятных условий для развития ребенка;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-развитие совместного творчества родителей и детей;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заинтересовать родителей жизнью группы, вызвать желание участвовать в ней.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KC\Desktop\Рамки сказочные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568952" cy="6336704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5072066" y="992628"/>
            <a:ext cx="257176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Этапы работы: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этап - подготовительный</a:t>
            </a:r>
            <a:endParaRPr kumimoji="0" lang="ru-RU" sz="1400" b="1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вызвать интерес детей и родителей к выбранной теме проекта;</a:t>
            </a:r>
          </a:p>
          <a:p>
            <a:pPr lvl="0"/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-рассматривание иллюстраций русских народных сказок;</a:t>
            </a:r>
          </a:p>
          <a:p>
            <a:pPr lvl="0"/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-оформление книжного уголка в группе;</a:t>
            </a:r>
          </a:p>
          <a:p>
            <a:pPr lvl="0"/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-подбор наглядно-дидактического материала.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этап – основной</a:t>
            </a:r>
            <a:endParaRPr kumimoji="0" lang="ru-RU" sz="1400" b="1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-Реализация плана проекта с детьми, родителями, педагогами.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этап - итоговый</a:t>
            </a:r>
            <a:endParaRPr kumimoji="0" lang="ru-RU" sz="1400" b="1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Подведение итогов,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анализ ожидаемого                 результата.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KC\Desktop\Рамки сказочные\8984210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68952" cy="6264696"/>
          </a:xfrm>
          <a:prstGeom prst="rect">
            <a:avLst/>
          </a:prstGeom>
          <a:noFill/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4499992" y="500041"/>
            <a:ext cx="3816424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Ожидаемый результат: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70C0"/>
                </a:solidFill>
              </a:rPr>
              <a:t>Развитие интереса детей к русским народным сказкам, расширение кругозора детей. Активное участие родителей в жизни детского сада и группы, содержательно проведённое с ребёнком время, желание принимать участие в совместных мероприятиях.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KC\Desktop\Рамки сказочные\1312737034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68952" cy="6336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403648" y="1785927"/>
            <a:ext cx="64087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10B01F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Художественно-эстетическое развитие.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u="sng" dirty="0" smtClean="0">
              <a:solidFill>
                <a:srgbClr val="0070C0"/>
              </a:solidFill>
              <a:latin typeface="Arial" pitchFamily="34" charset="0"/>
              <a:cs typeface="Times New Roman" pitchFamily="18" charset="0"/>
            </a:endParaRP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Книжный уголок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:\фото сказки\20190311_1602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2714620"/>
            <a:ext cx="2714644" cy="3143272"/>
          </a:xfrm>
          <a:prstGeom prst="rect">
            <a:avLst/>
          </a:prstGeom>
          <a:noFill/>
        </p:spPr>
      </p:pic>
      <p:pic>
        <p:nvPicPr>
          <p:cNvPr id="1028" name="Picture 4" descr="H:\фото сказки\20190311_15443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357430"/>
            <a:ext cx="3071834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KC\Desktop\Рамки сказочные\aHR0cDovL2ZvdG9zaG9wcy5vcmcvdXBsb2Fkcy90YWdpbmF0b3IvTm92LTIwMTIvcmFta2ktZGx5YS1kZXRza2l4LXByZXplbnRhY2lqLmpwZw=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755576" y="285728"/>
            <a:ext cx="4032448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Театрализация сказки «Репка»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70C0"/>
              </a:solidFill>
              <a:latin typeface="Arial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70C0"/>
              </a:solidFill>
              <a:latin typeface="Arial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:\фото сказки\20190311_1530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142984"/>
            <a:ext cx="3429024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KC\Desktop\Рамки сказочные\lesnaja_skaz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12968" cy="6408712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827584" y="1074968"/>
            <a:ext cx="77048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:\фото сказки\20190311_1530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642918"/>
            <a:ext cx="3643338" cy="4786346"/>
          </a:xfrm>
          <a:prstGeom prst="rect">
            <a:avLst/>
          </a:prstGeom>
          <a:noFill/>
        </p:spPr>
      </p:pic>
      <p:pic>
        <p:nvPicPr>
          <p:cNvPr id="3075" name="Picture 3" descr="H:\фото сказки\20190311_15312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285860"/>
            <a:ext cx="3643338" cy="507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429</Words>
  <Application>Microsoft Office PowerPoint</Application>
  <PresentationFormat>Экран (4:3)</PresentationFormat>
  <Paragraphs>79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KC</dc:creator>
  <cp:lastModifiedBy>EV-PC</cp:lastModifiedBy>
  <cp:revision>20</cp:revision>
  <dcterms:created xsi:type="dcterms:W3CDTF">2016-04-16T15:18:25Z</dcterms:created>
  <dcterms:modified xsi:type="dcterms:W3CDTF">2022-12-04T03:20:36Z</dcterms:modified>
</cp:coreProperties>
</file>