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8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  <a:srgbClr val="00CC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3543" autoAdjust="0"/>
    <p:restoredTop sz="94652" autoAdjust="0"/>
  </p:normalViewPr>
  <p:slideViewPr>
    <p:cSldViewPr>
      <p:cViewPr varScale="1">
        <p:scale>
          <a:sx n="103" d="100"/>
          <a:sy n="103" d="100"/>
        </p:scale>
        <p:origin x="-27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A6344F-585D-4A0F-8DF9-BD65BF4E38D3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363128-E945-4D9E-951E-C1A9C395B16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63128-E945-4D9E-951E-C1A9C395B167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63128-E945-4D9E-951E-C1A9C395B167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F02572-548E-4D98-A304-DA2A45008C7A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1618900620"/>
      </p:ext>
    </p:extLst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4138F0-53A0-42EF-9BB1-7DBAC607D280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2254471129"/>
      </p:ext>
    </p:extLst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4171D3-3261-41A5-B120-D8C5AEC0B183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579583655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00E05E-8813-41B2-9046-3ABB75AE570A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2596300967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5A451D-A7C6-4D60-8CFF-B08F9D20AEC3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2036494870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B3E70A-12BF-4F76-AC3C-415531885895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3023285080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357A77-EEC5-4E68-B28B-6663551DD0CA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808983174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5C11CC-81A4-45B0-98D0-79296FEEE978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2384295479"/>
      </p:ext>
    </p:extLst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FE17B5-407E-47F4-8689-55309989D0BE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1584275301"/>
      </p:ext>
    </p:extLst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DDC904-D72D-4848-BCA6-F9CDC09F7BB8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3376028374"/>
      </p:ext>
    </p:extLst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17D483-6F28-4268-8413-255C1B10557D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592303539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0815608-588A-43C1-8C16-229B11B87FED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r"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4357686" y="4572008"/>
            <a:ext cx="4176464" cy="662881"/>
          </a:xfrm>
          <a:prstGeom prst="roundRect">
            <a:avLst>
              <a:gd name="adj" fmla="val 638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Коновалова Екатерина</a:t>
            </a:r>
            <a:endParaRPr lang="ru-RU" b="1" dirty="0">
              <a:ln w="11430"/>
              <a:solidFill>
                <a:srgbClr val="00B0F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14414" y="1571612"/>
            <a:ext cx="7286676" cy="2862322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Психолого-педагогическое сопровождение детей старшего дошкольного возраста с общим недоразвитием речи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III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уровня в процессе работы по развитию речи</a:t>
            </a:r>
            <a:endParaRPr lang="ru-RU" sz="36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 flip="none" rotWithShape="1">
                <a:gsLst>
                  <a:gs pos="0">
                    <a:srgbClr val="66FF33">
                      <a:shade val="30000"/>
                      <a:satMod val="115000"/>
                    </a:srgbClr>
                  </a:gs>
                  <a:gs pos="50000">
                    <a:srgbClr val="66FF33">
                      <a:shade val="67500"/>
                      <a:satMod val="115000"/>
                    </a:srgbClr>
                  </a:gs>
                  <a:gs pos="100000">
                    <a:srgbClr val="66FF33">
                      <a:shade val="100000"/>
                      <a:satMod val="115000"/>
                    </a:srgbClr>
                  </a:gs>
                </a:gsLst>
                <a:lin ang="18900000" scaled="1"/>
                <a:tileRect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71472" y="1928802"/>
            <a:ext cx="8072494" cy="1938992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Овладение связными формами высказывания детьми с ОНР – это сложный и длительный процесс, требующий умелого педагогического воздействия и руководства. 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2285992"/>
            <a:ext cx="8215370" cy="3840171"/>
          </a:xfrm>
        </p:spPr>
        <p:txBody>
          <a:bodyPr/>
          <a:lstStyle/>
          <a:p>
            <a:pPr algn="ctr">
              <a:buNone/>
            </a:pPr>
            <a:r>
              <a:rPr lang="ru-RU" sz="6000" b="1" i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6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714356"/>
            <a:ext cx="8286808" cy="224676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Общее недоразвитие речи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различные сложные речевые расстройства, при которых нарушается формирование всех компонентов речевой системы, то есть звуковой стороны и смысловой стороны при нормальном слухе и интеллекте (Р.Е. Левина).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00100" y="4500570"/>
            <a:ext cx="7143800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психолого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–педагогическое сопровождение 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Штриховая стрелка вправо 6"/>
          <p:cNvSpPr/>
          <p:nvPr/>
        </p:nvSpPr>
        <p:spPr>
          <a:xfrm rot="16200000">
            <a:off x="3714744" y="3000372"/>
            <a:ext cx="1214446" cy="1500198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2" y="142852"/>
            <a:ext cx="3929090" cy="78581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Л.М.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Шипицина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: 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071547"/>
            <a:ext cx="8786874" cy="5357849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«На стороне ребенка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ru-RU" sz="105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Непрерывность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сопровождения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ru-RU" sz="105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Мультидисциплинарность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сопровождения</a:t>
            </a:r>
          </a:p>
          <a:p>
            <a:pPr>
              <a:buFont typeface="Wingdings" pitchFamily="2" charset="2"/>
              <a:buChar char="Ø"/>
            </a:pPr>
            <a:endParaRPr lang="ru-RU" sz="105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Индивидуальное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сопровождение</a:t>
            </a: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2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ru-RU" sz="105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Системное сопровождение</a:t>
            </a: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ÐÐ°ÑÑÐ¸Ð½ÐºÐ¸ Ð¿Ð¾ Ð·Ð°Ð¿ÑÐ¾ÑÑ Ð.Ð. Ð¨Ð¸Ð¿Ð¸ÑÑÐ½Ð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68" y="4357694"/>
            <a:ext cx="1771637" cy="207170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214942" y="6000768"/>
            <a:ext cx="1895071" cy="369332"/>
          </a:xfrm>
          <a:prstGeom prst="rect">
            <a:avLst/>
          </a:prstGeom>
          <a:solidFill>
            <a:srgbClr val="92D05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Л.М.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Шипицина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642918"/>
            <a:ext cx="8786874" cy="407196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Механизм реализации психолого-педагогического сопровождения – взаимодействие специалистов образовательного учреждения – </a:t>
            </a:r>
          </a:p>
          <a:p>
            <a:pPr algn="ctr">
              <a:buNone/>
            </a:pPr>
            <a:endParaRPr lang="ru-RU" sz="5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u="sng" dirty="0" err="1" smtClean="0">
                <a:latin typeface="Times New Roman" pitchFamily="18" charset="0"/>
                <a:cs typeface="Times New Roman" pitchFamily="18" charset="0"/>
              </a:rPr>
              <a:t>психолого-медико-педагогический</a:t>
            </a: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  консилиум</a:t>
            </a:r>
          </a:p>
          <a:p>
            <a:endParaRPr lang="ru-RU" dirty="0"/>
          </a:p>
        </p:txBody>
      </p:sp>
      <p:pic>
        <p:nvPicPr>
          <p:cNvPr id="19458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4382455"/>
            <a:ext cx="3857652" cy="24755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Овал 6"/>
          <p:cNvSpPr/>
          <p:nvPr/>
        </p:nvSpPr>
        <p:spPr>
          <a:xfrm>
            <a:off x="1000100" y="2857496"/>
            <a:ext cx="7358114" cy="1500198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целостная система комплексного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диагностико-коррекционного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ctr"/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психолого-медико-педагогического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сопровождения обучающихся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Левая фигурная скобка 7"/>
          <p:cNvSpPr/>
          <p:nvPr/>
        </p:nvSpPr>
        <p:spPr>
          <a:xfrm rot="16200000">
            <a:off x="4321967" y="-1178751"/>
            <a:ext cx="500066" cy="7572428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14300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Взаимодействие осуществляется по следующим направлениям: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3000372"/>
            <a:ext cx="2786081" cy="107721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коррекционно-развивающее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357818" y="3000372"/>
            <a:ext cx="3214710" cy="107721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информационно-консультативное</a:t>
            </a:r>
          </a:p>
        </p:txBody>
      </p:sp>
      <p:cxnSp>
        <p:nvCxnSpPr>
          <p:cNvPr id="7" name="Прямая со стрелкой 6"/>
          <p:cNvCxnSpPr>
            <a:stCxn id="2" idx="2"/>
            <a:endCxn id="4" idx="0"/>
          </p:cNvCxnSpPr>
          <p:nvPr/>
        </p:nvCxnSpPr>
        <p:spPr>
          <a:xfrm rot="5400000">
            <a:off x="2732472" y="1160844"/>
            <a:ext cx="1214446" cy="2464611"/>
          </a:xfrm>
          <a:prstGeom prst="straightConnector1">
            <a:avLst/>
          </a:prstGeom>
          <a:ln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>
            <a:stCxn id="2" idx="2"/>
            <a:endCxn id="5" idx="0"/>
          </p:cNvCxnSpPr>
          <p:nvPr/>
        </p:nvCxnSpPr>
        <p:spPr>
          <a:xfrm rot="16200000" flipH="1">
            <a:off x="5161363" y="1196562"/>
            <a:ext cx="1214446" cy="2393173"/>
          </a:xfrm>
          <a:prstGeom prst="straightConnector1">
            <a:avLst/>
          </a:prstGeom>
          <a:ln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Взаимодействие с воспитателями логопед осуществляет в разных формах: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600200"/>
            <a:ext cx="8501122" cy="461488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консультирование, курирование, совместное составление перспективного планирования работы на текущий период по всем направлениям;</a:t>
            </a:r>
          </a:p>
          <a:p>
            <a:pPr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обсуждение и выбор форм, методов и приемов коррекционно-развивающей работы; </a:t>
            </a: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оснащение развивающего предметного пространства в групповом помещении; совместное проведение интегрированных комплексных занятий; а также еженедельные задания.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928802"/>
            <a:ext cx="3714776" cy="171451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Работа с родителями: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357686" y="714356"/>
            <a:ext cx="4572000" cy="95410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формирование у родителей желание помогать ребенку;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357686" y="2000240"/>
            <a:ext cx="4572000" cy="138499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повышение уровня педагогической компетенции родителей;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357686" y="3786190"/>
            <a:ext cx="4572000" cy="138499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информационная и дидактическая поддержка семьи.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Левая фигурная скобка 6"/>
          <p:cNvSpPr/>
          <p:nvPr/>
        </p:nvSpPr>
        <p:spPr>
          <a:xfrm>
            <a:off x="3929058" y="571480"/>
            <a:ext cx="428628" cy="4786346"/>
          </a:xfrm>
          <a:prstGeom prst="leftBrac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Учитель - логопед проводит: </a:t>
            </a:r>
            <a:endParaRPr lang="ru-RU" sz="4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1571612"/>
            <a:ext cx="4572000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индивидуальные консультации родителей по вопросам речевого развития детей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00298" y="3857628"/>
            <a:ext cx="4572000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групповые тематические консультации для родителей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214414" y="3071810"/>
            <a:ext cx="5083123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игровые детско-родительские сеансы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000496" y="5000636"/>
            <a:ext cx="4878003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логопедическую диагностику детей</a:t>
            </a:r>
            <a:endParaRPr lang="ru-RU" sz="2400" dirty="0"/>
          </a:p>
        </p:txBody>
      </p:sp>
    </p:spTree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85728"/>
            <a:ext cx="7143800" cy="93978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Учитель - логопед знакомит родителей: 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9"/>
            <a:ext cx="8229600" cy="292895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 речевыми особенностями ребенка с учетом возраста;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 способами создания условий для полноценного развития ребенка на каждом возрастном этапе;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методам игрового взаимодействия с ребенком;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созданию оптимальной развивающей среды дома. </a:t>
            </a:r>
          </a:p>
          <a:p>
            <a:endParaRPr lang="ru-RU" dirty="0"/>
          </a:p>
        </p:txBody>
      </p:sp>
      <p:pic>
        <p:nvPicPr>
          <p:cNvPr id="20482" name="Picture 2" descr="ÐÐ°ÑÑÐ¸Ð½ÐºÐ¸ Ð¿Ð¾ Ð·Ð°Ð¿ÑÐ¾ÑÑ ÑÑÐ¸ÑÐµÐ»Ñ Ð»Ð¾Ð³Ð¾Ð¿ÐµÐ´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4643446"/>
            <a:ext cx="4000528" cy="20669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1075</TotalTime>
  <Words>251</Words>
  <Application>Microsoft Office PowerPoint</Application>
  <PresentationFormat>Экран (4:3)</PresentationFormat>
  <Paragraphs>47</Paragraphs>
  <Slides>11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Diseño predeterminado</vt:lpstr>
      <vt:lpstr>Слайд 1</vt:lpstr>
      <vt:lpstr>Слайд 2</vt:lpstr>
      <vt:lpstr>Л.М. Шипицина: </vt:lpstr>
      <vt:lpstr>Слайд 4</vt:lpstr>
      <vt:lpstr>Взаимодействие осуществляется по следующим направлениям: </vt:lpstr>
      <vt:lpstr>Взаимодействие с воспитателями логопед осуществляет в разных формах: </vt:lpstr>
      <vt:lpstr>Работа с родителями:</vt:lpstr>
      <vt:lpstr>Учитель - логопед проводит: </vt:lpstr>
      <vt:lpstr>Учитель - логопед знакомит родителей: </vt:lpstr>
      <vt:lpstr>Слайд 10</vt:lpstr>
      <vt:lpstr>Слайд 11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11</cp:lastModifiedBy>
  <cp:revision>126</cp:revision>
  <dcterms:created xsi:type="dcterms:W3CDTF">2010-05-23T14:28:12Z</dcterms:created>
  <dcterms:modified xsi:type="dcterms:W3CDTF">2019-03-27T15:43:37Z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93004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