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94" r:id="rId4"/>
    <p:sldId id="257" r:id="rId5"/>
    <p:sldId id="258" r:id="rId6"/>
    <p:sldId id="263" r:id="rId7"/>
    <p:sldId id="267" r:id="rId8"/>
    <p:sldId id="285" r:id="rId9"/>
    <p:sldId id="272" r:id="rId10"/>
    <p:sldId id="273" r:id="rId11"/>
    <p:sldId id="29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20000"/>
                <a:lumOff val="8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8029604" cy="3500463"/>
          </a:xfrm>
        </p:spPr>
        <p:txBody>
          <a:bodyPr>
            <a:normAutofit fontScale="90000"/>
          </a:bodyPr>
          <a:lstStyle/>
          <a:p>
            <a:r>
              <a:rPr lang="ru-RU" sz="7200" b="1" i="1" dirty="0" smtClean="0">
                <a:solidFill>
                  <a:srgbClr val="0000FF"/>
                </a:solidFill>
              </a:rPr>
              <a:t>Воспитание в семье. Родительский авторитет.</a:t>
            </a:r>
            <a:endParaRPr lang="ru-RU" sz="7200" b="1" i="1" dirty="0">
              <a:solidFill>
                <a:srgbClr val="0000FF"/>
              </a:solidFill>
            </a:endParaRPr>
          </a:p>
        </p:txBody>
      </p:sp>
      <p:sp>
        <p:nvSpPr>
          <p:cNvPr id="3" name="Rectangle 3"/>
          <p:cNvSpPr>
            <a:spLocks noGrp="1"/>
          </p:cNvSpPr>
          <p:nvPr/>
        </p:nvSpPr>
        <p:spPr bwMode="auto">
          <a:xfrm>
            <a:off x="4500562" y="4071941"/>
            <a:ext cx="4143404" cy="2286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47688" indent="-411163" algn="l" rtl="0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363" indent="-282575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itchFamily="18" charset="2"/>
              <a:buChar char="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475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itchFamily="2" charset="2"/>
              <a:buChar char="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2550" indent="-182563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4638" indent="-182563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indent="-273050">
              <a:lnSpc>
                <a:spcPct val="90000"/>
              </a:lnSpc>
              <a:buFont typeface="Wingdings 2" pitchFamily="18" charset="2"/>
              <a:buNone/>
            </a:pPr>
            <a:endParaRPr lang="ru-RU" sz="1800" dirty="0" smtClean="0"/>
          </a:p>
        </p:txBody>
      </p:sp>
      <p:sp>
        <p:nvSpPr>
          <p:cNvPr id="4" name="Rectangle 3"/>
          <p:cNvSpPr>
            <a:spLocks noGrp="1"/>
          </p:cNvSpPr>
          <p:nvPr/>
        </p:nvSpPr>
        <p:spPr bwMode="auto">
          <a:xfrm>
            <a:off x="5357818" y="5000637"/>
            <a:ext cx="342902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547688" indent="-411163" algn="l" rtl="0" fontAlgn="base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363" indent="-282575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itchFamily="18" charset="2"/>
              <a:buChar char="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475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itchFamily="2" charset="2"/>
              <a:buChar char="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2550" indent="-182563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4638" indent="-182563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indent="-273050">
              <a:lnSpc>
                <a:spcPct val="90000"/>
              </a:lnSpc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классов:</a:t>
            </a:r>
          </a:p>
          <a:p>
            <a:pPr marL="273050" indent="-273050">
              <a:lnSpc>
                <a:spcPct val="90000"/>
              </a:lnSpc>
              <a:buFont typeface="Wingdings 2" pitchFamily="18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Строганова С.С.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Что может стать причиной проблем в поведении ребёнка?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35785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u="sng" dirty="0" smtClean="0">
                <a:solidFill>
                  <a:srgbClr val="0000FF"/>
                </a:solidFill>
              </a:rPr>
              <a:t>Причина1:</a:t>
            </a:r>
            <a:r>
              <a:rPr lang="ru-RU" b="1" dirty="0" smtClean="0">
                <a:solidFill>
                  <a:srgbClr val="0000FF"/>
                </a:solidFill>
              </a:rPr>
              <a:t> </a:t>
            </a:r>
            <a:r>
              <a:rPr lang="ru-RU" b="1" dirty="0" smtClean="0"/>
              <a:t>Борьба </a:t>
            </a:r>
            <a:r>
              <a:rPr lang="ru-RU" b="1" dirty="0" smtClean="0"/>
              <a:t>за внимание. Непослушание – это возможность привлечь к себе внимание, необходимое для эмоционального благополучия ребёнка.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u="sng" dirty="0" smtClean="0">
                <a:solidFill>
                  <a:srgbClr val="0000FF"/>
                </a:solidFill>
              </a:rPr>
              <a:t>Причина 2:</a:t>
            </a:r>
            <a:r>
              <a:rPr lang="ru-RU" b="1" dirty="0" smtClean="0">
                <a:solidFill>
                  <a:srgbClr val="0000FF"/>
                </a:solidFill>
              </a:rPr>
              <a:t> </a:t>
            </a:r>
            <a:r>
              <a:rPr lang="ru-RU" b="1" dirty="0" smtClean="0"/>
              <a:t>Борьба </a:t>
            </a:r>
            <a:r>
              <a:rPr lang="ru-RU" b="1" dirty="0" smtClean="0"/>
              <a:t>за самоутверждение. Ребёнок объявляет войну бесконечным указаниям, замечаниям и опасениям взрослых. Возможность иметь своё мнение, принимать собственное решение – это возможность приобретать свой опыт , пусть даже ошибочный.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u="sng" dirty="0" smtClean="0">
                <a:solidFill>
                  <a:srgbClr val="0000FF"/>
                </a:solidFill>
              </a:rPr>
              <a:t>Причина 3:</a:t>
            </a:r>
            <a:r>
              <a:rPr lang="ru-RU" b="1" dirty="0" smtClean="0">
                <a:solidFill>
                  <a:srgbClr val="0000FF"/>
                </a:solidFill>
              </a:rPr>
              <a:t> </a:t>
            </a:r>
            <a:r>
              <a:rPr lang="ru-RU" b="1" dirty="0" smtClean="0"/>
              <a:t>Желание </a:t>
            </a:r>
            <a:r>
              <a:rPr lang="ru-RU" b="1" dirty="0" smtClean="0"/>
              <a:t>отомстить за сравнение не в его пользу со старшими или младшими братьями и сёстрами; унижение членами семьи; несправедливость и невыполнение обещания; чрезмерное проявление любви взрослых друг к другу.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u="sng" dirty="0" smtClean="0">
                <a:solidFill>
                  <a:srgbClr val="0000FF"/>
                </a:solidFill>
              </a:rPr>
              <a:t>Причина 4:</a:t>
            </a:r>
            <a:r>
              <a:rPr lang="ru-RU" b="1" dirty="0" smtClean="0">
                <a:solidFill>
                  <a:srgbClr val="0000FF"/>
                </a:solidFill>
              </a:rPr>
              <a:t> </a:t>
            </a:r>
            <a:r>
              <a:rPr lang="ru-RU" b="1" dirty="0" smtClean="0"/>
              <a:t>Н</a:t>
            </a:r>
            <a:r>
              <a:rPr lang="ru-RU" b="1" dirty="0" smtClean="0"/>
              <a:t>еверие </a:t>
            </a:r>
            <a:r>
              <a:rPr lang="ru-RU" b="1" dirty="0" smtClean="0"/>
              <a:t>в собственный успех, обусловленные учебными неуспехами, взаимоотношения с одноклассниками и учителями, низкой самооценкой.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3071834"/>
          </a:xfrm>
        </p:spPr>
        <p:txBody>
          <a:bodyPr>
            <a:normAutofit fontScale="90000"/>
          </a:bodyPr>
          <a:lstStyle/>
          <a:p>
            <a:pPr>
              <a:tabLst>
                <a:tab pos="1054100" algn="l"/>
              </a:tabLst>
            </a:pPr>
            <a:r>
              <a:rPr lang="ru-RU" i="1" dirty="0" smtClean="0">
                <a:solidFill>
                  <a:srgbClr val="FF5050"/>
                </a:solidFill>
              </a:rPr>
              <a:t>«Любовь – это встреча навсегда. </a:t>
            </a:r>
            <a:br>
              <a:rPr lang="ru-RU" i="1" dirty="0" smtClean="0">
                <a:solidFill>
                  <a:srgbClr val="FF5050"/>
                </a:solidFill>
              </a:rPr>
            </a:br>
            <a:r>
              <a:rPr lang="ru-RU" sz="4000" i="1" dirty="0" smtClean="0">
                <a:solidFill>
                  <a:srgbClr val="FF5050"/>
                </a:solidFill>
              </a:rPr>
              <a:t>Мать – теплица любви. </a:t>
            </a:r>
            <a:br>
              <a:rPr lang="ru-RU" sz="4000" i="1" dirty="0" smtClean="0">
                <a:solidFill>
                  <a:srgbClr val="FF5050"/>
                </a:solidFill>
              </a:rPr>
            </a:br>
            <a:r>
              <a:rPr lang="ru-RU" sz="4000" i="1" dirty="0" smtClean="0">
                <a:solidFill>
                  <a:srgbClr val="FF5050"/>
                </a:solidFill>
              </a:rPr>
              <a:t>Отец – открыватель возможностей. </a:t>
            </a:r>
            <a:br>
              <a:rPr lang="ru-RU" sz="4000" i="1" dirty="0" smtClean="0">
                <a:solidFill>
                  <a:srgbClr val="FF5050"/>
                </a:solidFill>
              </a:rPr>
            </a:br>
            <a:r>
              <a:rPr lang="ru-RU" sz="4000" i="1" dirty="0" smtClean="0">
                <a:solidFill>
                  <a:srgbClr val="FF5050"/>
                </a:solidFill>
              </a:rPr>
              <a:t>Сердце матери – это бездна, </a:t>
            </a:r>
            <a:br>
              <a:rPr lang="ru-RU" sz="4000" i="1" dirty="0" smtClean="0">
                <a:solidFill>
                  <a:srgbClr val="FF5050"/>
                </a:solidFill>
              </a:rPr>
            </a:br>
            <a:r>
              <a:rPr lang="ru-RU" sz="4000" i="1" dirty="0" smtClean="0">
                <a:solidFill>
                  <a:srgbClr val="FF5050"/>
                </a:solidFill>
              </a:rPr>
              <a:t>в глубине которой всегда найдётся </a:t>
            </a:r>
            <a:br>
              <a:rPr lang="ru-RU" sz="4000" i="1" dirty="0" smtClean="0">
                <a:solidFill>
                  <a:srgbClr val="FF5050"/>
                </a:solidFill>
              </a:rPr>
            </a:br>
            <a:r>
              <a:rPr lang="ru-RU" sz="4000" i="1" dirty="0" smtClean="0">
                <a:solidFill>
                  <a:srgbClr val="FF5050"/>
                </a:solidFill>
              </a:rPr>
              <a:t>прощение.»</a:t>
            </a:r>
            <a:r>
              <a:rPr lang="ru-RU" i="1" dirty="0" smtClean="0"/>
              <a:t>           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                                   О. Бальзак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d19_11_2011t02_18_5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4214818"/>
            <a:ext cx="8651463" cy="19004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569755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Слово – дело великое. 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Великое потому, что словом можно соединить  людей, 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словом можно и разъединить их,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словом можно служить любви, 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словом можно служить вражде и ненависти. 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Берегись от такого слова, которое разъединяет людей.</a:t>
            </a:r>
          </a:p>
          <a:p>
            <a:pPr marL="0" indent="0" algn="ctr"/>
            <a:endParaRPr lang="ru-RU" sz="3600" dirty="0" smtClean="0">
              <a:solidFill>
                <a:srgbClr val="FF5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   Л.Н. Толстой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0000FF"/>
                </a:solidFill>
              </a:rPr>
              <a:t>Семья. Как греет душу это слово! Оно напоминает о ласковом слове мамы, о заботливой строгости отца. Сколько загадок и поучительных открытий скрывается в этом слове! Слово семья можно разделить на две части:</a:t>
            </a:r>
          </a:p>
          <a:p>
            <a:pPr algn="ctr">
              <a:buNone/>
            </a:pPr>
            <a:r>
              <a:rPr lang="ru-RU" sz="8000" dirty="0" smtClean="0">
                <a:solidFill>
                  <a:srgbClr val="0000FF"/>
                </a:solidFill>
              </a:rPr>
              <a:t>7           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3579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Перед вами четыре фразы.</a:t>
            </a:r>
          </a:p>
          <a:p>
            <a:pPr marL="0" indent="0" algn="ctr">
              <a:buNone/>
              <a:tabLst>
                <a:tab pos="0" algn="l"/>
              </a:tabLst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Выберите ту фразу, которой вы чаще всего пользуетесь в воспитании своих детей. </a:t>
            </a:r>
          </a:p>
          <a:p>
            <a:pPr marL="0" indent="0">
              <a:buNone/>
              <a:tabLst>
                <a:tab pos="0" algn="l"/>
              </a:tabLst>
            </a:pPr>
            <a:endParaRPr lang="ru-RU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1.«Делай так, как тебе говорю я, или вообще не делай!»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2.«Можешь делать, что хочешь».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3.«Мне все равно, что ты делаешь».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4.«Я хочу понять, почему ты так делаешь».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329642" cy="42148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/>
              <a:t>Каждая из этих выбранных вами фраз отражает ваше отношение к использованию родительского авторитета.</a:t>
            </a:r>
          </a:p>
          <a:p>
            <a:pPr marL="0" indent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474696"/>
            <a:ext cx="2214578" cy="2834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429684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Дети рождаются и развиваются в семье, но не для семьи, а для самостоятельной жизни в обществе, для труда, любви, творчества. А что им могут дать родители, исключившие себя из активной жизни, знающие лишь одну ценность – благо собственного ребенка?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4143380"/>
            <a:ext cx="2214578" cy="24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500043"/>
            <a:ext cx="7786742" cy="385765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       Не </a:t>
            </a:r>
            <a:r>
              <a:rPr lang="ru-RU" dirty="0" smtClean="0"/>
              <a:t>менее опасна и другая крайность, когда родительский авторитет абсолютизируется, подается как непререкаемая догма. Тогда воспитание становится чисто авторитарным и вряд ли будет способствовать подлинному развитию формирующейся личности.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86808" cy="492922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0000FF"/>
                </a:solidFill>
              </a:rPr>
              <a:t>  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Какими </a:t>
            </a: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бы ни были родители, их авторитет для ребенка имеет огромное значение, и маленький член семьи полностью копирует стереотип поведения взрослых. Только в подростковом возрасте у детей появляются другие кумиры и авторитеты, но и тогда юные потомки подсознательно подражают родительскому поведению.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Трудный ребёнок. Какой он?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1"/>
            <a:ext cx="8429684" cy="3214709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smtClean="0"/>
              <a:t>Наши дети взрослеют, становятся умнее, а взрослым хочется, чтобы проблем в общении, во взаимодействии с ними становилось меньше, но так не происходит. Почему? </a:t>
            </a:r>
          </a:p>
          <a:p>
            <a:pPr marL="0" indent="0">
              <a:buNone/>
            </a:pPr>
            <a:r>
              <a:rPr lang="ru-RU" dirty="0" smtClean="0"/>
              <a:t>Как бы вы охарактеризовали трудного ребёнка?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714752"/>
            <a:ext cx="3357586" cy="2749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479</Words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Воспитание в семье. Родительский авторитет.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Трудный ребёнок. Какой он? </vt:lpstr>
      <vt:lpstr>Что может стать причиной проблем в поведении ребёнка? </vt:lpstr>
      <vt:lpstr>«Любовь – это встреча навсегда.  Мать – теплица любви.  Отец – открыватель возможностей.  Сердце матери – это бездна,  в глубине которой всегда найдётся  прощение.»                                                       О. Бальзак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Авторитет родителей в семье</dc:title>
  <cp:lastModifiedBy>Пользователь Windows</cp:lastModifiedBy>
  <cp:revision>38</cp:revision>
  <dcterms:modified xsi:type="dcterms:W3CDTF">2022-12-12T03:26:45Z</dcterms:modified>
</cp:coreProperties>
</file>