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8" r:id="rId2"/>
    <p:sldId id="260" r:id="rId3"/>
    <p:sldId id="288" r:id="rId4"/>
    <p:sldId id="262" r:id="rId5"/>
    <p:sldId id="273" r:id="rId6"/>
    <p:sldId id="274" r:id="rId7"/>
    <p:sldId id="282" r:id="rId8"/>
    <p:sldId id="267" r:id="rId9"/>
    <p:sldId id="270" r:id="rId10"/>
    <p:sldId id="284" r:id="rId11"/>
    <p:sldId id="290" r:id="rId12"/>
    <p:sldId id="292" r:id="rId13"/>
    <p:sldId id="294" r:id="rId14"/>
    <p:sldId id="296" r:id="rId15"/>
    <p:sldId id="298" r:id="rId16"/>
    <p:sldId id="300" r:id="rId17"/>
    <p:sldId id="302" r:id="rId18"/>
    <p:sldId id="304" r:id="rId19"/>
    <p:sldId id="30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12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image" Target="../media/image12.png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image" Target="../media/image12.png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468522-C7E9-443D-BB30-309D1AA0CA6E}" type="doc">
      <dgm:prSet loTypeId="urn:microsoft.com/office/officeart/2005/8/layout/bList2#1" loCatId="list" qsTypeId="urn:microsoft.com/office/officeart/2005/8/quickstyle/simple1" qsCatId="simple" csTypeId="urn:microsoft.com/office/officeart/2005/8/colors/accent1_2" csCatId="accent1" phldr="1"/>
      <dgm:spPr/>
    </dgm:pt>
    <dgm:pt modelId="{9452E459-30D4-43E4-BFEA-22AD14082DE9}">
      <dgm:prSet phldrT="[Текст]"/>
      <dgm:spPr/>
      <dgm:t>
        <a:bodyPr/>
        <a:lstStyle/>
        <a:p>
          <a:r>
            <a:rPr lang="ru-RU" dirty="0" smtClean="0"/>
            <a:t>СУХОПУТНЫЕ ВОЙСКА</a:t>
          </a:r>
          <a:endParaRPr lang="ru-RU" dirty="0"/>
        </a:p>
      </dgm:t>
    </dgm:pt>
    <dgm:pt modelId="{FBC8C0CC-478C-4C4C-A568-50C4E1E14E07}" type="parTrans" cxnId="{783E5FD2-EA69-418F-93C7-CB845E3EA095}">
      <dgm:prSet/>
      <dgm:spPr/>
      <dgm:t>
        <a:bodyPr/>
        <a:lstStyle/>
        <a:p>
          <a:endParaRPr lang="ru-RU"/>
        </a:p>
      </dgm:t>
    </dgm:pt>
    <dgm:pt modelId="{3581BCD8-50F3-40C5-B882-D7521AF566D8}" type="sibTrans" cxnId="{783E5FD2-EA69-418F-93C7-CB845E3EA095}">
      <dgm:prSet/>
      <dgm:spPr/>
      <dgm:t>
        <a:bodyPr/>
        <a:lstStyle/>
        <a:p>
          <a:endParaRPr lang="ru-RU"/>
        </a:p>
      </dgm:t>
    </dgm:pt>
    <dgm:pt modelId="{53B8EC82-6495-4883-B79B-402861EE3714}">
      <dgm:prSet phldrT="[Текст]"/>
      <dgm:spPr/>
      <dgm:t>
        <a:bodyPr/>
        <a:lstStyle/>
        <a:p>
          <a:r>
            <a:rPr lang="ru-RU" dirty="0" smtClean="0"/>
            <a:t>ВОЕННО-ВОЗДУШНЫЕ СИЛЫ</a:t>
          </a:r>
          <a:endParaRPr lang="ru-RU" dirty="0"/>
        </a:p>
      </dgm:t>
    </dgm:pt>
    <dgm:pt modelId="{B0C070C5-DE29-40A3-835A-D4AF92A84B51}" type="parTrans" cxnId="{690D7074-7073-47E9-BCE9-D49500B6075A}">
      <dgm:prSet/>
      <dgm:spPr/>
      <dgm:t>
        <a:bodyPr/>
        <a:lstStyle/>
        <a:p>
          <a:endParaRPr lang="ru-RU"/>
        </a:p>
      </dgm:t>
    </dgm:pt>
    <dgm:pt modelId="{F7A5FCD0-6D05-44E5-93E5-ED329A094EF1}" type="sibTrans" cxnId="{690D7074-7073-47E9-BCE9-D49500B6075A}">
      <dgm:prSet/>
      <dgm:spPr/>
      <dgm:t>
        <a:bodyPr/>
        <a:lstStyle/>
        <a:p>
          <a:endParaRPr lang="ru-RU"/>
        </a:p>
      </dgm:t>
    </dgm:pt>
    <dgm:pt modelId="{B8759FD3-6361-4FFD-98D6-E9C959E6F8C9}">
      <dgm:prSet phldrT="[Текст]"/>
      <dgm:spPr/>
      <dgm:t>
        <a:bodyPr/>
        <a:lstStyle/>
        <a:p>
          <a:r>
            <a:rPr lang="ru-RU" dirty="0" smtClean="0"/>
            <a:t>ВОЕННО-МОРСКОЙ ФЛОТ</a:t>
          </a:r>
          <a:endParaRPr lang="ru-RU" dirty="0"/>
        </a:p>
      </dgm:t>
    </dgm:pt>
    <dgm:pt modelId="{B1F8C948-DDFF-407E-884F-F492B65686DD}" type="parTrans" cxnId="{ABBB7858-C2EC-4E99-8DAF-29EE7F00EBEC}">
      <dgm:prSet/>
      <dgm:spPr/>
      <dgm:t>
        <a:bodyPr/>
        <a:lstStyle/>
        <a:p>
          <a:endParaRPr lang="ru-RU"/>
        </a:p>
      </dgm:t>
    </dgm:pt>
    <dgm:pt modelId="{B194ADC9-3DED-42E1-867A-E5E27765E963}" type="sibTrans" cxnId="{ABBB7858-C2EC-4E99-8DAF-29EE7F00EBEC}">
      <dgm:prSet/>
      <dgm:spPr/>
      <dgm:t>
        <a:bodyPr/>
        <a:lstStyle/>
        <a:p>
          <a:endParaRPr lang="ru-RU"/>
        </a:p>
      </dgm:t>
    </dgm:pt>
    <dgm:pt modelId="{ACA9C823-41D7-4367-98BF-AA00866C5D22}" type="pres">
      <dgm:prSet presAssocID="{40468522-C7E9-443D-BB30-309D1AA0CA6E}" presName="diagram" presStyleCnt="0">
        <dgm:presLayoutVars>
          <dgm:dir/>
          <dgm:animLvl val="lvl"/>
          <dgm:resizeHandles val="exact"/>
        </dgm:presLayoutVars>
      </dgm:prSet>
      <dgm:spPr/>
    </dgm:pt>
    <dgm:pt modelId="{621FEA6D-9DF1-4073-A63E-AE39A113CC91}" type="pres">
      <dgm:prSet presAssocID="{9452E459-30D4-43E4-BFEA-22AD14082DE9}" presName="compNode" presStyleCnt="0"/>
      <dgm:spPr/>
    </dgm:pt>
    <dgm:pt modelId="{F746D0E0-250D-4D75-BE6D-55141F78C49C}" type="pres">
      <dgm:prSet presAssocID="{9452E459-30D4-43E4-BFEA-22AD14082DE9}" presName="childRect" presStyleLbl="bgAcc1" presStyleIdx="0" presStyleCnt="3" custLinFactNeighborX="-232" custLinFactNeighborY="-40940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CA2A90B-946F-43BF-9EE9-4EED77B8C957}" type="pres">
      <dgm:prSet presAssocID="{9452E459-30D4-43E4-BFEA-22AD14082DE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813096-09A0-4CC7-8291-6162EE15CCED}" type="pres">
      <dgm:prSet presAssocID="{9452E459-30D4-43E4-BFEA-22AD14082DE9}" presName="parentRect" presStyleLbl="alignNode1" presStyleIdx="0" presStyleCnt="3" custLinFactY="-3079" custLinFactNeighborX="-232" custLinFactNeighborY="-100000"/>
      <dgm:spPr/>
      <dgm:t>
        <a:bodyPr/>
        <a:lstStyle/>
        <a:p>
          <a:endParaRPr lang="ru-RU"/>
        </a:p>
      </dgm:t>
    </dgm:pt>
    <dgm:pt modelId="{4A1B1614-E82E-4C15-880C-D8E5FC5F623D}" type="pres">
      <dgm:prSet presAssocID="{9452E459-30D4-43E4-BFEA-22AD14082DE9}" presName="adorn" presStyleLbl="fgAccFollowNode1" presStyleIdx="0" presStyleCnt="3" custLinFactY="-1176" custLinFactNeighborX="4037" custLinFactNeighborY="-100000"/>
      <dgm:spPr>
        <a:blipFill rotWithShape="0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28038D28-40EE-45D8-A878-B5DEBE3C6768}" type="pres">
      <dgm:prSet presAssocID="{3581BCD8-50F3-40C5-B882-D7521AF566D8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29B129B-E5EE-4527-981B-81AE3392DB83}" type="pres">
      <dgm:prSet presAssocID="{53B8EC82-6495-4883-B79B-402861EE3714}" presName="compNode" presStyleCnt="0"/>
      <dgm:spPr/>
    </dgm:pt>
    <dgm:pt modelId="{B726827B-DC78-43C9-A111-A9DFADE5E412}" type="pres">
      <dgm:prSet presAssocID="{53B8EC82-6495-4883-B79B-402861EE3714}" presName="childRect" presStyleLbl="bgAcc1" presStyleIdx="1" presStyleCnt="3" custLinFactNeighborX="-649" custLinFactNeighborY="-40940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DFB655B8-4D43-4690-968D-B7F1503692E4}" type="pres">
      <dgm:prSet presAssocID="{53B8EC82-6495-4883-B79B-402861EE371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7F5631-5489-48BE-BB49-025A4DE4C2DC}" type="pres">
      <dgm:prSet presAssocID="{53B8EC82-6495-4883-B79B-402861EE3714}" presName="parentRect" presStyleLbl="alignNode1" presStyleIdx="1" presStyleCnt="3" custLinFactY="-3079" custLinFactNeighborX="-649" custLinFactNeighborY="-100000"/>
      <dgm:spPr/>
      <dgm:t>
        <a:bodyPr/>
        <a:lstStyle/>
        <a:p>
          <a:endParaRPr lang="ru-RU"/>
        </a:p>
      </dgm:t>
    </dgm:pt>
    <dgm:pt modelId="{772D2514-343B-4A44-859F-3DA3E5B9BC5D}" type="pres">
      <dgm:prSet presAssocID="{53B8EC82-6495-4883-B79B-402861EE3714}" presName="adorn" presStyleLbl="fgAccFollowNode1" presStyleIdx="1" presStyleCnt="3" custLinFactY="-1176" custLinFactNeighborX="2843" custLinFactNeighborY="-100000"/>
      <dgm:spPr>
        <a:blipFill rotWithShape="0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146583B3-12C2-46C6-B175-E8F42631EE35}" type="pres">
      <dgm:prSet presAssocID="{F7A5FCD0-6D05-44E5-93E5-ED329A094EF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A29E376D-5332-4E9C-AD28-FFE9615AD2A1}" type="pres">
      <dgm:prSet presAssocID="{B8759FD3-6361-4FFD-98D6-E9C959E6F8C9}" presName="compNode" presStyleCnt="0"/>
      <dgm:spPr/>
    </dgm:pt>
    <dgm:pt modelId="{B9030EF3-BF7A-48ED-9C79-AE6877E0D379}" type="pres">
      <dgm:prSet presAssocID="{B8759FD3-6361-4FFD-98D6-E9C959E6F8C9}" presName="childRect" presStyleLbl="bgAcc1" presStyleIdx="2" presStyleCnt="3" custLinFactNeighborX="10684" custLinFactNeighborY="-40940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1EB94FE6-75D5-4D91-AEBE-BA2865F900D4}" type="pres">
      <dgm:prSet presAssocID="{B8759FD3-6361-4FFD-98D6-E9C959E6F8C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A6E990-0F3F-47B8-BAFE-5A79F6B40056}" type="pres">
      <dgm:prSet presAssocID="{B8759FD3-6361-4FFD-98D6-E9C959E6F8C9}" presName="parentRect" presStyleLbl="alignNode1" presStyleIdx="2" presStyleCnt="3" custLinFactY="-3079" custLinFactNeighborX="8483" custLinFactNeighborY="-100000"/>
      <dgm:spPr/>
      <dgm:t>
        <a:bodyPr/>
        <a:lstStyle/>
        <a:p>
          <a:endParaRPr lang="ru-RU"/>
        </a:p>
      </dgm:t>
    </dgm:pt>
    <dgm:pt modelId="{5F2D16F4-CE55-477B-867F-7E20A3F66975}" type="pres">
      <dgm:prSet presAssocID="{B8759FD3-6361-4FFD-98D6-E9C959E6F8C9}" presName="adorn" presStyleLbl="fgAccFollowNode1" presStyleIdx="2" presStyleCnt="3" custLinFactY="-1176" custLinFactNeighborX="662" custLinFactNeighborY="-100000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</dgm:ptLst>
  <dgm:cxnLst>
    <dgm:cxn modelId="{5C8C040C-27E8-4C6E-A127-C9A25ADBD114}" type="presOf" srcId="{B8759FD3-6361-4FFD-98D6-E9C959E6F8C9}" destId="{1EB94FE6-75D5-4D91-AEBE-BA2865F900D4}" srcOrd="0" destOrd="0" presId="urn:microsoft.com/office/officeart/2005/8/layout/bList2#1"/>
    <dgm:cxn modelId="{ABBB7858-C2EC-4E99-8DAF-29EE7F00EBEC}" srcId="{40468522-C7E9-443D-BB30-309D1AA0CA6E}" destId="{B8759FD3-6361-4FFD-98D6-E9C959E6F8C9}" srcOrd="2" destOrd="0" parTransId="{B1F8C948-DDFF-407E-884F-F492B65686DD}" sibTransId="{B194ADC9-3DED-42E1-867A-E5E27765E963}"/>
    <dgm:cxn modelId="{6472C1D9-C756-469F-8E65-B30500166E51}" type="presOf" srcId="{9452E459-30D4-43E4-BFEA-22AD14082DE9}" destId="{2CA2A90B-946F-43BF-9EE9-4EED77B8C957}" srcOrd="0" destOrd="0" presId="urn:microsoft.com/office/officeart/2005/8/layout/bList2#1"/>
    <dgm:cxn modelId="{690D7074-7073-47E9-BCE9-D49500B6075A}" srcId="{40468522-C7E9-443D-BB30-309D1AA0CA6E}" destId="{53B8EC82-6495-4883-B79B-402861EE3714}" srcOrd="1" destOrd="0" parTransId="{B0C070C5-DE29-40A3-835A-D4AF92A84B51}" sibTransId="{F7A5FCD0-6D05-44E5-93E5-ED329A094EF1}"/>
    <dgm:cxn modelId="{BBF22562-3BF9-4E5F-B9BC-37EB9BFC38D5}" type="presOf" srcId="{B8759FD3-6361-4FFD-98D6-E9C959E6F8C9}" destId="{A1A6E990-0F3F-47B8-BAFE-5A79F6B40056}" srcOrd="1" destOrd="0" presId="urn:microsoft.com/office/officeart/2005/8/layout/bList2#1"/>
    <dgm:cxn modelId="{8CC78A37-5451-448C-924D-6884F0D96BAB}" type="presOf" srcId="{F7A5FCD0-6D05-44E5-93E5-ED329A094EF1}" destId="{146583B3-12C2-46C6-B175-E8F42631EE35}" srcOrd="0" destOrd="0" presId="urn:microsoft.com/office/officeart/2005/8/layout/bList2#1"/>
    <dgm:cxn modelId="{DD557936-7524-432D-B2B6-DD8E70606BF0}" type="presOf" srcId="{53B8EC82-6495-4883-B79B-402861EE3714}" destId="{DFB655B8-4D43-4690-968D-B7F1503692E4}" srcOrd="0" destOrd="0" presId="urn:microsoft.com/office/officeart/2005/8/layout/bList2#1"/>
    <dgm:cxn modelId="{7934881B-F71C-4346-BFD2-C3684A591EB3}" type="presOf" srcId="{3581BCD8-50F3-40C5-B882-D7521AF566D8}" destId="{28038D28-40EE-45D8-A878-B5DEBE3C6768}" srcOrd="0" destOrd="0" presId="urn:microsoft.com/office/officeart/2005/8/layout/bList2#1"/>
    <dgm:cxn modelId="{46386055-78ED-47CC-BACE-A8F706D091F9}" type="presOf" srcId="{40468522-C7E9-443D-BB30-309D1AA0CA6E}" destId="{ACA9C823-41D7-4367-98BF-AA00866C5D22}" srcOrd="0" destOrd="0" presId="urn:microsoft.com/office/officeart/2005/8/layout/bList2#1"/>
    <dgm:cxn modelId="{7E330822-6BE8-4793-B6D5-6C904F224612}" type="presOf" srcId="{9452E459-30D4-43E4-BFEA-22AD14082DE9}" destId="{F2813096-09A0-4CC7-8291-6162EE15CCED}" srcOrd="1" destOrd="0" presId="urn:microsoft.com/office/officeart/2005/8/layout/bList2#1"/>
    <dgm:cxn modelId="{D0F4A6C7-3D1F-4B5D-9EE9-10BF010AAC2C}" type="presOf" srcId="{53B8EC82-6495-4883-B79B-402861EE3714}" destId="{F37F5631-5489-48BE-BB49-025A4DE4C2DC}" srcOrd="1" destOrd="0" presId="urn:microsoft.com/office/officeart/2005/8/layout/bList2#1"/>
    <dgm:cxn modelId="{783E5FD2-EA69-418F-93C7-CB845E3EA095}" srcId="{40468522-C7E9-443D-BB30-309D1AA0CA6E}" destId="{9452E459-30D4-43E4-BFEA-22AD14082DE9}" srcOrd="0" destOrd="0" parTransId="{FBC8C0CC-478C-4C4C-A568-50C4E1E14E07}" sibTransId="{3581BCD8-50F3-40C5-B882-D7521AF566D8}"/>
    <dgm:cxn modelId="{F1D31242-D8F3-436D-A71C-E95E2DEDEADB}" type="presParOf" srcId="{ACA9C823-41D7-4367-98BF-AA00866C5D22}" destId="{621FEA6D-9DF1-4073-A63E-AE39A113CC91}" srcOrd="0" destOrd="0" presId="urn:microsoft.com/office/officeart/2005/8/layout/bList2#1"/>
    <dgm:cxn modelId="{EE3D5F16-AE80-43D7-8902-DC6FEA44898E}" type="presParOf" srcId="{621FEA6D-9DF1-4073-A63E-AE39A113CC91}" destId="{F746D0E0-250D-4D75-BE6D-55141F78C49C}" srcOrd="0" destOrd="0" presId="urn:microsoft.com/office/officeart/2005/8/layout/bList2#1"/>
    <dgm:cxn modelId="{CCA803DC-A9F9-4BC1-BA16-E09BD9FCE6D8}" type="presParOf" srcId="{621FEA6D-9DF1-4073-A63E-AE39A113CC91}" destId="{2CA2A90B-946F-43BF-9EE9-4EED77B8C957}" srcOrd="1" destOrd="0" presId="urn:microsoft.com/office/officeart/2005/8/layout/bList2#1"/>
    <dgm:cxn modelId="{34353A82-63D7-4FAA-AB12-941796554E23}" type="presParOf" srcId="{621FEA6D-9DF1-4073-A63E-AE39A113CC91}" destId="{F2813096-09A0-4CC7-8291-6162EE15CCED}" srcOrd="2" destOrd="0" presId="urn:microsoft.com/office/officeart/2005/8/layout/bList2#1"/>
    <dgm:cxn modelId="{B9BCC97F-0812-45EB-AA25-840AB701146D}" type="presParOf" srcId="{621FEA6D-9DF1-4073-A63E-AE39A113CC91}" destId="{4A1B1614-E82E-4C15-880C-D8E5FC5F623D}" srcOrd="3" destOrd="0" presId="urn:microsoft.com/office/officeart/2005/8/layout/bList2#1"/>
    <dgm:cxn modelId="{C214E67B-D1B5-4139-8578-4A7F0F580CAE}" type="presParOf" srcId="{ACA9C823-41D7-4367-98BF-AA00866C5D22}" destId="{28038D28-40EE-45D8-A878-B5DEBE3C6768}" srcOrd="1" destOrd="0" presId="urn:microsoft.com/office/officeart/2005/8/layout/bList2#1"/>
    <dgm:cxn modelId="{21D7748C-EC05-4AE2-915C-6EE3330D03B5}" type="presParOf" srcId="{ACA9C823-41D7-4367-98BF-AA00866C5D22}" destId="{029B129B-E5EE-4527-981B-81AE3392DB83}" srcOrd="2" destOrd="0" presId="urn:microsoft.com/office/officeart/2005/8/layout/bList2#1"/>
    <dgm:cxn modelId="{7CE52999-E598-4D12-981C-F23E18B96D14}" type="presParOf" srcId="{029B129B-E5EE-4527-981B-81AE3392DB83}" destId="{B726827B-DC78-43C9-A111-A9DFADE5E412}" srcOrd="0" destOrd="0" presId="urn:microsoft.com/office/officeart/2005/8/layout/bList2#1"/>
    <dgm:cxn modelId="{1E61F0AB-1CA0-4BE7-9264-0B637B977B20}" type="presParOf" srcId="{029B129B-E5EE-4527-981B-81AE3392DB83}" destId="{DFB655B8-4D43-4690-968D-B7F1503692E4}" srcOrd="1" destOrd="0" presId="urn:microsoft.com/office/officeart/2005/8/layout/bList2#1"/>
    <dgm:cxn modelId="{508A43F7-8241-4D66-A791-C62A1B321EB6}" type="presParOf" srcId="{029B129B-E5EE-4527-981B-81AE3392DB83}" destId="{F37F5631-5489-48BE-BB49-025A4DE4C2DC}" srcOrd="2" destOrd="0" presId="urn:microsoft.com/office/officeart/2005/8/layout/bList2#1"/>
    <dgm:cxn modelId="{C7B731A1-2F0F-422B-9851-DFD4D724E427}" type="presParOf" srcId="{029B129B-E5EE-4527-981B-81AE3392DB83}" destId="{772D2514-343B-4A44-859F-3DA3E5B9BC5D}" srcOrd="3" destOrd="0" presId="urn:microsoft.com/office/officeart/2005/8/layout/bList2#1"/>
    <dgm:cxn modelId="{CBC6AABB-9056-4502-ABAB-1C431CD2F25C}" type="presParOf" srcId="{ACA9C823-41D7-4367-98BF-AA00866C5D22}" destId="{146583B3-12C2-46C6-B175-E8F42631EE35}" srcOrd="3" destOrd="0" presId="urn:microsoft.com/office/officeart/2005/8/layout/bList2#1"/>
    <dgm:cxn modelId="{0F501E01-A0F1-4352-9C65-766C2A5B6701}" type="presParOf" srcId="{ACA9C823-41D7-4367-98BF-AA00866C5D22}" destId="{A29E376D-5332-4E9C-AD28-FFE9615AD2A1}" srcOrd="4" destOrd="0" presId="urn:microsoft.com/office/officeart/2005/8/layout/bList2#1"/>
    <dgm:cxn modelId="{82B157AF-B66A-49FC-8E74-0706855BAE60}" type="presParOf" srcId="{A29E376D-5332-4E9C-AD28-FFE9615AD2A1}" destId="{B9030EF3-BF7A-48ED-9C79-AE6877E0D379}" srcOrd="0" destOrd="0" presId="urn:microsoft.com/office/officeart/2005/8/layout/bList2#1"/>
    <dgm:cxn modelId="{B02A6377-B507-4B9A-A764-02323661FBD3}" type="presParOf" srcId="{A29E376D-5332-4E9C-AD28-FFE9615AD2A1}" destId="{1EB94FE6-75D5-4D91-AEBE-BA2865F900D4}" srcOrd="1" destOrd="0" presId="urn:microsoft.com/office/officeart/2005/8/layout/bList2#1"/>
    <dgm:cxn modelId="{DA46A2A0-6B63-4E5D-9A8D-0552C1C4D7B8}" type="presParOf" srcId="{A29E376D-5332-4E9C-AD28-FFE9615AD2A1}" destId="{A1A6E990-0F3F-47B8-BAFE-5A79F6B40056}" srcOrd="2" destOrd="0" presId="urn:microsoft.com/office/officeart/2005/8/layout/bList2#1"/>
    <dgm:cxn modelId="{DB424AE0-D2C1-4A4D-9A2F-F59EB3419378}" type="presParOf" srcId="{A29E376D-5332-4E9C-AD28-FFE9615AD2A1}" destId="{5F2D16F4-CE55-477B-867F-7E20A3F66975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33DD8C-FFF0-4CD4-9383-3B622E6A8622}" type="doc">
      <dgm:prSet loTypeId="urn:microsoft.com/office/officeart/2005/8/layout/bList2#2" loCatId="list" qsTypeId="urn:microsoft.com/office/officeart/2005/8/quickstyle/simple1" qsCatId="simple" csTypeId="urn:microsoft.com/office/officeart/2005/8/colors/accent1_2" csCatId="accent1" phldr="1"/>
      <dgm:spPr/>
    </dgm:pt>
    <dgm:pt modelId="{B05B681A-7755-45E0-96AE-B95A1BFD261D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Georgia" pitchFamily="18" charset="0"/>
            </a:rPr>
            <a:t>Воздушно-десантные войска</a:t>
          </a:r>
        </a:p>
        <a:p>
          <a:pPr algn="ctr"/>
          <a:r>
            <a:rPr lang="ru-RU" sz="2000" dirty="0" smtClean="0">
              <a:latin typeface="Georgia" pitchFamily="18" charset="0"/>
            </a:rPr>
            <a:t>(ВДВ)</a:t>
          </a:r>
          <a:endParaRPr lang="ru-RU" sz="2000" dirty="0">
            <a:latin typeface="Georgia" pitchFamily="18" charset="0"/>
          </a:endParaRPr>
        </a:p>
      </dgm:t>
    </dgm:pt>
    <dgm:pt modelId="{0BB4F218-7E80-462B-AC6F-73125513BAC9}" type="parTrans" cxnId="{4BA2380A-8D6C-4E59-B21F-80271C156549}">
      <dgm:prSet/>
      <dgm:spPr/>
      <dgm:t>
        <a:bodyPr/>
        <a:lstStyle/>
        <a:p>
          <a:endParaRPr lang="ru-RU"/>
        </a:p>
      </dgm:t>
    </dgm:pt>
    <dgm:pt modelId="{5FCF306E-6B26-434F-AF34-39273EA61629}" type="sibTrans" cxnId="{4BA2380A-8D6C-4E59-B21F-80271C156549}">
      <dgm:prSet/>
      <dgm:spPr/>
      <dgm:t>
        <a:bodyPr/>
        <a:lstStyle/>
        <a:p>
          <a:endParaRPr lang="ru-RU"/>
        </a:p>
      </dgm:t>
    </dgm:pt>
    <dgm:pt modelId="{A541D18C-91CC-436C-9F87-18AF09B107BD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Georgia" pitchFamily="18" charset="0"/>
            </a:rPr>
            <a:t>Ракетные войска стратегического назначения</a:t>
          </a:r>
        </a:p>
        <a:p>
          <a:pPr algn="ctr"/>
          <a:r>
            <a:rPr lang="ru-RU" sz="2000" dirty="0" smtClean="0">
              <a:latin typeface="Georgia" pitchFamily="18" charset="0"/>
            </a:rPr>
            <a:t>(РВСН)</a:t>
          </a:r>
          <a:endParaRPr lang="ru-RU" sz="2000" dirty="0">
            <a:latin typeface="Georgia" pitchFamily="18" charset="0"/>
          </a:endParaRPr>
        </a:p>
      </dgm:t>
    </dgm:pt>
    <dgm:pt modelId="{7EAA2A4C-C4DC-4CDC-B4FD-13372B7C422C}" type="parTrans" cxnId="{5365C312-3A9F-4758-BAEB-16BD51CFFD2C}">
      <dgm:prSet/>
      <dgm:spPr/>
      <dgm:t>
        <a:bodyPr/>
        <a:lstStyle/>
        <a:p>
          <a:endParaRPr lang="ru-RU"/>
        </a:p>
      </dgm:t>
    </dgm:pt>
    <dgm:pt modelId="{AB817DAC-E22D-4169-B030-E0119CD20707}" type="sibTrans" cxnId="{5365C312-3A9F-4758-BAEB-16BD51CFFD2C}">
      <dgm:prSet/>
      <dgm:spPr/>
      <dgm:t>
        <a:bodyPr/>
        <a:lstStyle/>
        <a:p>
          <a:endParaRPr lang="ru-RU"/>
        </a:p>
      </dgm:t>
    </dgm:pt>
    <dgm:pt modelId="{A9A8AFF6-D38D-468A-A074-CBD0DF437BFE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Georgia" pitchFamily="18" charset="0"/>
            </a:rPr>
            <a:t>Космические войска</a:t>
          </a:r>
        </a:p>
        <a:p>
          <a:pPr algn="ctr"/>
          <a:r>
            <a:rPr lang="ru-RU" sz="2000" dirty="0" smtClean="0">
              <a:latin typeface="Georgia" pitchFamily="18" charset="0"/>
            </a:rPr>
            <a:t>(КВ)</a:t>
          </a:r>
          <a:endParaRPr lang="ru-RU" sz="2000" dirty="0">
            <a:latin typeface="Georgia" pitchFamily="18" charset="0"/>
          </a:endParaRPr>
        </a:p>
      </dgm:t>
    </dgm:pt>
    <dgm:pt modelId="{3837DA5E-CAC9-409D-8F39-07B7C6E86BBA}" type="parTrans" cxnId="{388535E3-0FC0-47EC-BD5C-7B0F3C144277}">
      <dgm:prSet/>
      <dgm:spPr/>
      <dgm:t>
        <a:bodyPr/>
        <a:lstStyle/>
        <a:p>
          <a:endParaRPr lang="ru-RU"/>
        </a:p>
      </dgm:t>
    </dgm:pt>
    <dgm:pt modelId="{39EEBFDA-5611-47D7-ABCA-72B8112A546C}" type="sibTrans" cxnId="{388535E3-0FC0-47EC-BD5C-7B0F3C144277}">
      <dgm:prSet/>
      <dgm:spPr/>
      <dgm:t>
        <a:bodyPr/>
        <a:lstStyle/>
        <a:p>
          <a:endParaRPr lang="ru-RU"/>
        </a:p>
      </dgm:t>
    </dgm:pt>
    <dgm:pt modelId="{DAF713FF-2C6F-4C71-85FC-862AA44A759F}">
      <dgm:prSet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ru-RU" sz="1400" dirty="0" smtClean="0"/>
            <a:t>РВСН включает</a:t>
          </a:r>
          <a:r>
            <a:rPr lang="ru-RU" sz="1100" dirty="0" smtClean="0"/>
            <a:t>:</a:t>
          </a:r>
          <a:endParaRPr lang="ru-RU" sz="1100" dirty="0"/>
        </a:p>
      </dgm:t>
    </dgm:pt>
    <dgm:pt modelId="{E3417F4E-4B6F-47CC-A456-34AB2DE7D89B}" type="parTrans" cxnId="{D662DF5E-AD6C-4874-89A8-4B081F1C123C}">
      <dgm:prSet/>
      <dgm:spPr/>
      <dgm:t>
        <a:bodyPr/>
        <a:lstStyle/>
        <a:p>
          <a:endParaRPr lang="ru-RU"/>
        </a:p>
      </dgm:t>
    </dgm:pt>
    <dgm:pt modelId="{B6BC692E-D8CE-4F25-9260-CBE5D0D5E1DD}" type="sibTrans" cxnId="{D662DF5E-AD6C-4874-89A8-4B081F1C123C}">
      <dgm:prSet/>
      <dgm:spPr/>
      <dgm:t>
        <a:bodyPr/>
        <a:lstStyle/>
        <a:p>
          <a:endParaRPr lang="ru-RU"/>
        </a:p>
      </dgm:t>
    </dgm:pt>
    <dgm:pt modelId="{F74FF2E7-67A3-41C0-935E-4423B37CB512}">
      <dgm:prSet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ru-RU" sz="1100" dirty="0" smtClean="0"/>
            <a:t>три ракетные армии (штабы находятся в городах Владимир, Оренбург и Омск);</a:t>
          </a:r>
          <a:endParaRPr lang="ru-RU" sz="1100" dirty="0"/>
        </a:p>
      </dgm:t>
    </dgm:pt>
    <dgm:pt modelId="{67077BD0-690D-4B7E-A2D4-977186E28054}" type="parTrans" cxnId="{CA71C8CF-419B-42CF-8A16-F12E1C69DD0B}">
      <dgm:prSet/>
      <dgm:spPr/>
      <dgm:t>
        <a:bodyPr/>
        <a:lstStyle/>
        <a:p>
          <a:endParaRPr lang="ru-RU"/>
        </a:p>
      </dgm:t>
    </dgm:pt>
    <dgm:pt modelId="{CF794348-AD78-4267-ACD1-E3B419E069E2}" type="sibTrans" cxnId="{CA71C8CF-419B-42CF-8A16-F12E1C69DD0B}">
      <dgm:prSet/>
      <dgm:spPr/>
      <dgm:t>
        <a:bodyPr/>
        <a:lstStyle/>
        <a:p>
          <a:endParaRPr lang="ru-RU"/>
        </a:p>
      </dgm:t>
    </dgm:pt>
    <dgm:pt modelId="{D00420BA-39CF-4963-A0F3-08270A8027E2}">
      <dgm:prSet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ru-RU" sz="1100" dirty="0" smtClean="0"/>
            <a:t>Государственный центральный межвидовой полигон «Капустин Яр», Астраханская область);</a:t>
          </a:r>
          <a:endParaRPr lang="ru-RU" sz="1100" dirty="0"/>
        </a:p>
      </dgm:t>
    </dgm:pt>
    <dgm:pt modelId="{D8DBD201-32FC-4FD9-A450-AD61BB656913}" type="parTrans" cxnId="{09070C37-4C2F-4541-9583-77F8C9559977}">
      <dgm:prSet/>
      <dgm:spPr/>
      <dgm:t>
        <a:bodyPr/>
        <a:lstStyle/>
        <a:p>
          <a:endParaRPr lang="ru-RU"/>
        </a:p>
      </dgm:t>
    </dgm:pt>
    <dgm:pt modelId="{82D30906-604B-475B-BBCA-B987E28E06D4}" type="sibTrans" cxnId="{09070C37-4C2F-4541-9583-77F8C9559977}">
      <dgm:prSet/>
      <dgm:spPr/>
      <dgm:t>
        <a:bodyPr/>
        <a:lstStyle/>
        <a:p>
          <a:endParaRPr lang="ru-RU"/>
        </a:p>
      </dgm:t>
    </dgm:pt>
    <dgm:pt modelId="{49C50631-E9C3-4836-8095-E71EE97F0C30}">
      <dgm:prSet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ru-RU" sz="1100" dirty="0" smtClean="0"/>
            <a:t>учебное заведение (Военная академия им. Петра Великого в г. Москве с филиалами в городах Серпухов, Ростов-на-Дону);</a:t>
          </a:r>
          <a:endParaRPr lang="ru-RU" sz="1100" dirty="0"/>
        </a:p>
      </dgm:t>
    </dgm:pt>
    <dgm:pt modelId="{B406A13C-FBD1-496A-84E7-F312503F7BF0}" type="parTrans" cxnId="{962F0219-1B4F-405B-85B3-9481700E8637}">
      <dgm:prSet/>
      <dgm:spPr/>
      <dgm:t>
        <a:bodyPr/>
        <a:lstStyle/>
        <a:p>
          <a:endParaRPr lang="ru-RU"/>
        </a:p>
      </dgm:t>
    </dgm:pt>
    <dgm:pt modelId="{B54F31FB-D372-442F-BCAF-C73122436477}" type="sibTrans" cxnId="{962F0219-1B4F-405B-85B3-9481700E8637}">
      <dgm:prSet/>
      <dgm:spPr/>
      <dgm:t>
        <a:bodyPr/>
        <a:lstStyle/>
        <a:p>
          <a:endParaRPr lang="ru-RU"/>
        </a:p>
      </dgm:t>
    </dgm:pt>
    <dgm:pt modelId="{06FB905C-247B-4E51-9B88-355D417D0D31}">
      <dgm:prSet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ru-RU" sz="1100" dirty="0" smtClean="0"/>
            <a:t>учебные центры, дислоцированные в Переславле-Залесском (Ярославская область), Острове (Псковская обл.), школу техников на полигоне «Капустин Яр»;</a:t>
          </a:r>
          <a:endParaRPr lang="ru-RU" sz="1100" dirty="0"/>
        </a:p>
      </dgm:t>
    </dgm:pt>
    <dgm:pt modelId="{5881853F-1415-4755-B623-BB252423221B}" type="parTrans" cxnId="{BECDBA50-4B70-4982-9324-833FDC24D597}">
      <dgm:prSet/>
      <dgm:spPr/>
      <dgm:t>
        <a:bodyPr/>
        <a:lstStyle/>
        <a:p>
          <a:endParaRPr lang="ru-RU"/>
        </a:p>
      </dgm:t>
    </dgm:pt>
    <dgm:pt modelId="{772B328B-D074-4127-BBBF-9B3B0F7B5896}" type="sibTrans" cxnId="{BECDBA50-4B70-4982-9324-833FDC24D597}">
      <dgm:prSet/>
      <dgm:spPr/>
      <dgm:t>
        <a:bodyPr/>
        <a:lstStyle/>
        <a:p>
          <a:endParaRPr lang="ru-RU"/>
        </a:p>
      </dgm:t>
    </dgm:pt>
    <dgm:pt modelId="{1FEA54FC-E8AE-40DA-A609-246C4E7F4DB3}">
      <dgm:prSet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ru-RU" sz="1100" dirty="0" smtClean="0"/>
            <a:t>арсеналы и центральные ремонтные заводы.</a:t>
          </a:r>
          <a:endParaRPr lang="ru-RU" sz="1100" dirty="0"/>
        </a:p>
      </dgm:t>
    </dgm:pt>
    <dgm:pt modelId="{DD9775EB-5D04-4CBC-BFD2-0EEAE1C209C3}" type="parTrans" cxnId="{075D657D-2AEE-4215-A6AE-F50DFA288033}">
      <dgm:prSet/>
      <dgm:spPr/>
      <dgm:t>
        <a:bodyPr/>
        <a:lstStyle/>
        <a:p>
          <a:endParaRPr lang="ru-RU"/>
        </a:p>
      </dgm:t>
    </dgm:pt>
    <dgm:pt modelId="{9B5A6C3E-D5C1-4F40-964B-12BCA4073A3C}" type="sibTrans" cxnId="{075D657D-2AEE-4215-A6AE-F50DFA288033}">
      <dgm:prSet/>
      <dgm:spPr/>
      <dgm:t>
        <a:bodyPr/>
        <a:lstStyle/>
        <a:p>
          <a:endParaRPr lang="ru-RU"/>
        </a:p>
      </dgm:t>
    </dgm:pt>
    <dgm:pt modelId="{3CE7A078-BDA7-4422-A4F9-57F5E29A4588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100" dirty="0" smtClean="0"/>
            <a:t>В настоящее время в состав Космических войск входят:</a:t>
          </a:r>
          <a:endParaRPr lang="ru-RU" sz="1100" dirty="0"/>
        </a:p>
      </dgm:t>
    </dgm:pt>
    <dgm:pt modelId="{CAB526A8-C667-4F8A-B787-17B3407C5587}" type="parTrans" cxnId="{957E5512-4EC3-4F33-97BB-3466170AD762}">
      <dgm:prSet/>
      <dgm:spPr/>
      <dgm:t>
        <a:bodyPr/>
        <a:lstStyle/>
        <a:p>
          <a:endParaRPr lang="ru-RU"/>
        </a:p>
      </dgm:t>
    </dgm:pt>
    <dgm:pt modelId="{9E7A0B66-4255-42B0-AAFF-33204FA694DE}" type="sibTrans" cxnId="{957E5512-4EC3-4F33-97BB-3466170AD762}">
      <dgm:prSet/>
      <dgm:spPr/>
      <dgm:t>
        <a:bodyPr/>
        <a:lstStyle/>
        <a:p>
          <a:endParaRPr lang="ru-RU"/>
        </a:p>
      </dgm:t>
    </dgm:pt>
    <dgm:pt modelId="{EDA304DE-83F7-494D-8C94-045DBDD92B3D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100" dirty="0" smtClean="0"/>
            <a:t>Командование Космических войск;</a:t>
          </a:r>
          <a:endParaRPr lang="ru-RU" sz="1100" dirty="0"/>
        </a:p>
      </dgm:t>
    </dgm:pt>
    <dgm:pt modelId="{401361F0-660D-4C7F-A080-A496494F0B87}" type="parTrans" cxnId="{E06CA7F7-34B9-49CA-8EC4-ED5729868F93}">
      <dgm:prSet/>
      <dgm:spPr/>
      <dgm:t>
        <a:bodyPr/>
        <a:lstStyle/>
        <a:p>
          <a:endParaRPr lang="ru-RU"/>
        </a:p>
      </dgm:t>
    </dgm:pt>
    <dgm:pt modelId="{BEAB22E2-F0B4-447B-A73B-6953E22F5EBE}" type="sibTrans" cxnId="{E06CA7F7-34B9-49CA-8EC4-ED5729868F93}">
      <dgm:prSet/>
      <dgm:spPr/>
      <dgm:t>
        <a:bodyPr/>
        <a:lstStyle/>
        <a:p>
          <a:endParaRPr lang="ru-RU"/>
        </a:p>
      </dgm:t>
    </dgm:pt>
    <dgm:pt modelId="{82D70504-485E-4265-B64A-C799C4D874BD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100" dirty="0" smtClean="0"/>
            <a:t>Государственный испытательный космодром Плесецк;</a:t>
          </a:r>
          <a:endParaRPr lang="ru-RU" sz="1100" dirty="0"/>
        </a:p>
      </dgm:t>
    </dgm:pt>
    <dgm:pt modelId="{36C5169A-1201-4192-BA83-EF6BD94CB585}" type="parTrans" cxnId="{E84C3AFD-734D-4B61-A660-BBE4B3555E2F}">
      <dgm:prSet/>
      <dgm:spPr/>
      <dgm:t>
        <a:bodyPr/>
        <a:lstStyle/>
        <a:p>
          <a:endParaRPr lang="ru-RU"/>
        </a:p>
      </dgm:t>
    </dgm:pt>
    <dgm:pt modelId="{662B246F-8EEF-4E19-B3BC-9D697DE914B1}" type="sibTrans" cxnId="{E84C3AFD-734D-4B61-A660-BBE4B3555E2F}">
      <dgm:prSet/>
      <dgm:spPr/>
      <dgm:t>
        <a:bodyPr/>
        <a:lstStyle/>
        <a:p>
          <a:endParaRPr lang="ru-RU"/>
        </a:p>
      </dgm:t>
    </dgm:pt>
    <dgm:pt modelId="{6C17AFD6-9B02-4740-8210-2792A226B13E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100" dirty="0" smtClean="0"/>
            <a:t>Главный испытательный центр испытаний и управления космическими средствами (ГИЦИУ КС) им. Г.С. Титова;</a:t>
          </a:r>
          <a:endParaRPr lang="ru-RU" sz="1100" dirty="0"/>
        </a:p>
      </dgm:t>
    </dgm:pt>
    <dgm:pt modelId="{3FD74DE6-EF20-4D14-9157-58F4E5225994}" type="parTrans" cxnId="{EC501F89-5227-47D1-99FD-28012AF038E7}">
      <dgm:prSet/>
      <dgm:spPr/>
      <dgm:t>
        <a:bodyPr/>
        <a:lstStyle/>
        <a:p>
          <a:endParaRPr lang="ru-RU"/>
        </a:p>
      </dgm:t>
    </dgm:pt>
    <dgm:pt modelId="{599198E7-FFA7-4221-AAF5-9C3E68B8E583}" type="sibTrans" cxnId="{EC501F89-5227-47D1-99FD-28012AF038E7}">
      <dgm:prSet/>
      <dgm:spPr/>
      <dgm:t>
        <a:bodyPr/>
        <a:lstStyle/>
        <a:p>
          <a:endParaRPr lang="ru-RU"/>
        </a:p>
      </dgm:t>
    </dgm:pt>
    <dgm:pt modelId="{5BBDB504-28B8-4206-A431-EA96815EB0CB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100" dirty="0" smtClean="0"/>
            <a:t>Главный центр предупреждения о ракетном нападении (ГЦ ПРН); </a:t>
          </a:r>
          <a:endParaRPr lang="ru-RU" sz="1100" dirty="0"/>
        </a:p>
      </dgm:t>
    </dgm:pt>
    <dgm:pt modelId="{B6EB345B-3910-40C4-8C4F-C3F12ADFC6E6}" type="parTrans" cxnId="{D67F18FC-EB11-44DA-83EF-40E889A7C75C}">
      <dgm:prSet/>
      <dgm:spPr/>
      <dgm:t>
        <a:bodyPr/>
        <a:lstStyle/>
        <a:p>
          <a:endParaRPr lang="ru-RU"/>
        </a:p>
      </dgm:t>
    </dgm:pt>
    <dgm:pt modelId="{C7F3C482-1EFF-4C87-99CD-0A7DD1F73CD3}" type="sibTrans" cxnId="{D67F18FC-EB11-44DA-83EF-40E889A7C75C}">
      <dgm:prSet/>
      <dgm:spPr/>
      <dgm:t>
        <a:bodyPr/>
        <a:lstStyle/>
        <a:p>
          <a:endParaRPr lang="ru-RU"/>
        </a:p>
      </dgm:t>
    </dgm:pt>
    <dgm:pt modelId="{4BFADCEA-5686-4952-B248-C4D2E00F8E35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100" dirty="0" smtClean="0"/>
            <a:t>Главный центр контроля космического пространства (ГЦ ККП); </a:t>
          </a:r>
          <a:endParaRPr lang="ru-RU" sz="1100" dirty="0"/>
        </a:p>
      </dgm:t>
    </dgm:pt>
    <dgm:pt modelId="{ADFA490C-D140-484C-BEF2-6B65AB1F822B}" type="parTrans" cxnId="{F920C2C5-105F-4C33-A531-81A492434FA4}">
      <dgm:prSet/>
      <dgm:spPr/>
      <dgm:t>
        <a:bodyPr/>
        <a:lstStyle/>
        <a:p>
          <a:endParaRPr lang="ru-RU"/>
        </a:p>
      </dgm:t>
    </dgm:pt>
    <dgm:pt modelId="{86E3E0BE-03ED-4670-A71E-B84B6B21BD1A}" type="sibTrans" cxnId="{F920C2C5-105F-4C33-A531-81A492434FA4}">
      <dgm:prSet/>
      <dgm:spPr/>
      <dgm:t>
        <a:bodyPr/>
        <a:lstStyle/>
        <a:p>
          <a:endParaRPr lang="ru-RU"/>
        </a:p>
      </dgm:t>
    </dgm:pt>
    <dgm:pt modelId="{40DE647E-E8FD-4542-B361-8C7AF85BEA51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100" dirty="0" smtClean="0"/>
            <a:t>Соединение противоракетной обороны (ПРО);</a:t>
          </a:r>
          <a:endParaRPr lang="ru-RU" sz="1100" dirty="0"/>
        </a:p>
      </dgm:t>
    </dgm:pt>
    <dgm:pt modelId="{AEA0758A-09D4-4754-946C-548F5F86F230}" type="parTrans" cxnId="{8D2FB6E0-69DD-4719-841E-C245A4634710}">
      <dgm:prSet/>
      <dgm:spPr/>
      <dgm:t>
        <a:bodyPr/>
        <a:lstStyle/>
        <a:p>
          <a:endParaRPr lang="ru-RU"/>
        </a:p>
      </dgm:t>
    </dgm:pt>
    <dgm:pt modelId="{FF21E0D6-93E7-4D0A-AE5C-8EA41DE635C1}" type="sibTrans" cxnId="{8D2FB6E0-69DD-4719-841E-C245A4634710}">
      <dgm:prSet/>
      <dgm:spPr/>
      <dgm:t>
        <a:bodyPr/>
        <a:lstStyle/>
        <a:p>
          <a:endParaRPr lang="ru-RU"/>
        </a:p>
      </dgm:t>
    </dgm:pt>
    <dgm:pt modelId="{B702A17D-E710-4E86-B719-A7E3849B5C94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100" dirty="0" smtClean="0"/>
            <a:t>Управление по вводу новых систем и комплексов Космических войск;</a:t>
          </a:r>
          <a:endParaRPr lang="ru-RU" sz="1100" dirty="0"/>
        </a:p>
      </dgm:t>
    </dgm:pt>
    <dgm:pt modelId="{61B82B40-43A1-47BD-B0B0-91111DC9BE12}" type="parTrans" cxnId="{4ED593DB-2921-45D2-A7D1-5F32B7D938C7}">
      <dgm:prSet/>
      <dgm:spPr/>
      <dgm:t>
        <a:bodyPr/>
        <a:lstStyle/>
        <a:p>
          <a:endParaRPr lang="ru-RU"/>
        </a:p>
      </dgm:t>
    </dgm:pt>
    <dgm:pt modelId="{09185FE2-F3C7-4BCA-BB37-F5FFAA44DE20}" type="sibTrans" cxnId="{4ED593DB-2921-45D2-A7D1-5F32B7D938C7}">
      <dgm:prSet/>
      <dgm:spPr/>
      <dgm:t>
        <a:bodyPr/>
        <a:lstStyle/>
        <a:p>
          <a:endParaRPr lang="ru-RU"/>
        </a:p>
      </dgm:t>
    </dgm:pt>
    <dgm:pt modelId="{8CCF156E-A292-4C2E-A495-02DF451B9805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100" dirty="0" smtClean="0"/>
            <a:t>Военно-космическая академия (ВКА) им. А.Ф.Можайского;</a:t>
          </a:r>
          <a:endParaRPr lang="ru-RU" sz="1100" dirty="0"/>
        </a:p>
      </dgm:t>
    </dgm:pt>
    <dgm:pt modelId="{027425E7-A3F9-47F2-ABB0-082A03523EE7}" type="parTrans" cxnId="{E21B7B1D-736A-421C-AD6B-73B1F31A47BC}">
      <dgm:prSet/>
      <dgm:spPr/>
      <dgm:t>
        <a:bodyPr/>
        <a:lstStyle/>
        <a:p>
          <a:endParaRPr lang="ru-RU"/>
        </a:p>
      </dgm:t>
    </dgm:pt>
    <dgm:pt modelId="{D8B50401-3B8E-415F-A2C8-63BF36263853}" type="sibTrans" cxnId="{E21B7B1D-736A-421C-AD6B-73B1F31A47BC}">
      <dgm:prSet/>
      <dgm:spPr/>
      <dgm:t>
        <a:bodyPr/>
        <a:lstStyle/>
        <a:p>
          <a:endParaRPr lang="ru-RU"/>
        </a:p>
      </dgm:t>
    </dgm:pt>
    <dgm:pt modelId="{ED48AEA5-7DA8-4125-A15C-21F486815650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100" dirty="0" smtClean="0"/>
            <a:t>Военно-космический кадетский корпус.</a:t>
          </a:r>
          <a:endParaRPr lang="ru-RU" sz="1100" dirty="0"/>
        </a:p>
      </dgm:t>
    </dgm:pt>
    <dgm:pt modelId="{368253A3-28AD-404F-B578-8398265D1054}" type="parTrans" cxnId="{DABC34F7-67F5-4F1B-84C1-C8E05C78F592}">
      <dgm:prSet/>
      <dgm:spPr/>
      <dgm:t>
        <a:bodyPr/>
        <a:lstStyle/>
        <a:p>
          <a:endParaRPr lang="ru-RU"/>
        </a:p>
      </dgm:t>
    </dgm:pt>
    <dgm:pt modelId="{36838009-09DE-4C97-A4BF-2899194D08AF}" type="sibTrans" cxnId="{DABC34F7-67F5-4F1B-84C1-C8E05C78F592}">
      <dgm:prSet/>
      <dgm:spPr/>
      <dgm:t>
        <a:bodyPr/>
        <a:lstStyle/>
        <a:p>
          <a:endParaRPr lang="ru-RU"/>
        </a:p>
      </dgm:t>
    </dgm:pt>
    <dgm:pt modelId="{060FE2BD-A614-4ABA-A524-52F480BAF062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100" dirty="0" smtClean="0"/>
            <a:t>Воздушно-десантные войска (ВДВ), высокомобильный род войск вооруженных сил, предназначенный для охвата противника по воздуху и ведения боевых действий в его тылу. ВДВ РФ являются средством ВГК и могут составлять основу мобильных сил. Они подчиняются непосредственно командующему ВДВ и состоят из воздушно-десантных дивизий, бригад, отд. частей и учреждений.</a:t>
          </a:r>
          <a:endParaRPr lang="ru-RU" sz="1100" dirty="0"/>
        </a:p>
      </dgm:t>
    </dgm:pt>
    <dgm:pt modelId="{CBE3AA0D-C1BE-46D5-A08D-1DC5B8B71312}" type="parTrans" cxnId="{435E0DBD-8C6F-4F8B-844A-125A4715E82B}">
      <dgm:prSet/>
      <dgm:spPr/>
      <dgm:t>
        <a:bodyPr/>
        <a:lstStyle/>
        <a:p>
          <a:endParaRPr lang="ru-RU"/>
        </a:p>
      </dgm:t>
    </dgm:pt>
    <dgm:pt modelId="{08A8827B-58C0-4606-B753-94C7AF7AFE67}" type="sibTrans" cxnId="{435E0DBD-8C6F-4F8B-844A-125A4715E82B}">
      <dgm:prSet/>
      <dgm:spPr/>
      <dgm:t>
        <a:bodyPr/>
        <a:lstStyle/>
        <a:p>
          <a:endParaRPr lang="ru-RU"/>
        </a:p>
      </dgm:t>
    </dgm:pt>
    <dgm:pt modelId="{CBBA0038-2471-4430-B11E-D02A5CE7B72D}" type="pres">
      <dgm:prSet presAssocID="{AF33DD8C-FFF0-4CD4-9383-3B622E6A8622}" presName="diagram" presStyleCnt="0">
        <dgm:presLayoutVars>
          <dgm:dir/>
          <dgm:animLvl val="lvl"/>
          <dgm:resizeHandles val="exact"/>
        </dgm:presLayoutVars>
      </dgm:prSet>
      <dgm:spPr/>
    </dgm:pt>
    <dgm:pt modelId="{2738107A-F408-4E28-84AF-DE495D5272FE}" type="pres">
      <dgm:prSet presAssocID="{B05B681A-7755-45E0-96AE-B95A1BFD261D}" presName="compNode" presStyleCnt="0"/>
      <dgm:spPr/>
    </dgm:pt>
    <dgm:pt modelId="{D3B3498E-BFF1-4E35-B40F-CB72F56AC93B}" type="pres">
      <dgm:prSet presAssocID="{B05B681A-7755-45E0-96AE-B95A1BFD261D}" presName="childRect" presStyleLbl="bgAcc1" presStyleIdx="0" presStyleCnt="3" custScaleX="175999" custScaleY="129476" custLinFactNeighborX="29379" custLinFactNeighborY="9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1CFC78-E5BA-42DF-8B29-7F1D3B63B15B}" type="pres">
      <dgm:prSet presAssocID="{B05B681A-7755-45E0-96AE-B95A1BFD261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83F4F0-05D4-4FD6-86D5-E19EB9F2D2D4}" type="pres">
      <dgm:prSet presAssocID="{B05B681A-7755-45E0-96AE-B95A1BFD261D}" presName="parentRect" presStyleLbl="alignNode1" presStyleIdx="0" presStyleCnt="3" custScaleX="196464" custScaleY="288887" custLinFactY="59952" custLinFactNeighborX="-20524" custLinFactNeighborY="100000"/>
      <dgm:spPr/>
      <dgm:t>
        <a:bodyPr/>
        <a:lstStyle/>
        <a:p>
          <a:endParaRPr lang="ru-RU"/>
        </a:p>
      </dgm:t>
    </dgm:pt>
    <dgm:pt modelId="{744E8C71-5103-4BE1-AC6E-03F27D3D48DD}" type="pres">
      <dgm:prSet presAssocID="{B05B681A-7755-45E0-96AE-B95A1BFD261D}" presName="adorn" presStyleLbl="fgAccFollowNode1" presStyleIdx="0" presStyleCnt="3" custScaleX="7811" custScaleY="154178" custLinFactX="-165651" custLinFactY="-43610" custLinFactNeighborX="-200000" custLinFactNeighborY="-100000"/>
      <dgm:spPr/>
      <dgm:t>
        <a:bodyPr/>
        <a:lstStyle/>
        <a:p>
          <a:endParaRPr lang="ru-RU"/>
        </a:p>
      </dgm:t>
    </dgm:pt>
    <dgm:pt modelId="{99B40ADD-6ACA-4D10-8F4D-5C05912696CF}" type="pres">
      <dgm:prSet presAssocID="{5FCF306E-6B26-434F-AF34-39273EA6162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294886CD-0EB7-465A-8943-72125272FAA3}" type="pres">
      <dgm:prSet presAssocID="{A541D18C-91CC-436C-9F87-18AF09B107BD}" presName="compNode" presStyleCnt="0"/>
      <dgm:spPr/>
    </dgm:pt>
    <dgm:pt modelId="{5C65BE75-7DF1-438C-8575-227A8B5BDB9D}" type="pres">
      <dgm:prSet presAssocID="{A541D18C-91CC-436C-9F87-18AF09B107BD}" presName="childRect" presStyleLbl="bgAcc1" presStyleIdx="1" presStyleCnt="3" custScaleX="267942" custScaleY="175059" custLinFactNeighborX="6568" custLinFactNeighborY="-1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A1ED10-8149-4A69-9E9D-0998FDCE2F3D}" type="pres">
      <dgm:prSet presAssocID="{A541D18C-91CC-436C-9F87-18AF09B107B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76C01C-A818-4C87-BF1D-C970D306CEDD}" type="pres">
      <dgm:prSet presAssocID="{A541D18C-91CC-436C-9F87-18AF09B107BD}" presName="parentRect" presStyleLbl="alignNode1" presStyleIdx="1" presStyleCnt="3" custScaleX="341185" custScaleY="312210" custLinFactY="29582" custLinFactNeighborX="42522" custLinFactNeighborY="100000"/>
      <dgm:spPr/>
      <dgm:t>
        <a:bodyPr/>
        <a:lstStyle/>
        <a:p>
          <a:endParaRPr lang="ru-RU"/>
        </a:p>
      </dgm:t>
    </dgm:pt>
    <dgm:pt modelId="{50C16C87-3B3C-4B17-BE2C-F449041C7647}" type="pres">
      <dgm:prSet presAssocID="{A541D18C-91CC-436C-9F87-18AF09B107BD}" presName="adorn" presStyleLbl="fgAccFollowNode1" presStyleIdx="1" presStyleCnt="3" custScaleX="264803" custScaleY="193983" custLinFactX="33064" custLinFactY="93297" custLinFactNeighborX="100000" custLinFactNeighborY="100000"/>
      <dgm:spPr>
        <a:blipFill rotWithShape="0">
          <a:blip xmlns:r="http://schemas.openxmlformats.org/officeDocument/2006/relationships"/>
          <a:stretch>
            <a:fillRect/>
          </a:stretch>
        </a:blipFill>
      </dgm:spPr>
    </dgm:pt>
    <dgm:pt modelId="{D26E167E-C03A-4C27-811A-84CF70408FA0}" type="pres">
      <dgm:prSet presAssocID="{AB817DAC-E22D-4169-B030-E0119CD2070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81354A6F-3534-4218-A48C-30F07EC7E539}" type="pres">
      <dgm:prSet presAssocID="{A9A8AFF6-D38D-468A-A074-CBD0DF437BFE}" presName="compNode" presStyleCnt="0"/>
      <dgm:spPr/>
    </dgm:pt>
    <dgm:pt modelId="{D5983401-F128-40C0-A0BF-AB388AF6C9A9}" type="pres">
      <dgm:prSet presAssocID="{A9A8AFF6-D38D-468A-A074-CBD0DF437BFE}" presName="childRect" presStyleLbl="bgAcc1" presStyleIdx="2" presStyleCnt="3" custScaleX="260126" custScaleY="184326" custLinFactX="-10173" custLinFactNeighborX="-100000" custLinFactNeighborY="643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DBDA2B-D6EB-4407-A388-E3352AB51268}" type="pres">
      <dgm:prSet presAssocID="{A9A8AFF6-D38D-468A-A074-CBD0DF437BFE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3DB04B-BA8C-4A98-AD2E-F777EA22D81D}" type="pres">
      <dgm:prSet presAssocID="{A9A8AFF6-D38D-468A-A074-CBD0DF437BFE}" presName="parentRect" presStyleLbl="alignNode1" presStyleIdx="2" presStyleCnt="3" custScaleX="142902" custScaleY="290391" custLinFactX="9288" custLinFactNeighborX="100000" custLinFactNeighborY="-26741"/>
      <dgm:spPr/>
      <dgm:t>
        <a:bodyPr/>
        <a:lstStyle/>
        <a:p>
          <a:endParaRPr lang="ru-RU"/>
        </a:p>
      </dgm:t>
    </dgm:pt>
    <dgm:pt modelId="{A964895D-6689-43CF-9631-ADF407A6E459}" type="pres">
      <dgm:prSet presAssocID="{A9A8AFF6-D38D-468A-A074-CBD0DF437BFE}" presName="adorn" presStyleLbl="fgAccFollowNode1" presStyleIdx="2" presStyleCnt="3" custScaleX="226422" custScaleY="265344" custLinFactX="200000" custLinFactNeighborX="256746" custLinFactNeighborY="325"/>
      <dgm:spPr>
        <a:blipFill rotWithShape="0">
          <a:blip xmlns:r="http://schemas.openxmlformats.org/officeDocument/2006/relationships"/>
          <a:stretch>
            <a:fillRect/>
          </a:stretch>
        </a:blipFill>
      </dgm:spPr>
    </dgm:pt>
  </dgm:ptLst>
  <dgm:cxnLst>
    <dgm:cxn modelId="{957E5512-4EC3-4F33-97BB-3466170AD762}" srcId="{A9A8AFF6-D38D-468A-A074-CBD0DF437BFE}" destId="{3CE7A078-BDA7-4422-A4F9-57F5E29A4588}" srcOrd="0" destOrd="0" parTransId="{CAB526A8-C667-4F8A-B787-17B3407C5587}" sibTransId="{9E7A0B66-4255-42B0-AAFF-33204FA694DE}"/>
    <dgm:cxn modelId="{8CDBC098-263A-4E2F-A63D-B27AE8BA2099}" type="presOf" srcId="{06FB905C-247B-4E51-9B88-355D417D0D31}" destId="{5C65BE75-7DF1-438C-8575-227A8B5BDB9D}" srcOrd="0" destOrd="4" presId="urn:microsoft.com/office/officeart/2005/8/layout/bList2#2"/>
    <dgm:cxn modelId="{DABC34F7-67F5-4F1B-84C1-C8E05C78F592}" srcId="{A9A8AFF6-D38D-468A-A074-CBD0DF437BFE}" destId="{ED48AEA5-7DA8-4125-A15C-21F486815650}" srcOrd="9" destOrd="0" parTransId="{368253A3-28AD-404F-B578-8398265D1054}" sibTransId="{36838009-09DE-4C97-A4BF-2899194D08AF}"/>
    <dgm:cxn modelId="{2320D1DE-47AE-4C80-B902-4E87828D60E1}" type="presOf" srcId="{A9A8AFF6-D38D-468A-A074-CBD0DF437BFE}" destId="{52DBDA2B-D6EB-4407-A388-E3352AB51268}" srcOrd="0" destOrd="0" presId="urn:microsoft.com/office/officeart/2005/8/layout/bList2#2"/>
    <dgm:cxn modelId="{08662BF4-90E3-4B8A-B08B-603B8C475D88}" type="presOf" srcId="{6C17AFD6-9B02-4740-8210-2792A226B13E}" destId="{D5983401-F128-40C0-A0BF-AB388AF6C9A9}" srcOrd="0" destOrd="3" presId="urn:microsoft.com/office/officeart/2005/8/layout/bList2#2"/>
    <dgm:cxn modelId="{E06CA7F7-34B9-49CA-8EC4-ED5729868F93}" srcId="{A9A8AFF6-D38D-468A-A074-CBD0DF437BFE}" destId="{EDA304DE-83F7-494D-8C94-045DBDD92B3D}" srcOrd="1" destOrd="0" parTransId="{401361F0-660D-4C7F-A080-A496494F0B87}" sibTransId="{BEAB22E2-F0B4-447B-A73B-6953E22F5EBE}"/>
    <dgm:cxn modelId="{708A5BC5-6F71-4B6C-BDBC-04515AC06DAF}" type="presOf" srcId="{060FE2BD-A614-4ABA-A524-52F480BAF062}" destId="{D3B3498E-BFF1-4E35-B40F-CB72F56AC93B}" srcOrd="0" destOrd="0" presId="urn:microsoft.com/office/officeart/2005/8/layout/bList2#2"/>
    <dgm:cxn modelId="{435E0DBD-8C6F-4F8B-844A-125A4715E82B}" srcId="{B05B681A-7755-45E0-96AE-B95A1BFD261D}" destId="{060FE2BD-A614-4ABA-A524-52F480BAF062}" srcOrd="0" destOrd="0" parTransId="{CBE3AA0D-C1BE-46D5-A08D-1DC5B8B71312}" sibTransId="{08A8827B-58C0-4606-B753-94C7AF7AFE67}"/>
    <dgm:cxn modelId="{9D797DF0-A7F1-4BD8-B36E-EE0B696C5898}" type="presOf" srcId="{5FCF306E-6B26-434F-AF34-39273EA61629}" destId="{99B40ADD-6ACA-4D10-8F4D-5C05912696CF}" srcOrd="0" destOrd="0" presId="urn:microsoft.com/office/officeart/2005/8/layout/bList2#2"/>
    <dgm:cxn modelId="{3075D5E1-B193-4828-A046-D0E51857FDAD}" type="presOf" srcId="{5BBDB504-28B8-4206-A431-EA96815EB0CB}" destId="{D5983401-F128-40C0-A0BF-AB388AF6C9A9}" srcOrd="0" destOrd="4" presId="urn:microsoft.com/office/officeart/2005/8/layout/bList2#2"/>
    <dgm:cxn modelId="{F920C2C5-105F-4C33-A531-81A492434FA4}" srcId="{A9A8AFF6-D38D-468A-A074-CBD0DF437BFE}" destId="{4BFADCEA-5686-4952-B248-C4D2E00F8E35}" srcOrd="5" destOrd="0" parTransId="{ADFA490C-D140-484C-BEF2-6B65AB1F822B}" sibTransId="{86E3E0BE-03ED-4670-A71E-B84B6B21BD1A}"/>
    <dgm:cxn modelId="{AA8ED9B7-F87A-4F4D-9E02-1F9DEC5A3EA4}" type="presOf" srcId="{B702A17D-E710-4E86-B719-A7E3849B5C94}" destId="{D5983401-F128-40C0-A0BF-AB388AF6C9A9}" srcOrd="0" destOrd="7" presId="urn:microsoft.com/office/officeart/2005/8/layout/bList2#2"/>
    <dgm:cxn modelId="{58E7AC48-5625-49F8-BC72-C07C21392BD9}" type="presOf" srcId="{DAF713FF-2C6F-4C71-85FC-862AA44A759F}" destId="{5C65BE75-7DF1-438C-8575-227A8B5BDB9D}" srcOrd="0" destOrd="0" presId="urn:microsoft.com/office/officeart/2005/8/layout/bList2#2"/>
    <dgm:cxn modelId="{E21B7B1D-736A-421C-AD6B-73B1F31A47BC}" srcId="{A9A8AFF6-D38D-468A-A074-CBD0DF437BFE}" destId="{8CCF156E-A292-4C2E-A495-02DF451B9805}" srcOrd="8" destOrd="0" parTransId="{027425E7-A3F9-47F2-ABB0-082A03523EE7}" sibTransId="{D8B50401-3B8E-415F-A2C8-63BF36263853}"/>
    <dgm:cxn modelId="{CA71C8CF-419B-42CF-8A16-F12E1C69DD0B}" srcId="{A541D18C-91CC-436C-9F87-18AF09B107BD}" destId="{F74FF2E7-67A3-41C0-935E-4423B37CB512}" srcOrd="1" destOrd="0" parTransId="{67077BD0-690D-4B7E-A2D4-977186E28054}" sibTransId="{CF794348-AD78-4267-ACD1-E3B419E069E2}"/>
    <dgm:cxn modelId="{8F9A771A-8539-4F7B-9824-E6C1864C3814}" type="presOf" srcId="{EDA304DE-83F7-494D-8C94-045DBDD92B3D}" destId="{D5983401-F128-40C0-A0BF-AB388AF6C9A9}" srcOrd="0" destOrd="1" presId="urn:microsoft.com/office/officeart/2005/8/layout/bList2#2"/>
    <dgm:cxn modelId="{E84C3AFD-734D-4B61-A660-BBE4B3555E2F}" srcId="{A9A8AFF6-D38D-468A-A074-CBD0DF437BFE}" destId="{82D70504-485E-4265-B64A-C799C4D874BD}" srcOrd="2" destOrd="0" parTransId="{36C5169A-1201-4192-BA83-EF6BD94CB585}" sibTransId="{662B246F-8EEF-4E19-B3BC-9D697DE914B1}"/>
    <dgm:cxn modelId="{D67F18FC-EB11-44DA-83EF-40E889A7C75C}" srcId="{A9A8AFF6-D38D-468A-A074-CBD0DF437BFE}" destId="{5BBDB504-28B8-4206-A431-EA96815EB0CB}" srcOrd="4" destOrd="0" parTransId="{B6EB345B-3910-40C4-8C4F-C3F12ADFC6E6}" sibTransId="{C7F3C482-1EFF-4C87-99CD-0A7DD1F73CD3}"/>
    <dgm:cxn modelId="{8D2FB6E0-69DD-4719-841E-C245A4634710}" srcId="{A9A8AFF6-D38D-468A-A074-CBD0DF437BFE}" destId="{40DE647E-E8FD-4542-B361-8C7AF85BEA51}" srcOrd="6" destOrd="0" parTransId="{AEA0758A-09D4-4754-946C-548F5F86F230}" sibTransId="{FF21E0D6-93E7-4D0A-AE5C-8EA41DE635C1}"/>
    <dgm:cxn modelId="{591127F5-7FEF-4334-9D10-41B79EC68711}" type="presOf" srcId="{82D70504-485E-4265-B64A-C799C4D874BD}" destId="{D5983401-F128-40C0-A0BF-AB388AF6C9A9}" srcOrd="0" destOrd="2" presId="urn:microsoft.com/office/officeart/2005/8/layout/bList2#2"/>
    <dgm:cxn modelId="{C8E31175-D7E9-44E1-96A4-EB3073D67CED}" type="presOf" srcId="{ED48AEA5-7DA8-4125-A15C-21F486815650}" destId="{D5983401-F128-40C0-A0BF-AB388AF6C9A9}" srcOrd="0" destOrd="9" presId="urn:microsoft.com/office/officeart/2005/8/layout/bList2#2"/>
    <dgm:cxn modelId="{388535E3-0FC0-47EC-BD5C-7B0F3C144277}" srcId="{AF33DD8C-FFF0-4CD4-9383-3B622E6A8622}" destId="{A9A8AFF6-D38D-468A-A074-CBD0DF437BFE}" srcOrd="2" destOrd="0" parTransId="{3837DA5E-CAC9-409D-8F39-07B7C6E86BBA}" sibTransId="{39EEBFDA-5611-47D7-ABCA-72B8112A546C}"/>
    <dgm:cxn modelId="{8F4BFEF0-F7E9-4D0C-A74D-DCB68C559FD1}" type="presOf" srcId="{40DE647E-E8FD-4542-B361-8C7AF85BEA51}" destId="{D5983401-F128-40C0-A0BF-AB388AF6C9A9}" srcOrd="0" destOrd="6" presId="urn:microsoft.com/office/officeart/2005/8/layout/bList2#2"/>
    <dgm:cxn modelId="{7F2567B0-E896-4315-A4DA-70CBCA1C0286}" type="presOf" srcId="{8CCF156E-A292-4C2E-A495-02DF451B9805}" destId="{D5983401-F128-40C0-A0BF-AB388AF6C9A9}" srcOrd="0" destOrd="8" presId="urn:microsoft.com/office/officeart/2005/8/layout/bList2#2"/>
    <dgm:cxn modelId="{DB0C6025-EA6D-4DE3-B7EF-1970EA48152E}" type="presOf" srcId="{F74FF2E7-67A3-41C0-935E-4423B37CB512}" destId="{5C65BE75-7DF1-438C-8575-227A8B5BDB9D}" srcOrd="0" destOrd="1" presId="urn:microsoft.com/office/officeart/2005/8/layout/bList2#2"/>
    <dgm:cxn modelId="{4BA2380A-8D6C-4E59-B21F-80271C156549}" srcId="{AF33DD8C-FFF0-4CD4-9383-3B622E6A8622}" destId="{B05B681A-7755-45E0-96AE-B95A1BFD261D}" srcOrd="0" destOrd="0" parTransId="{0BB4F218-7E80-462B-AC6F-73125513BAC9}" sibTransId="{5FCF306E-6B26-434F-AF34-39273EA61629}"/>
    <dgm:cxn modelId="{A7AB8C09-4935-4855-B29B-54B1F96F457B}" type="presOf" srcId="{A541D18C-91CC-436C-9F87-18AF09B107BD}" destId="{A776C01C-A818-4C87-BF1D-C970D306CEDD}" srcOrd="1" destOrd="0" presId="urn:microsoft.com/office/officeart/2005/8/layout/bList2#2"/>
    <dgm:cxn modelId="{E6DECF09-DABE-4E5D-BDB6-55708E14962D}" type="presOf" srcId="{A541D18C-91CC-436C-9F87-18AF09B107BD}" destId="{F8A1ED10-8149-4A69-9E9D-0998FDCE2F3D}" srcOrd="0" destOrd="0" presId="urn:microsoft.com/office/officeart/2005/8/layout/bList2#2"/>
    <dgm:cxn modelId="{075D657D-2AEE-4215-A6AE-F50DFA288033}" srcId="{A541D18C-91CC-436C-9F87-18AF09B107BD}" destId="{1FEA54FC-E8AE-40DA-A609-246C4E7F4DB3}" srcOrd="5" destOrd="0" parTransId="{DD9775EB-5D04-4CBC-BFD2-0EEAE1C209C3}" sibTransId="{9B5A6C3E-D5C1-4F40-964B-12BCA4073A3C}"/>
    <dgm:cxn modelId="{FDC1221C-B131-4520-8B17-A1EAD3016162}" type="presOf" srcId="{49C50631-E9C3-4836-8095-E71EE97F0C30}" destId="{5C65BE75-7DF1-438C-8575-227A8B5BDB9D}" srcOrd="0" destOrd="3" presId="urn:microsoft.com/office/officeart/2005/8/layout/bList2#2"/>
    <dgm:cxn modelId="{4ED593DB-2921-45D2-A7D1-5F32B7D938C7}" srcId="{A9A8AFF6-D38D-468A-A074-CBD0DF437BFE}" destId="{B702A17D-E710-4E86-B719-A7E3849B5C94}" srcOrd="7" destOrd="0" parTransId="{61B82B40-43A1-47BD-B0B0-91111DC9BE12}" sibTransId="{09185FE2-F3C7-4BCA-BB37-F5FFAA44DE20}"/>
    <dgm:cxn modelId="{18CC97BC-51F7-4E19-ABCD-FC9035EAE9BA}" type="presOf" srcId="{A9A8AFF6-D38D-468A-A074-CBD0DF437BFE}" destId="{A53DB04B-BA8C-4A98-AD2E-F777EA22D81D}" srcOrd="1" destOrd="0" presId="urn:microsoft.com/office/officeart/2005/8/layout/bList2#2"/>
    <dgm:cxn modelId="{54E0A24F-2DA8-4323-866A-F216A2A6CD82}" type="presOf" srcId="{1FEA54FC-E8AE-40DA-A609-246C4E7F4DB3}" destId="{5C65BE75-7DF1-438C-8575-227A8B5BDB9D}" srcOrd="0" destOrd="5" presId="urn:microsoft.com/office/officeart/2005/8/layout/bList2#2"/>
    <dgm:cxn modelId="{08049CB6-082F-4FB1-9CF2-6A995884FCEC}" type="presOf" srcId="{4BFADCEA-5686-4952-B248-C4D2E00F8E35}" destId="{D5983401-F128-40C0-A0BF-AB388AF6C9A9}" srcOrd="0" destOrd="5" presId="urn:microsoft.com/office/officeart/2005/8/layout/bList2#2"/>
    <dgm:cxn modelId="{B644E294-192E-4385-8527-50553F514493}" type="presOf" srcId="{D00420BA-39CF-4963-A0F3-08270A8027E2}" destId="{5C65BE75-7DF1-438C-8575-227A8B5BDB9D}" srcOrd="0" destOrd="2" presId="urn:microsoft.com/office/officeart/2005/8/layout/bList2#2"/>
    <dgm:cxn modelId="{D662DF5E-AD6C-4874-89A8-4B081F1C123C}" srcId="{A541D18C-91CC-436C-9F87-18AF09B107BD}" destId="{DAF713FF-2C6F-4C71-85FC-862AA44A759F}" srcOrd="0" destOrd="0" parTransId="{E3417F4E-4B6F-47CC-A456-34AB2DE7D89B}" sibTransId="{B6BC692E-D8CE-4F25-9260-CBE5D0D5E1DD}"/>
    <dgm:cxn modelId="{CC90FDA5-D2EB-42AA-9761-F315E01DF47C}" type="presOf" srcId="{B05B681A-7755-45E0-96AE-B95A1BFD261D}" destId="{1C1CFC78-E5BA-42DF-8B29-7F1D3B63B15B}" srcOrd="0" destOrd="0" presId="urn:microsoft.com/office/officeart/2005/8/layout/bList2#2"/>
    <dgm:cxn modelId="{BECDBA50-4B70-4982-9324-833FDC24D597}" srcId="{A541D18C-91CC-436C-9F87-18AF09B107BD}" destId="{06FB905C-247B-4E51-9B88-355D417D0D31}" srcOrd="4" destOrd="0" parTransId="{5881853F-1415-4755-B623-BB252423221B}" sibTransId="{772B328B-D074-4127-BBBF-9B3B0F7B5896}"/>
    <dgm:cxn modelId="{7A149077-C3F3-47B1-AC46-5B79E05ECC31}" type="presOf" srcId="{3CE7A078-BDA7-4422-A4F9-57F5E29A4588}" destId="{D5983401-F128-40C0-A0BF-AB388AF6C9A9}" srcOrd="0" destOrd="0" presId="urn:microsoft.com/office/officeart/2005/8/layout/bList2#2"/>
    <dgm:cxn modelId="{19FA3962-56D8-426A-9D16-8BA5C596B166}" type="presOf" srcId="{AF33DD8C-FFF0-4CD4-9383-3B622E6A8622}" destId="{CBBA0038-2471-4430-B11E-D02A5CE7B72D}" srcOrd="0" destOrd="0" presId="urn:microsoft.com/office/officeart/2005/8/layout/bList2#2"/>
    <dgm:cxn modelId="{EC501F89-5227-47D1-99FD-28012AF038E7}" srcId="{A9A8AFF6-D38D-468A-A074-CBD0DF437BFE}" destId="{6C17AFD6-9B02-4740-8210-2792A226B13E}" srcOrd="3" destOrd="0" parTransId="{3FD74DE6-EF20-4D14-9157-58F4E5225994}" sibTransId="{599198E7-FFA7-4221-AAF5-9C3E68B8E583}"/>
    <dgm:cxn modelId="{5365C312-3A9F-4758-BAEB-16BD51CFFD2C}" srcId="{AF33DD8C-FFF0-4CD4-9383-3B622E6A8622}" destId="{A541D18C-91CC-436C-9F87-18AF09B107BD}" srcOrd="1" destOrd="0" parTransId="{7EAA2A4C-C4DC-4CDC-B4FD-13372B7C422C}" sibTransId="{AB817DAC-E22D-4169-B030-E0119CD20707}"/>
    <dgm:cxn modelId="{AA49F490-EA0B-4AAB-9A59-98F0541624AD}" type="presOf" srcId="{AB817DAC-E22D-4169-B030-E0119CD20707}" destId="{D26E167E-C03A-4C27-811A-84CF70408FA0}" srcOrd="0" destOrd="0" presId="urn:microsoft.com/office/officeart/2005/8/layout/bList2#2"/>
    <dgm:cxn modelId="{1FD5B442-1B71-4758-AC76-54F1D2572E73}" type="presOf" srcId="{B05B681A-7755-45E0-96AE-B95A1BFD261D}" destId="{6383F4F0-05D4-4FD6-86D5-E19EB9F2D2D4}" srcOrd="1" destOrd="0" presId="urn:microsoft.com/office/officeart/2005/8/layout/bList2#2"/>
    <dgm:cxn modelId="{09070C37-4C2F-4541-9583-77F8C9559977}" srcId="{A541D18C-91CC-436C-9F87-18AF09B107BD}" destId="{D00420BA-39CF-4963-A0F3-08270A8027E2}" srcOrd="2" destOrd="0" parTransId="{D8DBD201-32FC-4FD9-A450-AD61BB656913}" sibTransId="{82D30906-604B-475B-BBCA-B987E28E06D4}"/>
    <dgm:cxn modelId="{962F0219-1B4F-405B-85B3-9481700E8637}" srcId="{A541D18C-91CC-436C-9F87-18AF09B107BD}" destId="{49C50631-E9C3-4836-8095-E71EE97F0C30}" srcOrd="3" destOrd="0" parTransId="{B406A13C-FBD1-496A-84E7-F312503F7BF0}" sibTransId="{B54F31FB-D372-442F-BCAF-C73122436477}"/>
    <dgm:cxn modelId="{7634A1F2-FB26-48F8-8BA5-6122E5EC11FD}" type="presParOf" srcId="{CBBA0038-2471-4430-B11E-D02A5CE7B72D}" destId="{2738107A-F408-4E28-84AF-DE495D5272FE}" srcOrd="0" destOrd="0" presId="urn:microsoft.com/office/officeart/2005/8/layout/bList2#2"/>
    <dgm:cxn modelId="{7FFF9FEF-7AFE-46B6-A814-509B63A1A54E}" type="presParOf" srcId="{2738107A-F408-4E28-84AF-DE495D5272FE}" destId="{D3B3498E-BFF1-4E35-B40F-CB72F56AC93B}" srcOrd="0" destOrd="0" presId="urn:microsoft.com/office/officeart/2005/8/layout/bList2#2"/>
    <dgm:cxn modelId="{8664B4B4-6C18-4FE2-9EFF-138F79DA2006}" type="presParOf" srcId="{2738107A-F408-4E28-84AF-DE495D5272FE}" destId="{1C1CFC78-E5BA-42DF-8B29-7F1D3B63B15B}" srcOrd="1" destOrd="0" presId="urn:microsoft.com/office/officeart/2005/8/layout/bList2#2"/>
    <dgm:cxn modelId="{203D8A8F-BE77-4C11-BF5B-1D4FFF8404A4}" type="presParOf" srcId="{2738107A-F408-4E28-84AF-DE495D5272FE}" destId="{6383F4F0-05D4-4FD6-86D5-E19EB9F2D2D4}" srcOrd="2" destOrd="0" presId="urn:microsoft.com/office/officeart/2005/8/layout/bList2#2"/>
    <dgm:cxn modelId="{D90D6FFB-356F-42F1-B14F-A964A99D51A3}" type="presParOf" srcId="{2738107A-F408-4E28-84AF-DE495D5272FE}" destId="{744E8C71-5103-4BE1-AC6E-03F27D3D48DD}" srcOrd="3" destOrd="0" presId="urn:microsoft.com/office/officeart/2005/8/layout/bList2#2"/>
    <dgm:cxn modelId="{9D91564E-6FD3-45B4-AA7A-EA75A500516D}" type="presParOf" srcId="{CBBA0038-2471-4430-B11E-D02A5CE7B72D}" destId="{99B40ADD-6ACA-4D10-8F4D-5C05912696CF}" srcOrd="1" destOrd="0" presId="urn:microsoft.com/office/officeart/2005/8/layout/bList2#2"/>
    <dgm:cxn modelId="{2CA2C6F7-07D6-48C1-BBE9-6888883D0840}" type="presParOf" srcId="{CBBA0038-2471-4430-B11E-D02A5CE7B72D}" destId="{294886CD-0EB7-465A-8943-72125272FAA3}" srcOrd="2" destOrd="0" presId="urn:microsoft.com/office/officeart/2005/8/layout/bList2#2"/>
    <dgm:cxn modelId="{14007F68-E954-41E0-887C-DADF8581A542}" type="presParOf" srcId="{294886CD-0EB7-465A-8943-72125272FAA3}" destId="{5C65BE75-7DF1-438C-8575-227A8B5BDB9D}" srcOrd="0" destOrd="0" presId="urn:microsoft.com/office/officeart/2005/8/layout/bList2#2"/>
    <dgm:cxn modelId="{83E841A4-E82D-488D-88D4-08DCE445F4A2}" type="presParOf" srcId="{294886CD-0EB7-465A-8943-72125272FAA3}" destId="{F8A1ED10-8149-4A69-9E9D-0998FDCE2F3D}" srcOrd="1" destOrd="0" presId="urn:microsoft.com/office/officeart/2005/8/layout/bList2#2"/>
    <dgm:cxn modelId="{635FAED6-5313-43B9-A58F-B97EB9F24E8A}" type="presParOf" srcId="{294886CD-0EB7-465A-8943-72125272FAA3}" destId="{A776C01C-A818-4C87-BF1D-C970D306CEDD}" srcOrd="2" destOrd="0" presId="urn:microsoft.com/office/officeart/2005/8/layout/bList2#2"/>
    <dgm:cxn modelId="{93A7C9A3-08E2-4EE3-97BC-AC68E12A7B4C}" type="presParOf" srcId="{294886CD-0EB7-465A-8943-72125272FAA3}" destId="{50C16C87-3B3C-4B17-BE2C-F449041C7647}" srcOrd="3" destOrd="0" presId="urn:microsoft.com/office/officeart/2005/8/layout/bList2#2"/>
    <dgm:cxn modelId="{C3402C96-AEAF-45D3-A662-042238195D54}" type="presParOf" srcId="{CBBA0038-2471-4430-B11E-D02A5CE7B72D}" destId="{D26E167E-C03A-4C27-811A-84CF70408FA0}" srcOrd="3" destOrd="0" presId="urn:microsoft.com/office/officeart/2005/8/layout/bList2#2"/>
    <dgm:cxn modelId="{70F3636B-F72B-480D-A360-17645673FB92}" type="presParOf" srcId="{CBBA0038-2471-4430-B11E-D02A5CE7B72D}" destId="{81354A6F-3534-4218-A48C-30F07EC7E539}" srcOrd="4" destOrd="0" presId="urn:microsoft.com/office/officeart/2005/8/layout/bList2#2"/>
    <dgm:cxn modelId="{9623616C-618F-4409-918A-592A83B83B8C}" type="presParOf" srcId="{81354A6F-3534-4218-A48C-30F07EC7E539}" destId="{D5983401-F128-40C0-A0BF-AB388AF6C9A9}" srcOrd="0" destOrd="0" presId="urn:microsoft.com/office/officeart/2005/8/layout/bList2#2"/>
    <dgm:cxn modelId="{E407392F-6700-4296-9735-914449DB9360}" type="presParOf" srcId="{81354A6F-3534-4218-A48C-30F07EC7E539}" destId="{52DBDA2B-D6EB-4407-A388-E3352AB51268}" srcOrd="1" destOrd="0" presId="urn:microsoft.com/office/officeart/2005/8/layout/bList2#2"/>
    <dgm:cxn modelId="{7638C395-5E70-42A8-A827-E2F4286C85E6}" type="presParOf" srcId="{81354A6F-3534-4218-A48C-30F07EC7E539}" destId="{A53DB04B-BA8C-4A98-AD2E-F777EA22D81D}" srcOrd="2" destOrd="0" presId="urn:microsoft.com/office/officeart/2005/8/layout/bList2#2"/>
    <dgm:cxn modelId="{74F8E615-A606-4F96-B87D-D7EEE3BE9D0D}" type="presParOf" srcId="{81354A6F-3534-4218-A48C-30F07EC7E539}" destId="{A964895D-6689-43CF-9631-ADF407A6E459}" srcOrd="3" destOrd="0" presId="urn:microsoft.com/office/officeart/2005/8/layout/bList2#2"/>
  </dgm:cxnLst>
  <dgm:bg>
    <a:solidFill>
      <a:srgbClr val="00B050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46D0E0-250D-4D75-BE6D-55141F78C49C}">
      <dsp:nvSpPr>
        <dsp:cNvPr id="0" name=""/>
        <dsp:cNvSpPr/>
      </dsp:nvSpPr>
      <dsp:spPr>
        <a:xfrm>
          <a:off x="0" y="447823"/>
          <a:ext cx="2595895" cy="1937781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813096-09A0-4CC7-8291-6162EE15CCED}">
      <dsp:nvSpPr>
        <dsp:cNvPr id="0" name=""/>
        <dsp:cNvSpPr/>
      </dsp:nvSpPr>
      <dsp:spPr>
        <a:xfrm>
          <a:off x="0" y="2320030"/>
          <a:ext cx="2595895" cy="8332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0" rIns="24130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СУХОПУТНЫЕ ВОЙСКА</a:t>
          </a:r>
          <a:endParaRPr lang="ru-RU" sz="1900" kern="1200" dirty="0"/>
        </a:p>
      </dsp:txBody>
      <dsp:txXfrm>
        <a:off x="0" y="2320030"/>
        <a:ext cx="1828095" cy="833245"/>
      </dsp:txXfrm>
    </dsp:sp>
    <dsp:sp modelId="{4A1B1614-E82E-4C15-880C-D8E5FC5F623D}">
      <dsp:nvSpPr>
        <dsp:cNvPr id="0" name=""/>
        <dsp:cNvSpPr/>
      </dsp:nvSpPr>
      <dsp:spPr>
        <a:xfrm>
          <a:off x="1944218" y="2392037"/>
          <a:ext cx="908563" cy="908563"/>
        </a:xfrm>
        <a:prstGeom prst="ellipse">
          <a:avLst/>
        </a:prstGeom>
        <a:blipFill rotWithShape="0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26827B-DC78-43C9-A111-A9DFADE5E412}">
      <dsp:nvSpPr>
        <dsp:cNvPr id="0" name=""/>
        <dsp:cNvSpPr/>
      </dsp:nvSpPr>
      <dsp:spPr>
        <a:xfrm>
          <a:off x="3024346" y="447823"/>
          <a:ext cx="2595895" cy="1937781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7F5631-5489-48BE-BB49-025A4DE4C2DC}">
      <dsp:nvSpPr>
        <dsp:cNvPr id="0" name=""/>
        <dsp:cNvSpPr/>
      </dsp:nvSpPr>
      <dsp:spPr>
        <a:xfrm>
          <a:off x="3024346" y="2320030"/>
          <a:ext cx="2595895" cy="8332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0" rIns="24130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ВОЕННО-ВОЗДУШНЫЕ СИЛЫ</a:t>
          </a:r>
          <a:endParaRPr lang="ru-RU" sz="1900" kern="1200" dirty="0"/>
        </a:p>
      </dsp:txBody>
      <dsp:txXfrm>
        <a:off x="3024346" y="2320030"/>
        <a:ext cx="1828095" cy="833245"/>
      </dsp:txXfrm>
    </dsp:sp>
    <dsp:sp modelId="{772D2514-343B-4A44-859F-3DA3E5B9BC5D}">
      <dsp:nvSpPr>
        <dsp:cNvPr id="0" name=""/>
        <dsp:cNvSpPr/>
      </dsp:nvSpPr>
      <dsp:spPr>
        <a:xfrm>
          <a:off x="4968553" y="2392037"/>
          <a:ext cx="908563" cy="908563"/>
        </a:xfrm>
        <a:prstGeom prst="ellipse">
          <a:avLst/>
        </a:prstGeom>
        <a:blipFill rotWithShape="0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030EF3-BF7A-48ED-9C79-AE6877E0D379}">
      <dsp:nvSpPr>
        <dsp:cNvPr id="0" name=""/>
        <dsp:cNvSpPr/>
      </dsp:nvSpPr>
      <dsp:spPr>
        <a:xfrm>
          <a:off x="6296584" y="447823"/>
          <a:ext cx="2595895" cy="1937781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A6E990-0F3F-47B8-BAFE-5A79F6B40056}">
      <dsp:nvSpPr>
        <dsp:cNvPr id="0" name=""/>
        <dsp:cNvSpPr/>
      </dsp:nvSpPr>
      <dsp:spPr>
        <a:xfrm>
          <a:off x="6296584" y="2320030"/>
          <a:ext cx="2595895" cy="8332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0" rIns="24130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ВОЕННО-МОРСКОЙ ФЛОТ</a:t>
          </a:r>
          <a:endParaRPr lang="ru-RU" sz="1900" kern="1200" dirty="0"/>
        </a:p>
      </dsp:txBody>
      <dsp:txXfrm>
        <a:off x="6296584" y="2320030"/>
        <a:ext cx="1828095" cy="833245"/>
      </dsp:txXfrm>
    </dsp:sp>
    <dsp:sp modelId="{5F2D16F4-CE55-477B-867F-7E20A3F66975}">
      <dsp:nvSpPr>
        <dsp:cNvPr id="0" name=""/>
        <dsp:cNvSpPr/>
      </dsp:nvSpPr>
      <dsp:spPr>
        <a:xfrm>
          <a:off x="7983916" y="2392037"/>
          <a:ext cx="908563" cy="908563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B3498E-BFF1-4E35-B40F-CB72F56AC93B}">
      <dsp:nvSpPr>
        <dsp:cNvPr id="0" name=""/>
        <dsp:cNvSpPr/>
      </dsp:nvSpPr>
      <dsp:spPr>
        <a:xfrm>
          <a:off x="666032" y="283146"/>
          <a:ext cx="2943484" cy="1616435"/>
        </a:xfrm>
        <a:prstGeom prst="round2SameRect">
          <a:avLst>
            <a:gd name="adj1" fmla="val 8000"/>
            <a:gd name="adj2" fmla="val 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Воздушно-десантные войска (ВДВ), высокомобильный род войск вооруженных сил, предназначенный для охвата противника по воздуху и ведения боевых действий в его тылу. ВДВ РФ являются средством ВГК и могут составлять основу мобильных сил. Они подчиняются непосредственно командующему ВДВ и состоят из воздушно-десантных дивизий, бригад, отд. частей и учреждений.</a:t>
          </a:r>
          <a:endParaRPr lang="ru-RU" sz="1100" kern="1200" dirty="0"/>
        </a:p>
      </dsp:txBody>
      <dsp:txXfrm>
        <a:off x="703907" y="321021"/>
        <a:ext cx="2867734" cy="1578560"/>
      </dsp:txXfrm>
    </dsp:sp>
    <dsp:sp modelId="{6383F4F0-05D4-4FD6-86D5-E19EB9F2D2D4}">
      <dsp:nvSpPr>
        <dsp:cNvPr id="0" name=""/>
        <dsp:cNvSpPr/>
      </dsp:nvSpPr>
      <dsp:spPr>
        <a:xfrm>
          <a:off x="0" y="2054983"/>
          <a:ext cx="3285750" cy="15508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Georgia" pitchFamily="18" charset="0"/>
            </a:rPr>
            <a:t>Воздушно-десантные войска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Georgia" pitchFamily="18" charset="0"/>
            </a:rPr>
            <a:t>(ВДВ)</a:t>
          </a:r>
          <a:endParaRPr lang="ru-RU" sz="2000" kern="1200" dirty="0">
            <a:latin typeface="Georgia" pitchFamily="18" charset="0"/>
          </a:endParaRPr>
        </a:p>
      </dsp:txBody>
      <dsp:txXfrm>
        <a:off x="0" y="2054983"/>
        <a:ext cx="2313908" cy="1550834"/>
      </dsp:txXfrm>
    </dsp:sp>
    <dsp:sp modelId="{744E8C71-5103-4BE1-AC6E-03F27D3D48DD}">
      <dsp:nvSpPr>
        <dsp:cNvPr id="0" name=""/>
        <dsp:cNvSpPr/>
      </dsp:nvSpPr>
      <dsp:spPr>
        <a:xfrm>
          <a:off x="164752" y="789388"/>
          <a:ext cx="45722" cy="902489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65BE75-7DF1-438C-8575-227A8B5BDB9D}">
      <dsp:nvSpPr>
        <dsp:cNvPr id="0" name=""/>
        <dsp:cNvSpPr/>
      </dsp:nvSpPr>
      <dsp:spPr>
        <a:xfrm>
          <a:off x="4156640" y="95405"/>
          <a:ext cx="4481179" cy="2185513"/>
        </a:xfrm>
        <a:prstGeom prst="round2SameRect">
          <a:avLst>
            <a:gd name="adj1" fmla="val 8000"/>
            <a:gd name="adj2" fmla="val 0"/>
          </a:avLst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РВСН включает</a:t>
          </a:r>
          <a:r>
            <a:rPr lang="ru-RU" sz="1100" kern="1200" dirty="0" smtClean="0"/>
            <a:t>:</a:t>
          </a:r>
          <a:endParaRPr lang="ru-RU" sz="1100" kern="1200" dirty="0"/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три ракетные армии (штабы находятся в городах Владимир, Оренбург и Омск);</a:t>
          </a:r>
          <a:endParaRPr lang="ru-RU" sz="1100" kern="1200" dirty="0"/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Государственный центральный межвидовой полигон «Капустин Яр», Астраханская область);</a:t>
          </a:r>
          <a:endParaRPr lang="ru-RU" sz="1100" kern="1200" dirty="0"/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учебное заведение (Военная академия им. Петра Великого в г. Москве с филиалами в городах Серпухов, Ростов-на-Дону);</a:t>
          </a:r>
          <a:endParaRPr lang="ru-RU" sz="1100" kern="1200" dirty="0"/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учебные центры, дислоцированные в Переславле-Залесском (Ярославская область), Острове (Псковская обл.), школу техников на полигоне «Капустин Яр»;</a:t>
          </a:r>
          <a:endParaRPr lang="ru-RU" sz="1100" kern="1200" dirty="0"/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арсеналы и центральные ремонтные заводы.</a:t>
          </a:r>
          <a:endParaRPr lang="ru-RU" sz="1100" kern="1200" dirty="0"/>
        </a:p>
      </dsp:txBody>
      <dsp:txXfrm>
        <a:off x="4207849" y="146614"/>
        <a:ext cx="4378761" cy="2134304"/>
      </dsp:txXfrm>
    </dsp:sp>
    <dsp:sp modelId="{A776C01C-A818-4C87-BF1D-C970D306CEDD}">
      <dsp:nvSpPr>
        <dsp:cNvPr id="0" name=""/>
        <dsp:cNvSpPr/>
      </dsp:nvSpPr>
      <dsp:spPr>
        <a:xfrm>
          <a:off x="3437872" y="1940314"/>
          <a:ext cx="5706127" cy="16760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Georgia" pitchFamily="18" charset="0"/>
            </a:rPr>
            <a:t>Ракетные войска стратегического назначения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Georgia" pitchFamily="18" charset="0"/>
            </a:rPr>
            <a:t>(РВСН)</a:t>
          </a:r>
          <a:endParaRPr lang="ru-RU" sz="2000" kern="1200" dirty="0">
            <a:latin typeface="Georgia" pitchFamily="18" charset="0"/>
          </a:endParaRPr>
        </a:p>
      </dsp:txBody>
      <dsp:txXfrm>
        <a:off x="3437872" y="1940314"/>
        <a:ext cx="4018399" cy="1676039"/>
      </dsp:txXfrm>
    </dsp:sp>
    <dsp:sp modelId="{50C16C87-3B3C-4B17-BE2C-F449041C7647}">
      <dsp:nvSpPr>
        <dsp:cNvPr id="0" name=""/>
        <dsp:cNvSpPr/>
      </dsp:nvSpPr>
      <dsp:spPr>
        <a:xfrm>
          <a:off x="6972805" y="2755960"/>
          <a:ext cx="1550038" cy="1135489"/>
        </a:xfrm>
        <a:prstGeom prst="ellipse">
          <a:avLst/>
        </a:prstGeom>
        <a:blipFill rotWithShape="0">
          <a:blip xmlns:r="http://schemas.openxmlformats.org/officeDocument/2006/relationships"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983401-F128-40C0-A0BF-AB388AF6C9A9}">
      <dsp:nvSpPr>
        <dsp:cNvPr id="0" name=""/>
        <dsp:cNvSpPr/>
      </dsp:nvSpPr>
      <dsp:spPr>
        <a:xfrm>
          <a:off x="554187" y="3936105"/>
          <a:ext cx="4350461" cy="2301206"/>
        </a:xfrm>
        <a:prstGeom prst="round2SameRect">
          <a:avLst>
            <a:gd name="adj1" fmla="val 8000"/>
            <a:gd name="adj2" fmla="val 0"/>
          </a:avLst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В настоящее время в состав Космических войск входят: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Командование Космических войск;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Государственный испытательный космодром Плесецк;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Главный испытательный центр испытаний и управления космическими средствами (ГИЦИУ КС) им. Г.С. Титова;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Главный центр предупреждения о ракетном нападении (ГЦ ПРН); 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Главный центр контроля космического пространства (ГЦ ККП); 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Соединение противоракетной обороны (ПРО);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Управление по вводу новых систем и комплексов Космических войск;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Военно-космическая академия (ВКА) им. А.Ф.Можайского;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Военно-космический кадетский корпус.</a:t>
          </a:r>
          <a:endParaRPr lang="ru-RU" sz="1100" kern="1200" dirty="0"/>
        </a:p>
      </dsp:txBody>
      <dsp:txXfrm>
        <a:off x="608107" y="3990025"/>
        <a:ext cx="4242621" cy="2247286"/>
      </dsp:txXfrm>
    </dsp:sp>
    <dsp:sp modelId="{A53DB04B-BA8C-4A98-AD2E-F777EA22D81D}">
      <dsp:nvSpPr>
        <dsp:cNvPr id="0" name=""/>
        <dsp:cNvSpPr/>
      </dsp:nvSpPr>
      <dsp:spPr>
        <a:xfrm>
          <a:off x="5204802" y="4330864"/>
          <a:ext cx="2389955" cy="15589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Georgia" pitchFamily="18" charset="0"/>
            </a:rPr>
            <a:t>Космические войска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Georgia" pitchFamily="18" charset="0"/>
            </a:rPr>
            <a:t>(КВ)</a:t>
          </a:r>
          <a:endParaRPr lang="ru-RU" sz="2000" kern="1200" dirty="0">
            <a:latin typeface="Georgia" pitchFamily="18" charset="0"/>
          </a:endParaRPr>
        </a:p>
      </dsp:txBody>
      <dsp:txXfrm>
        <a:off x="5204802" y="4330864"/>
        <a:ext cx="1683067" cy="1558908"/>
      </dsp:txXfrm>
    </dsp:sp>
    <dsp:sp modelId="{A964895D-6689-43CF-9631-ADF407A6E459}">
      <dsp:nvSpPr>
        <dsp:cNvPr id="0" name=""/>
        <dsp:cNvSpPr/>
      </dsp:nvSpPr>
      <dsp:spPr>
        <a:xfrm>
          <a:off x="7264444" y="4588705"/>
          <a:ext cx="1325373" cy="1553205"/>
        </a:xfrm>
        <a:prstGeom prst="ellipse">
          <a:avLst/>
        </a:prstGeom>
        <a:blipFill rotWithShape="0">
          <a:blip xmlns:r="http://schemas.openxmlformats.org/officeDocument/2006/relationships"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#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0C0B19-CAF3-4B29-9901-854DD3914D1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6AA87-6B1D-4252-85BD-F60692ECD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1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A0029-C6EA-434C-98AA-2018425A16A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A0029-C6EA-434C-98AA-2018425A16A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A0029-C6EA-434C-98AA-2018425A16A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1EB6-2B39-44E0-BFF0-5B20A5DD918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50B5-6545-4DA0-A854-6A4F2FA0C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641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1EB6-2B39-44E0-BFF0-5B20A5DD918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50B5-6545-4DA0-A854-6A4F2FA0C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937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1EB6-2B39-44E0-BFF0-5B20A5DD918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50B5-6545-4DA0-A854-6A4F2FA0C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879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1EB6-2B39-44E0-BFF0-5B20A5DD918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50B5-6545-4DA0-A854-6A4F2FA0C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95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1EB6-2B39-44E0-BFF0-5B20A5DD918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50B5-6545-4DA0-A854-6A4F2FA0C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542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1EB6-2B39-44E0-BFF0-5B20A5DD918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50B5-6545-4DA0-A854-6A4F2FA0C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702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1EB6-2B39-44E0-BFF0-5B20A5DD918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50B5-6545-4DA0-A854-6A4F2FA0C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280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1EB6-2B39-44E0-BFF0-5B20A5DD918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50B5-6545-4DA0-A854-6A4F2FA0C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597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1EB6-2B39-44E0-BFF0-5B20A5DD918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50B5-6545-4DA0-A854-6A4F2FA0C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309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1EB6-2B39-44E0-BFF0-5B20A5DD918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50B5-6545-4DA0-A854-6A4F2FA0C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443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1EB6-2B39-44E0-BFF0-5B20A5DD918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50B5-6545-4DA0-A854-6A4F2FA0C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871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B1EB6-2B39-44E0-BFF0-5B20A5DD918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E50B5-6545-4DA0-A854-6A4F2FA0C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25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jpeg"/><Relationship Id="rId4" Type="http://schemas.openxmlformats.org/officeDocument/2006/relationships/image" Target="../media/image3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18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994122"/>
          </a:xfrm>
          <a:solidFill>
            <a:srgbClr val="92D050"/>
          </a:solidFill>
          <a:ln w="38100">
            <a:solidFill>
              <a:srgbClr val="FFC000"/>
            </a:solidFill>
          </a:ln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600" b="1" baseline="-25000" dirty="0" smtClean="0"/>
              <a:t>Структура Вооруженных Сил РФ</a:t>
            </a:r>
            <a:br>
              <a:rPr lang="ru-RU" sz="6600" b="1" baseline="-25000" dirty="0" smtClean="0"/>
            </a:br>
            <a:endParaRPr lang="ru-RU" sz="6600" b="1" baseline="-25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750" y="1773238"/>
            <a:ext cx="2855913" cy="1655762"/>
          </a:xfr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1773238"/>
            <a:ext cx="2441575" cy="179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1412775"/>
            <a:ext cx="2370138" cy="143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2997200"/>
            <a:ext cx="23336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828381"/>
            <a:ext cx="2303463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4149725"/>
            <a:ext cx="2736850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4292600"/>
            <a:ext cx="270033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3641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59112" y="1341438"/>
            <a:ext cx="6084887" cy="5516562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0" indent="0" algn="ctr">
              <a:buFontTx/>
              <a:buNone/>
            </a:pPr>
            <a:r>
              <a:rPr lang="ru-RU" b="1" dirty="0" smtClean="0">
                <a:solidFill>
                  <a:srgbClr val="800000"/>
                </a:solidFill>
                <a:latin typeface="Bookman Old Style" pitchFamily="18" charset="0"/>
              </a:rPr>
              <a:t>Вооружённые Силы Российской Федерации состоят из:</a:t>
            </a:r>
            <a:r>
              <a:rPr lang="ru-RU" b="1" dirty="0" smtClean="0">
                <a:latin typeface="Bookman Old Style" pitchFamily="18" charset="0"/>
              </a:rPr>
              <a:t> </a:t>
            </a:r>
          </a:p>
          <a:p>
            <a:pPr marL="0" indent="0" algn="ctr">
              <a:buFontTx/>
              <a:buNone/>
            </a:pPr>
            <a:r>
              <a:rPr lang="ru-RU" b="1" dirty="0" smtClean="0">
                <a:solidFill>
                  <a:srgbClr val="0000CC"/>
                </a:solidFill>
                <a:latin typeface="Bookman Old Style" pitchFamily="18" charset="0"/>
              </a:rPr>
              <a:t>органов управления, объединений, соединений, воинских частей, учреждений,             </a:t>
            </a:r>
            <a:r>
              <a:rPr lang="ru-RU" b="1" dirty="0" smtClean="0">
                <a:solidFill>
                  <a:schemeClr val="bg1"/>
                </a:solidFill>
                <a:latin typeface="Bookman Old Style" pitchFamily="18" charset="0"/>
              </a:rPr>
              <a:t>а также военно-учебных заведений. </a:t>
            </a:r>
          </a:p>
        </p:txBody>
      </p:sp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41550"/>
            <a:ext cx="3132138" cy="234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02163"/>
            <a:ext cx="3132138" cy="225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32138" cy="223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5" name="AutoShape 7"/>
          <p:cNvSpPr>
            <a:spLocks noChangeArrowheads="1"/>
          </p:cNvSpPr>
          <p:nvPr/>
        </p:nvSpPr>
        <p:spPr bwMode="auto">
          <a:xfrm>
            <a:off x="3203574" y="188913"/>
            <a:ext cx="5940425" cy="10795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99FF">
                  <a:alpha val="59000"/>
                </a:srgbClr>
              </a:gs>
              <a:gs pos="50000">
                <a:schemeClr val="bg1">
                  <a:alpha val="55000"/>
                </a:schemeClr>
              </a:gs>
              <a:gs pos="100000">
                <a:srgbClr val="0099FF">
                  <a:alpha val="59000"/>
                </a:srgbClr>
              </a:gs>
            </a:gsLst>
            <a:lin ang="5400000" scaled="1"/>
          </a:gradFill>
          <a:ln w="9525">
            <a:solidFill>
              <a:srgbClr val="99CC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Garamond" pitchFamily="18" charset="0"/>
            </a:endParaRP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title"/>
          </p:nvPr>
        </p:nvSpPr>
        <p:spPr>
          <a:xfrm>
            <a:off x="3419475" y="0"/>
            <a:ext cx="5122863" cy="1143000"/>
          </a:xfrm>
          <a:noFill/>
        </p:spPr>
        <p:txBody>
          <a:bodyPr/>
          <a:lstStyle/>
          <a:p>
            <a:r>
              <a:rPr lang="ru-RU" b="1" i="1" smtClean="0">
                <a:solidFill>
                  <a:srgbClr val="990033"/>
                </a:solidFill>
                <a:latin typeface="Bookman Old Style" pitchFamily="18" charset="0"/>
              </a:rPr>
              <a:t>Состав ВС РФ</a:t>
            </a:r>
          </a:p>
        </p:txBody>
      </p:sp>
    </p:spTree>
    <p:extLst>
      <p:ext uri="{BB962C8B-B14F-4D97-AF65-F5344CB8AC3E}">
        <p14:creationId xmlns:p14="http://schemas.microsoft.com/office/powerpoint/2010/main" val="1746849683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0"/>
            <a:ext cx="7668344" cy="52322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FF0000"/>
                </a:solidFill>
                <a:latin typeface="Arial Black" pitchFamily="34" charset="0"/>
              </a:rPr>
              <a:t>Сухопутные войска РФ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785794"/>
            <a:ext cx="8929718" cy="2031325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endParaRPr lang="ru-RU" i="1" dirty="0" smtClean="0">
              <a:solidFill>
                <a:srgbClr val="FF0000"/>
              </a:solidFill>
            </a:endParaRPr>
          </a:p>
          <a:p>
            <a:r>
              <a:rPr lang="ru-RU" i="1" dirty="0" smtClean="0">
                <a:solidFill>
                  <a:srgbClr val="FF0000"/>
                </a:solidFill>
              </a:rPr>
              <a:t>Назначение </a:t>
            </a:r>
            <a:r>
              <a:rPr lang="ru-RU" dirty="0" smtClean="0">
                <a:solidFill>
                  <a:srgbClr val="FF0000"/>
                </a:solidFill>
              </a:rPr>
              <a:t>сухопутных войск - во взаимодействии с другими видами вооруженных сил решать задачи по отражению агрессии, защите национальных интересов страны, а также действовать в рамках ее международных обязательств. Они составляют основу группировок войск, действующих на стратегических направлениях (континентальных театрах военных действий).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817118"/>
            <a:ext cx="3781654" cy="233910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В состав сухопутных войск входят:</a:t>
            </a:r>
            <a:br>
              <a:rPr lang="ru-RU" dirty="0" smtClean="0"/>
            </a:br>
            <a:r>
              <a:rPr lang="ru-RU" sz="2000" b="1" dirty="0" smtClean="0"/>
              <a:t>1.  рода войск:</a:t>
            </a:r>
            <a:br>
              <a:rPr lang="ru-RU" sz="2000" b="1" dirty="0" smtClean="0"/>
            </a:br>
            <a:r>
              <a:rPr lang="ru-RU" dirty="0" smtClean="0"/>
              <a:t>мотострелковые;</a:t>
            </a:r>
            <a:br>
              <a:rPr lang="ru-RU" dirty="0" smtClean="0"/>
            </a:br>
            <a:r>
              <a:rPr lang="ru-RU" dirty="0" smtClean="0"/>
              <a:t>танковые;</a:t>
            </a:r>
            <a:br>
              <a:rPr lang="ru-RU" dirty="0" smtClean="0"/>
            </a:br>
            <a:r>
              <a:rPr lang="ru-RU" dirty="0" smtClean="0"/>
              <a:t>ракетные войска и артиллерия; </a:t>
            </a:r>
            <a:br>
              <a:rPr lang="ru-RU" dirty="0" smtClean="0"/>
            </a:br>
            <a:r>
              <a:rPr lang="ru-RU" dirty="0" smtClean="0"/>
              <a:t>войска ПВО;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2817119"/>
            <a:ext cx="5148064" cy="34163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dirty="0" smtClean="0"/>
              <a:t>2. специальные войска (соединения и части):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разведывательные;</a:t>
            </a:r>
            <a:br>
              <a:rPr lang="ru-RU" dirty="0" smtClean="0"/>
            </a:br>
            <a:r>
              <a:rPr lang="ru-RU" dirty="0" smtClean="0"/>
              <a:t>связи; </a:t>
            </a:r>
            <a:br>
              <a:rPr lang="ru-RU" dirty="0" smtClean="0"/>
            </a:br>
            <a:r>
              <a:rPr lang="ru-RU" dirty="0" smtClean="0"/>
              <a:t>РЭБ;</a:t>
            </a:r>
            <a:br>
              <a:rPr lang="ru-RU" dirty="0" smtClean="0"/>
            </a:br>
            <a:r>
              <a:rPr lang="ru-RU" dirty="0" smtClean="0"/>
              <a:t>инженерные; </a:t>
            </a:r>
            <a:br>
              <a:rPr lang="ru-RU" dirty="0" smtClean="0"/>
            </a:br>
            <a:r>
              <a:rPr lang="ru-RU" dirty="0" smtClean="0"/>
              <a:t>РХБЗ;</a:t>
            </a:r>
            <a:br>
              <a:rPr lang="ru-RU" dirty="0" smtClean="0"/>
            </a:br>
            <a:r>
              <a:rPr lang="ru-RU" dirty="0" smtClean="0"/>
              <a:t>ядерно-технические; </a:t>
            </a:r>
            <a:br>
              <a:rPr lang="ru-RU" dirty="0" smtClean="0"/>
            </a:br>
            <a:r>
              <a:rPr lang="ru-RU" dirty="0" smtClean="0"/>
              <a:t>технического обеспечения; </a:t>
            </a:r>
            <a:br>
              <a:rPr lang="ru-RU" dirty="0" smtClean="0"/>
            </a:br>
            <a:r>
              <a:rPr lang="ru-RU" dirty="0" smtClean="0"/>
              <a:t>автомобильные;</a:t>
            </a:r>
            <a:br>
              <a:rPr lang="ru-RU" dirty="0" smtClean="0"/>
            </a:br>
            <a:r>
              <a:rPr lang="ru-RU" dirty="0" smtClean="0"/>
              <a:t>охраны тыла;</a:t>
            </a:r>
            <a:br>
              <a:rPr lang="ru-RU" dirty="0" smtClean="0"/>
            </a:br>
            <a:r>
              <a:rPr lang="ru-RU" dirty="0" smtClean="0"/>
              <a:t>3. воинские части и учреждения тыла.</a:t>
            </a:r>
            <a:endParaRPr lang="ru-RU" dirty="0"/>
          </a:p>
        </p:txBody>
      </p:sp>
      <p:pic>
        <p:nvPicPr>
          <p:cNvPr id="2050" name="Picture 2" descr="F:\ОВС\ВСРФ\0466d4b85b3c5cd7740dc82835aeb65b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5301208"/>
            <a:ext cx="3571900" cy="1194872"/>
          </a:xfrm>
          <a:prstGeom prst="rect">
            <a:avLst/>
          </a:prstGeom>
          <a:noFill/>
        </p:spPr>
      </p:pic>
      <p:pic>
        <p:nvPicPr>
          <p:cNvPr id="7" name="Рисунок 6" descr="СВ эмблема. 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923" t="3416" r="9923" b="8074"/>
          <a:stretch>
            <a:fillRect/>
          </a:stretch>
        </p:blipFill>
        <p:spPr bwMode="auto">
          <a:xfrm>
            <a:off x="323859" y="100864"/>
            <a:ext cx="1071570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5458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357166"/>
            <a:ext cx="5972188" cy="35719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u="sng" dirty="0" smtClean="0">
                <a:solidFill>
                  <a:srgbClr val="FF0000"/>
                </a:solidFill>
                <a:latin typeface="Arial Black" pitchFamily="34" charset="0"/>
              </a:rPr>
              <a:t>Военно-воздушные силы РФ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785794"/>
            <a:ext cx="87868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ВВС как вид Вооруженных Сил РФ предназначены для защиты административных, промышленно-экономических центров, районов страны, группировок войск, важных объектов от ударов противника с воздуха, для поражения объектов войск и тыла противника.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ВВС принадлежит решающая роль в завоевании господства в воздухе.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14282" y="2302722"/>
            <a:ext cx="8286808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Организационная структура ВВС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Дальняя: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 бомбардировочная;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 разведывательная;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 специальная.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Фронтовая: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 бомбардировочная;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 истребительно-бомбардировочная;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 истребительная;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 транспортная; специальная.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Военно-транспортная.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Истребительная авиация противовоздушной обороны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Зенитно-ракетные войска ПВО (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предназначены для осуществления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зенитной ракетной обороны и прикрытия объектов в соответствующих зонах).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Радиотехнические войска ПВО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предназначены для ведения радиолокационной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разведки воздушного противника, выдачи информации предупреждения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 начале его нападения, контроля за соблюдением порядка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использования воздушного пространства.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pic>
        <p:nvPicPr>
          <p:cNvPr id="6147" name="Picture 3" descr="F:\ОВС\ВСРФ\5e0f60fb4d6cb92c477168ec96d15bf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2357430"/>
            <a:ext cx="3533779" cy="2647494"/>
          </a:xfrm>
          <a:prstGeom prst="rect">
            <a:avLst/>
          </a:prstGeom>
          <a:noFill/>
        </p:spPr>
      </p:pic>
      <p:pic>
        <p:nvPicPr>
          <p:cNvPr id="8" name="Рисунок 7" descr="ВВС эмблема. 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50" t="9316" r="11259"/>
          <a:stretch>
            <a:fillRect/>
          </a:stretch>
        </p:blipFill>
        <p:spPr bwMode="auto">
          <a:xfrm>
            <a:off x="1000100" y="214290"/>
            <a:ext cx="126764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84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61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85728"/>
            <a:ext cx="5943584" cy="428628"/>
          </a:xfrm>
          <a:solidFill>
            <a:srgbClr val="00B0F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u="sng" dirty="0" smtClean="0">
                <a:solidFill>
                  <a:srgbClr val="FF0000"/>
                </a:solidFill>
              </a:rPr>
              <a:t>Военно- морской флот РФ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785795"/>
            <a:ext cx="87154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ВМФ - вид вооруженных сил, предназначенный для ведения боевых действий на морских и океанских акваториях, для нанесения ракетно-ядерных ударов по стратегическим объектам в глубоком тылу противника, для завоевания господства в воздухе в прибрежном воздушном пространстве и при сопровождении своих кораблей, для защиты прибрежных территорий от нападений противника, а также для высадки морских десантов и перевозки войск.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357430"/>
            <a:ext cx="4572000" cy="236988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ВМФ включает в себя следующие силы и рода: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· надводные силы;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· подводные силы;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· морскую авиацию;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· береговые ракетно-артиллерийские войска;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· морскую пехоту.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8674" name="Picture 2" descr="F:\ОВС\ВСРФ\0_64786_af889ed5_XL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2214554"/>
            <a:ext cx="2809868" cy="1872075"/>
          </a:xfrm>
          <a:prstGeom prst="rect">
            <a:avLst/>
          </a:prstGeom>
          <a:noFill/>
        </p:spPr>
      </p:pic>
      <p:pic>
        <p:nvPicPr>
          <p:cNvPr id="28675" name="Picture 3" descr="F:\ОВС\ВСРФ\x_ae991eb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857760"/>
            <a:ext cx="2714644" cy="1698899"/>
          </a:xfrm>
          <a:prstGeom prst="rect">
            <a:avLst/>
          </a:prstGeom>
          <a:noFill/>
        </p:spPr>
      </p:pic>
      <p:pic>
        <p:nvPicPr>
          <p:cNvPr id="28676" name="Picture 4" descr="F:\ОВС\ВСРФ\4e45bff668132267bde6d5d34a9b887f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4429132"/>
            <a:ext cx="2381267" cy="1785950"/>
          </a:xfrm>
          <a:prstGeom prst="rect">
            <a:avLst/>
          </a:prstGeom>
          <a:noFill/>
        </p:spPr>
      </p:pic>
      <p:pic>
        <p:nvPicPr>
          <p:cNvPr id="28677" name="Picture 5" descr="F:\ОВС\ВСРФ\8BA0DD9E-D2B6-4990-BF8B-93B9439E4097_s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4286256"/>
            <a:ext cx="2309834" cy="1732376"/>
          </a:xfrm>
          <a:prstGeom prst="rect">
            <a:avLst/>
          </a:prstGeom>
          <a:noFill/>
        </p:spPr>
      </p:pic>
      <p:pic>
        <p:nvPicPr>
          <p:cNvPr id="10" name="Рисунок 9" descr="ВМФ эмблема. 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42852"/>
            <a:ext cx="1142976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4004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214290"/>
            <a:ext cx="6300774" cy="4611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200" u="sng" dirty="0" smtClean="0">
                <a:solidFill>
                  <a:srgbClr val="FF0000"/>
                </a:solidFill>
              </a:rPr>
              <a:t>Ракетные войска стратегического назначения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785795"/>
            <a:ext cx="8643998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FF0000"/>
                </a:solidFill>
              </a:rPr>
              <a:t>Ракетные войска стратегического назначения</a:t>
            </a:r>
            <a:r>
              <a:rPr lang="ru-RU" sz="1400" dirty="0" smtClean="0">
                <a:solidFill>
                  <a:srgbClr val="FF0000"/>
                </a:solidFill>
              </a:rPr>
              <a:t> (РВСН), род войск Вооруженных Сил Российской Федерации, главный компонент ее стратегических ядерных сил. Предназначены для ядерного сдерживания возможной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агрессии</a:t>
            </a:r>
            <a:r>
              <a:rPr lang="ru-RU" sz="1400" dirty="0" smtClean="0">
                <a:solidFill>
                  <a:srgbClr val="FF0000"/>
                </a:solidFill>
              </a:rPr>
              <a:t> и поражения в составе стратегических ядерных сил или самостоятельно массированными, групповыми или одиночными ракетно-ядерными ударами стратегических объектов, находящихся на одном или нескольких стратегических воздушно-космических направлениях и составляющих основу военных и военно-экономических потенциалов противника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70791"/>
            <a:ext cx="504017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Сегодня на вооружении находятся 6 типов комплексов, отвечающих современным требованиям. Реформа вооруженных сил предусматривает наличие в боевом составе лишь одного универсального ракетного комплекса, как стационарного, так и мобильного базирования, «Тополь-М».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9698" name="Picture 2" descr="F:\ОВС\ВСРФ\864_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2285992"/>
            <a:ext cx="2928942" cy="2237386"/>
          </a:xfrm>
          <a:prstGeom prst="rect">
            <a:avLst/>
          </a:prstGeom>
          <a:noFill/>
        </p:spPr>
      </p:pic>
      <p:pic>
        <p:nvPicPr>
          <p:cNvPr id="29699" name="Picture 3" descr="F:\ОВС\ВСРФ\G_Missile_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4429132"/>
            <a:ext cx="2928958" cy="2196719"/>
          </a:xfrm>
          <a:prstGeom prst="rect">
            <a:avLst/>
          </a:prstGeom>
          <a:noFill/>
        </p:spPr>
      </p:pic>
      <p:pic>
        <p:nvPicPr>
          <p:cNvPr id="8" name="Рисунок 7" descr="РВСН эмблема. 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50" r="6250"/>
          <a:stretch>
            <a:fillRect/>
          </a:stretch>
        </p:blipFill>
        <p:spPr bwMode="auto">
          <a:xfrm>
            <a:off x="857224" y="142852"/>
            <a:ext cx="100013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 descr="F:\ОВС\ВСРФ\18548926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4643446"/>
            <a:ext cx="3429024" cy="19431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1920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7554" y="285728"/>
            <a:ext cx="5572164" cy="50006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u="sng" dirty="0" smtClean="0">
                <a:solidFill>
                  <a:srgbClr val="FF0000"/>
                </a:solidFill>
              </a:rPr>
              <a:t>Воздушно-десантные войска</a:t>
            </a:r>
            <a:endParaRPr lang="ru-RU" sz="2000" u="sng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Эмблема ВДВ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21429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4282" y="1142984"/>
            <a:ext cx="87154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Воздушно-десантные войска</a:t>
            </a:r>
            <a:r>
              <a:rPr lang="ru-RU" dirty="0" smtClean="0">
                <a:solidFill>
                  <a:srgbClr val="FF0000"/>
                </a:solidFill>
              </a:rPr>
              <a:t> (ВДВ), высокомобильный род войск вооруженных сил, предназначенный для охвата противника по воздуху и ведения боевых действий в его тылу. ВДВ РФ являются средством ВГК и могут составлять основу мобильных сил. Они подчиняются непосредственно командующему ВДВ и состоят из воздушно-десантных дивизий, бригад, отд. частей и учреждений. 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571744"/>
            <a:ext cx="8786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FF0000"/>
                </a:solidFill>
              </a:rPr>
              <a:t>С первых дней своего существования десантники находились там, где было труднее всего, там, где требовались мужество и высокий профессионализм.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1746" name="Picture 2" descr="F:\ОВС\ВСРФ\nk1174desan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929066"/>
            <a:ext cx="2571768" cy="2363950"/>
          </a:xfrm>
          <a:prstGeom prst="rect">
            <a:avLst/>
          </a:prstGeom>
          <a:noFill/>
        </p:spPr>
      </p:pic>
      <p:pic>
        <p:nvPicPr>
          <p:cNvPr id="31747" name="Picture 3" descr="F:\ОВС\ВСРФ\1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59" y="3857628"/>
            <a:ext cx="2786082" cy="1643073"/>
          </a:xfrm>
          <a:prstGeom prst="rect">
            <a:avLst/>
          </a:prstGeom>
          <a:noFill/>
        </p:spPr>
      </p:pic>
      <p:pic>
        <p:nvPicPr>
          <p:cNvPr id="31748" name="Picture 4" descr="F:\ОВС\ВСРФ\0_5bcfb_6c080ab_XL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3857628"/>
            <a:ext cx="2684337" cy="24288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5951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285728"/>
            <a:ext cx="4757742" cy="538986"/>
          </a:xfrm>
          <a:solidFill>
            <a:srgbClr val="00B0F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200" u="sng" dirty="0" smtClean="0">
                <a:solidFill>
                  <a:srgbClr val="FF0000"/>
                </a:solidFill>
              </a:rPr>
              <a:t>Космические войска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Космические войска эмблема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214290"/>
            <a:ext cx="1285883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4282" y="1214422"/>
            <a:ext cx="47149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EDED33"/>
                </a:solidFill>
              </a:rPr>
              <a:t>Космические войска становятся</a:t>
            </a:r>
          </a:p>
          <a:p>
            <a:r>
              <a:rPr lang="ru-RU" sz="1600" dirty="0" smtClean="0">
                <a:solidFill>
                  <a:srgbClr val="EDED33"/>
                </a:solidFill>
              </a:rPr>
              <a:t>родом вооруженных сил 1 июня 2001 г.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Основными задачами KB являются: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· ведение информационно-разведывательных</a:t>
            </a:r>
          </a:p>
          <a:p>
            <a:r>
              <a:rPr lang="ru-RU" sz="1600" dirty="0" smtClean="0">
                <a:solidFill>
                  <a:srgbClr val="EDED33"/>
                </a:solidFill>
              </a:rPr>
              <a:t>действий в космическом пространстве;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· выявление угроз национальной безопасности,</a:t>
            </a:r>
          </a:p>
          <a:p>
            <a:r>
              <a:rPr lang="ru-RU" sz="1600" dirty="0" smtClean="0">
                <a:solidFill>
                  <a:srgbClr val="EDED33"/>
                </a:solidFill>
              </a:rPr>
              <a:t>исходящих из космоса (через космос);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· уничтожение боевых блоков </a:t>
            </a:r>
          </a:p>
          <a:p>
            <a:r>
              <a:rPr lang="ru-RU" sz="1600" dirty="0" smtClean="0">
                <a:solidFill>
                  <a:srgbClr val="EDED33"/>
                </a:solidFill>
              </a:rPr>
              <a:t>баллистических ракет вероятного противника.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В состав KB входят: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· космодромы: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&gt; Байконур;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&gt; Плесецк;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&gt; Свободный;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· Главный центр управления</a:t>
            </a:r>
          </a:p>
          <a:p>
            <a:r>
              <a:rPr lang="ru-RU" sz="1600" dirty="0" smtClean="0">
                <a:solidFill>
                  <a:srgbClr val="EDED33"/>
                </a:solidFill>
              </a:rPr>
              <a:t>космическими аппаратами им. Г. С. Титова;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· соединения и части: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&gt;предупреждения о ракетном нападении; 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&gt;контроля космического пространства; 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&gt;противоракетной обороны.</a:t>
            </a:r>
            <a:endParaRPr lang="ru-RU" sz="1600" dirty="0">
              <a:solidFill>
                <a:srgbClr val="EDED33"/>
              </a:solidFill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1000108"/>
            <a:ext cx="264320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3" name="Picture 3" descr="F:\ОВС\ВСРФ\72991529_16782775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214422"/>
            <a:ext cx="5653987" cy="5214974"/>
          </a:xfrm>
          <a:prstGeom prst="rect">
            <a:avLst/>
          </a:prstGeom>
          <a:noFill/>
        </p:spPr>
      </p:pic>
      <p:pic>
        <p:nvPicPr>
          <p:cNvPr id="30724" name="Picture 4" descr="F:\ОВС\ВСРФ\0_7322_d288b24_XL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3929065"/>
            <a:ext cx="2857520" cy="26080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71805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818328"/>
          </a:xfrm>
          <a:solidFill>
            <a:srgbClr val="FFC00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  <a:scene3d>
              <a:camera prst="perspectiveRigh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/>
                <a:latin typeface="+mj-lt"/>
              </a:rPr>
              <a:t>Войска</a:t>
            </a: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+mj-lt"/>
              </a:rPr>
              <a:t>специального</a:t>
            </a: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+mj-lt"/>
              </a:rPr>
              <a:t>назначения</a:t>
            </a: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,</a:t>
            </a:r>
            <a:r>
              <a:rPr lang="ru-RU" sz="2000" b="1" dirty="0">
                <a:solidFill>
                  <a:srgbClr val="FF0000"/>
                </a:solidFill>
                <a:effectLst/>
                <a:latin typeface="+mj-lt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+mj-lt"/>
              </a:rPr>
              <a:t>тыл </a:t>
            </a:r>
            <a:r>
              <a:rPr lang="ru-RU" sz="2000" b="1" dirty="0">
                <a:solidFill>
                  <a:srgbClr val="FF0000"/>
                </a:solidFill>
                <a:effectLst/>
                <a:latin typeface="+mj-lt"/>
              </a:rPr>
              <a:t>ВС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+mj-lt"/>
              </a:rPr>
              <a:t>РФ, организации</a:t>
            </a:r>
            <a:r>
              <a:rPr lang="ru-RU" sz="2000" b="1" dirty="0">
                <a:solidFill>
                  <a:srgbClr val="FF0000"/>
                </a:solidFill>
                <a:effectLst/>
                <a:latin typeface="+mj-lt"/>
              </a:rPr>
              <a:t>, воинские части строительства и расквартирования войск</a:t>
            </a:r>
            <a:r>
              <a:rPr lang="ru-RU" sz="2000" b="1" u="sng" dirty="0" smtClean="0">
                <a:solidFill>
                  <a:srgbClr val="FF0000"/>
                </a:solidFill>
                <a:latin typeface="+mj-lt"/>
              </a:rPr>
              <a:t> </a:t>
            </a:r>
            <a:endParaRPr lang="ru-RU" sz="2000" b="1" u="sng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2770" name="Picture 2" descr="F:\ОВС\ВСРФ\post-12320304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724" y="1196752"/>
            <a:ext cx="3600400" cy="4518264"/>
          </a:xfrm>
          <a:prstGeom prst="rect">
            <a:avLst/>
          </a:prstGeom>
          <a:noFill/>
        </p:spPr>
      </p:pic>
      <p:pic>
        <p:nvPicPr>
          <p:cNvPr id="32771" name="Picture 3" descr="F:\ОВС\ВСРФ\Инженерные-войска-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3" y="1155584"/>
            <a:ext cx="4133139" cy="4446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02064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188640"/>
            <a:ext cx="7560840" cy="738664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B0F0"/>
                </a:solidFill>
              </a:rPr>
              <a:t>Войска не входящие в виды и рода войск </a:t>
            </a:r>
            <a:r>
              <a:rPr lang="ru-RU" sz="2400" dirty="0" smtClean="0">
                <a:solidFill>
                  <a:srgbClr val="00B0F0"/>
                </a:solidFill>
              </a:rPr>
              <a:t>РФ</a:t>
            </a:r>
            <a:endParaRPr lang="ru-RU" sz="2400" dirty="0">
              <a:solidFill>
                <a:srgbClr val="00B0F0"/>
              </a:solidFill>
            </a:endParaRPr>
          </a:p>
          <a:p>
            <a:pPr algn="ctr"/>
            <a:endParaRPr lang="ru-RU" dirty="0" smtClean="0">
              <a:solidFill>
                <a:srgbClr val="00B0F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268760"/>
            <a:ext cx="2448272" cy="369332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B0F0"/>
                </a:solidFill>
              </a:rPr>
              <a:t>Пограничные войска  </a:t>
            </a:r>
          </a:p>
        </p:txBody>
      </p:sp>
      <p:pic>
        <p:nvPicPr>
          <p:cNvPr id="3074" name="Picture 2" descr="D:\раб стол\39c1206ee99c0dd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126216"/>
            <a:ext cx="3144349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раб стол\39515502_raz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8058" y="4358464"/>
            <a:ext cx="4032448" cy="231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516216" y="1255574"/>
            <a:ext cx="2384420" cy="646331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B0F0"/>
                </a:solidFill>
              </a:rPr>
              <a:t>Войска Гражданской обороны 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1268760"/>
            <a:ext cx="2738842" cy="646331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B0F0"/>
                </a:solidFill>
              </a:rPr>
              <a:t>Внутренние войска МВД России</a:t>
            </a:r>
          </a:p>
        </p:txBody>
      </p:sp>
      <p:pic>
        <p:nvPicPr>
          <p:cNvPr id="3076" name="Picture 4" descr="D:\раб стол\inc5_17042012_an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5821" y="2126216"/>
            <a:ext cx="3681751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935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аб стол\флаг росси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9007" y="620688"/>
            <a:ext cx="864691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dirty="0">
                <a:solidFill>
                  <a:srgbClr val="FFC000"/>
                </a:solidFill>
              </a:rPr>
              <a:t>Спасибо за </a:t>
            </a:r>
            <a:r>
              <a:rPr lang="ru-RU" sz="6600" dirty="0" smtClean="0">
                <a:solidFill>
                  <a:srgbClr val="FFC000"/>
                </a:solidFill>
              </a:rPr>
              <a:t>внимание!</a:t>
            </a: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660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Bookman Old Style" pitchFamily="18" charset="0"/>
              </a:rPr>
              <a:t>Тема урока: </a:t>
            </a:r>
            <a:r>
              <a:rPr lang="ru-RU" sz="4000" b="1" u="sng" dirty="0" smtClean="0">
                <a:solidFill>
                  <a:srgbClr val="FF0000"/>
                </a:solidFill>
                <a:latin typeface="Bookman Old Style" pitchFamily="18" charset="0"/>
              </a:rPr>
              <a:t>Структура ВС РФ </a:t>
            </a:r>
            <a:r>
              <a:rPr lang="ru-RU" sz="4000" b="1" u="sng" dirty="0" smtClean="0">
                <a:solidFill>
                  <a:srgbClr val="0000FF"/>
                </a:solidFill>
                <a:latin typeface="Bookman Old Style" pitchFamily="18" charset="0"/>
              </a:rPr>
              <a:t/>
            </a:r>
            <a:br>
              <a:rPr lang="ru-RU" sz="4000" b="1" u="sng" dirty="0" smtClean="0">
                <a:solidFill>
                  <a:srgbClr val="0000FF"/>
                </a:solidFill>
                <a:latin typeface="Bookman Old Style" pitchFamily="18" charset="0"/>
              </a:rPr>
            </a:br>
            <a:endParaRPr lang="ru-RU" sz="4000" b="1" u="sng" dirty="0" smtClean="0">
              <a:solidFill>
                <a:srgbClr val="0000FF"/>
              </a:solidFill>
              <a:latin typeface="Bookman Old Style" pitchFamily="18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1125538"/>
            <a:ext cx="9144000" cy="5732462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4763" indent="-4763"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Цель урока: </a:t>
            </a:r>
          </a:p>
          <a:p>
            <a:pPr marL="4763" indent="-4763"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Bookman Old Style" pitchFamily="18" charset="0"/>
              </a:rPr>
              <a:t>              </a:t>
            </a:r>
            <a:r>
              <a:rPr lang="ru-RU" sz="2400" b="1" dirty="0" smtClean="0">
                <a:latin typeface="Bookman Old Style" pitchFamily="18" charset="0"/>
              </a:rPr>
              <a:t>1. Познакомить с историей создания и    </a:t>
            </a:r>
          </a:p>
          <a:p>
            <a:pPr marL="4763" indent="-4763"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Bookman Old Style" pitchFamily="18" charset="0"/>
              </a:rPr>
              <a:t>                  развития организационной  </a:t>
            </a:r>
          </a:p>
          <a:p>
            <a:pPr marL="4763" indent="-4763"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Bookman Old Style" pitchFamily="18" charset="0"/>
              </a:rPr>
              <a:t>                 структуры ВС России. </a:t>
            </a:r>
          </a:p>
          <a:p>
            <a:pPr marL="4763" indent="-4763"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Bookman Old Style" pitchFamily="18" charset="0"/>
              </a:rPr>
              <a:t>              2. Изучить назначение и возможности  </a:t>
            </a:r>
          </a:p>
          <a:p>
            <a:pPr marL="4763" indent="-4763"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Bookman Old Style" pitchFamily="18" charset="0"/>
              </a:rPr>
              <a:t>                  видов Вооруженных сил.</a:t>
            </a:r>
          </a:p>
          <a:p>
            <a:pPr marL="4763" indent="-4763"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Bookman Old Style" pitchFamily="18" charset="0"/>
              </a:rPr>
              <a:t>              3. Формировать чувство гордости за ВС  </a:t>
            </a:r>
          </a:p>
          <a:p>
            <a:pPr marL="4763" indent="-4763"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Bookman Old Style" pitchFamily="18" charset="0"/>
              </a:rPr>
              <a:t>                  России. </a:t>
            </a:r>
          </a:p>
          <a:p>
            <a:pPr marL="4763" indent="-4763"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Изучаемые вопросы на уроке:</a:t>
            </a:r>
          </a:p>
          <a:p>
            <a:pPr marL="4763" indent="-4763"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Bookman Old Style" pitchFamily="18" charset="0"/>
              </a:rPr>
              <a:t>             </a:t>
            </a:r>
            <a:r>
              <a:rPr lang="ru-RU" sz="2400" b="1" dirty="0" smtClean="0">
                <a:latin typeface="Bookman Old Style" pitchFamily="18" charset="0"/>
              </a:rPr>
              <a:t>1. История создания Вооруженных  сил РФ.</a:t>
            </a:r>
          </a:p>
          <a:p>
            <a:pPr marL="4763" indent="-4763"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Bookman Old Style" pitchFamily="18" charset="0"/>
              </a:rPr>
              <a:t>             2. Организационная структура ВС РФ.</a:t>
            </a:r>
          </a:p>
          <a:p>
            <a:pPr marL="4763" indent="-4763"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Bookman Old Style" pitchFamily="18" charset="0"/>
              </a:rPr>
              <a:t>             3. Виды Вооруженных сил РФ и рода  </a:t>
            </a:r>
          </a:p>
          <a:p>
            <a:pPr marL="4763" indent="-4763"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Bookman Old Style" pitchFamily="18" charset="0"/>
              </a:rPr>
              <a:t>                 войск, их назначение и боевые   </a:t>
            </a:r>
          </a:p>
          <a:p>
            <a:pPr marL="4763" indent="-4763"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Bookman Old Style" pitchFamily="18" charset="0"/>
              </a:rPr>
              <a:t>                 возможности. </a:t>
            </a:r>
          </a:p>
        </p:txBody>
      </p:sp>
    </p:spTree>
    <p:extLst>
      <p:ext uri="{BB962C8B-B14F-4D97-AF65-F5344CB8AC3E}">
        <p14:creationId xmlns:p14="http://schemas.microsoft.com/office/powerpoint/2010/main" val="2028248885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2000"/>
                                        <p:tgtEl>
                                          <p:spTgt spid="266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2000"/>
                                        <p:tgtEl>
                                          <p:spTgt spid="266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2000"/>
                                        <p:tgtEl>
                                          <p:spTgt spid="266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2686" y="344776"/>
            <a:ext cx="8494662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3300"/>
                </a:solidFill>
              </a:rPr>
              <a:t>Президент Российской Федерации – Верховный главнокомандующий ВС РФ</a:t>
            </a:r>
          </a:p>
        </p:txBody>
      </p:sp>
      <p:pic>
        <p:nvPicPr>
          <p:cNvPr id="2050" name="Picture 2" descr="D:\раб стол\4636060bl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6" y="344776"/>
            <a:ext cx="8985769" cy="6324584"/>
          </a:xfrm>
          <a:prstGeom prst="rect">
            <a:avLst/>
          </a:prstGeom>
          <a:solidFill>
            <a:srgbClr val="FFC000"/>
          </a:solidFill>
          <a:extLst/>
        </p:spPr>
      </p:pic>
      <p:sp>
        <p:nvSpPr>
          <p:cNvPr id="4" name="Прямоугольник 3"/>
          <p:cNvSpPr/>
          <p:nvPr/>
        </p:nvSpPr>
        <p:spPr>
          <a:xfrm>
            <a:off x="2188555" y="839034"/>
            <a:ext cx="4593117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Министр обороны Российской Федерации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444308"/>
            <a:ext cx="3456384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Министерство обороны РФ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09813" y="1444308"/>
            <a:ext cx="3528392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Генеральный штаб ВС РФ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23628" y="2072601"/>
            <a:ext cx="1512168" cy="369332"/>
          </a:xfrm>
          <a:prstGeom prst="rect">
            <a:avLst/>
          </a:prstGeom>
          <a:solidFill>
            <a:srgbClr val="92D050"/>
          </a:solidFill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riblet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Виды </a:t>
            </a:r>
            <a:r>
              <a:rPr lang="ru-RU" dirty="0" smtClean="0">
                <a:solidFill>
                  <a:srgbClr val="FF0000"/>
                </a:solidFill>
              </a:rPr>
              <a:t>ВС РФ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96259" y="2072924"/>
            <a:ext cx="1355499" cy="369332"/>
          </a:xfrm>
          <a:prstGeom prst="rect">
            <a:avLst/>
          </a:prstGeom>
          <a:solidFill>
            <a:srgbClr val="92D050"/>
          </a:solidFill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divot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Рода ВС РФ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2686" y="2691810"/>
            <a:ext cx="2823170" cy="923330"/>
          </a:xfrm>
          <a:prstGeom prst="rect">
            <a:avLst/>
          </a:prstGeom>
          <a:solidFill>
            <a:srgbClr val="92D050"/>
          </a:solidFill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Сухопутные войска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Военно-воздушные </a:t>
            </a:r>
            <a:r>
              <a:rPr lang="ru-RU" dirty="0">
                <a:solidFill>
                  <a:srgbClr val="FF0000"/>
                </a:solidFill>
              </a:rPr>
              <a:t>силы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Военно-морской </a:t>
            </a:r>
            <a:r>
              <a:rPr lang="ru-RU" dirty="0">
                <a:solidFill>
                  <a:srgbClr val="FF0000"/>
                </a:solidFill>
              </a:rPr>
              <a:t>флот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697845" y="2691810"/>
            <a:ext cx="3240360" cy="923330"/>
          </a:xfrm>
          <a:prstGeom prst="rect">
            <a:avLst/>
          </a:prstGeom>
          <a:solidFill>
            <a:srgbClr val="92D050"/>
          </a:solidFill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    РВСН</a:t>
            </a:r>
            <a:endParaRPr lang="ru-RU" dirty="0">
              <a:solidFill>
                <a:srgbClr val="FF0000"/>
              </a:solidFill>
            </a:endParaRPr>
          </a:p>
          <a:p>
            <a:pPr algn="ctr"/>
            <a:r>
              <a:rPr lang="ru-RU" dirty="0">
                <a:solidFill>
                  <a:srgbClr val="FF0000"/>
                </a:solidFill>
              </a:rPr>
              <a:t>Космические войска</a:t>
            </a:r>
          </a:p>
          <a:p>
            <a:r>
              <a:rPr lang="ru-RU" dirty="0">
                <a:solidFill>
                  <a:srgbClr val="FF0000"/>
                </a:solidFill>
              </a:rPr>
              <a:t>Воздушно-десантные войска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469613" y="4590256"/>
            <a:ext cx="1997968" cy="923330"/>
          </a:xfrm>
          <a:prstGeom prst="rect">
            <a:avLst/>
          </a:prstGeom>
          <a:solidFill>
            <a:srgbClr val="00B050"/>
          </a:solidFill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Войска не входящие в виды и рода войск РФ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000836" y="5661248"/>
            <a:ext cx="4968553" cy="923330"/>
          </a:xfrm>
          <a:prstGeom prst="rect">
            <a:avLst/>
          </a:prstGeom>
          <a:solidFill>
            <a:srgbClr val="00B050"/>
          </a:solidFill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Пограничные </a:t>
            </a:r>
            <a:r>
              <a:rPr lang="ru-RU" dirty="0" smtClean="0">
                <a:solidFill>
                  <a:srgbClr val="FF0000"/>
                </a:solidFill>
              </a:rPr>
              <a:t>войска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Внутренние </a:t>
            </a:r>
            <a:r>
              <a:rPr lang="ru-RU" dirty="0">
                <a:solidFill>
                  <a:srgbClr val="FF0000"/>
                </a:solidFill>
              </a:rPr>
              <a:t>войска МВД </a:t>
            </a:r>
            <a:r>
              <a:rPr lang="ru-RU" dirty="0" smtClean="0">
                <a:solidFill>
                  <a:srgbClr val="FF0000"/>
                </a:solidFill>
              </a:rPr>
              <a:t>России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Войска </a:t>
            </a:r>
            <a:r>
              <a:rPr lang="ru-RU" dirty="0">
                <a:solidFill>
                  <a:srgbClr val="FF0000"/>
                </a:solidFill>
              </a:rPr>
              <a:t>Гражданской обороны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08161" y="3759889"/>
            <a:ext cx="8505537" cy="646331"/>
          </a:xfrm>
          <a:prstGeom prst="rect">
            <a:avLst/>
          </a:prstGeom>
          <a:solidFill>
            <a:srgbClr val="00B050"/>
          </a:solidFill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Тыл ВС РФ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Организации, воинские части строительства и расквартирования войск</a:t>
            </a:r>
          </a:p>
        </p:txBody>
      </p:sp>
    </p:spTree>
    <p:extLst>
      <p:ext uri="{BB962C8B-B14F-4D97-AF65-F5344CB8AC3E}">
        <p14:creationId xmlns:p14="http://schemas.microsoft.com/office/powerpoint/2010/main" val="3619613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187450" y="1196975"/>
            <a:ext cx="69850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endParaRPr lang="ru-RU" sz="2400" b="1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sp>
        <p:nvSpPr>
          <p:cNvPr id="2052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23850" y="1268413"/>
            <a:ext cx="5400675" cy="5111750"/>
          </a:xfrm>
          <a:solidFill>
            <a:srgbClr val="92D050"/>
          </a:solidFill>
        </p:spPr>
        <p:txBody>
          <a:bodyPr/>
          <a:lstStyle/>
          <a:p>
            <a:pPr indent="14288" algn="ctr">
              <a:spcBef>
                <a:spcPct val="0"/>
              </a:spcBef>
              <a:buFontTx/>
              <a:buNone/>
              <a:defRPr/>
            </a:pPr>
            <a:r>
              <a:rPr lang="ru-RU" sz="2800" dirty="0" smtClean="0">
                <a:solidFill>
                  <a:srgbClr val="0000CC"/>
                </a:solidFill>
                <a:latin typeface="Bookman Old Style" pitchFamily="18" charset="0"/>
              </a:rPr>
              <a:t>Общее руководство ВС РФ осуществляет Верховный главнокомандующий. </a:t>
            </a:r>
            <a:r>
              <a:rPr lang="ru-RU" sz="2800" dirty="0" smtClean="0">
                <a:solidFill>
                  <a:srgbClr val="800000"/>
                </a:solidFill>
                <a:latin typeface="Bookman Old Style" pitchFamily="18" charset="0"/>
              </a:rPr>
              <a:t>Конституция и Федеральный закон «Об обороне»</a:t>
            </a:r>
            <a:r>
              <a:rPr lang="ru-RU" sz="2800" dirty="0" smtClean="0">
                <a:solidFill>
                  <a:srgbClr val="0000CC"/>
                </a:solidFill>
                <a:latin typeface="Bookman Old Style" pitchFamily="18" charset="0"/>
              </a:rPr>
              <a:t> устанавливают, что Верховным Главнокомандующим Вооружёнными Силами является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Президент России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.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</a:p>
          <a:p>
            <a:pPr indent="14288" algn="ctr">
              <a:lnSpc>
                <a:spcPct val="90000"/>
              </a:lnSpc>
              <a:buFontTx/>
              <a:buNone/>
              <a:defRPr/>
            </a:pPr>
            <a:endParaRPr lang="ru-RU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539750" y="188913"/>
            <a:ext cx="7704138" cy="10795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99FF">
                  <a:alpha val="59000"/>
                </a:srgbClr>
              </a:gs>
              <a:gs pos="50000">
                <a:schemeClr val="bg1">
                  <a:alpha val="55000"/>
                </a:schemeClr>
              </a:gs>
              <a:gs pos="100000">
                <a:srgbClr val="0099FF">
                  <a:alpha val="59000"/>
                </a:srgbClr>
              </a:gs>
            </a:gsLst>
            <a:lin ang="5400000" scaled="1"/>
          </a:gradFill>
          <a:ln w="9525">
            <a:solidFill>
              <a:srgbClr val="99CC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Garamond" pitchFamily="18" charset="0"/>
            </a:endParaRPr>
          </a:p>
        </p:txBody>
      </p:sp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1835150" y="333375"/>
            <a:ext cx="57832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4000" b="1" i="1">
                <a:latin typeface="Bookman Old Style" pitchFamily="18" charset="0"/>
              </a:rPr>
              <a:t>Руководство ВС РФ </a:t>
            </a:r>
          </a:p>
        </p:txBody>
      </p:sp>
      <p:pic>
        <p:nvPicPr>
          <p:cNvPr id="4104" name="Picture 13" descr="es23507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1842393"/>
            <a:ext cx="3087688" cy="397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058138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35375" y="3860800"/>
            <a:ext cx="5508625" cy="3167063"/>
          </a:xfrm>
          <a:solidFill>
            <a:srgbClr val="92D050"/>
          </a:solidFill>
        </p:spPr>
        <p:txBody>
          <a:bodyPr/>
          <a:lstStyle/>
          <a:p>
            <a:pPr marL="0" indent="14288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Также он осуществляет иные </a:t>
            </a:r>
          </a:p>
          <a:p>
            <a:pPr marL="0" indent="14288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полномочия,  возложенные на </a:t>
            </a:r>
          </a:p>
          <a:p>
            <a:pPr marL="0" indent="14288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него Конституцией</a:t>
            </a:r>
            <a:r>
              <a:rPr lang="ru-RU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</a:t>
            </a: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 marL="0" indent="14288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Российской Федерации и </a:t>
            </a:r>
          </a:p>
          <a:p>
            <a:pPr marL="0" indent="14288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федеральными  законами. </a:t>
            </a:r>
          </a:p>
          <a:p>
            <a:pPr marL="0" indent="14288" algn="r">
              <a:lnSpc>
                <a:spcPct val="80000"/>
              </a:lnSpc>
              <a:buFontTx/>
              <a:buNone/>
              <a:defRPr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Конституция РФ.</a:t>
            </a:r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</a:p>
        </p:txBody>
      </p:sp>
      <p:pic>
        <p:nvPicPr>
          <p:cNvPr id="5123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23" r="7623"/>
          <a:stretch>
            <a:fillRect/>
          </a:stretch>
        </p:blipFill>
        <p:spPr bwMode="auto">
          <a:xfrm>
            <a:off x="0" y="4243963"/>
            <a:ext cx="3635896" cy="261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1196975"/>
            <a:ext cx="9144000" cy="3046988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CC"/>
                </a:solidFill>
                <a:latin typeface="Bookman Old Style" pitchFamily="18" charset="0"/>
              </a:rPr>
              <a:t>- </a:t>
            </a:r>
            <a:r>
              <a:rPr lang="ru-RU" sz="2400" b="1" dirty="0">
                <a:solidFill>
                  <a:srgbClr val="0000FF"/>
                </a:solidFill>
                <a:latin typeface="Bookman Old Style" pitchFamily="18" charset="0"/>
              </a:rPr>
              <a:t>утверждает концепцию армии и флота; </a:t>
            </a:r>
          </a:p>
          <a:p>
            <a:r>
              <a:rPr lang="ru-RU" sz="2400" b="1" dirty="0">
                <a:solidFill>
                  <a:srgbClr val="0000FF"/>
                </a:solidFill>
                <a:latin typeface="Bookman Old Style" pitchFamily="18" charset="0"/>
              </a:rPr>
              <a:t>- назначает и освобождает от должности высшее </a:t>
            </a:r>
            <a:r>
              <a:rPr lang="ru-RU" sz="2400" b="1" dirty="0" smtClean="0">
                <a:solidFill>
                  <a:srgbClr val="0000FF"/>
                </a:solidFill>
                <a:latin typeface="Bookman Old Style" pitchFamily="18" charset="0"/>
              </a:rPr>
              <a:t>военное.</a:t>
            </a:r>
            <a:endParaRPr lang="ru-RU" sz="2400" b="1" dirty="0">
              <a:solidFill>
                <a:srgbClr val="0000FF"/>
              </a:solidFill>
              <a:latin typeface="Bookman Old Style" pitchFamily="18" charset="0"/>
            </a:endParaRPr>
          </a:p>
          <a:p>
            <a:r>
              <a:rPr lang="ru-RU" sz="2400" b="1" dirty="0">
                <a:solidFill>
                  <a:srgbClr val="0000FF"/>
                </a:solidFill>
                <a:latin typeface="Bookman Old Style" pitchFamily="18" charset="0"/>
              </a:rPr>
              <a:t>командование;</a:t>
            </a:r>
          </a:p>
          <a:p>
            <a:r>
              <a:rPr lang="ru-RU" sz="2400" b="1" dirty="0">
                <a:solidFill>
                  <a:srgbClr val="0000FF"/>
                </a:solidFill>
                <a:latin typeface="Bookman Old Style" pitchFamily="18" charset="0"/>
              </a:rPr>
              <a:t> - объявляет состояние войны в случае нападения на РФ; </a:t>
            </a:r>
          </a:p>
          <a:p>
            <a:r>
              <a:rPr lang="ru-RU" sz="2400" b="1" dirty="0">
                <a:solidFill>
                  <a:srgbClr val="0000FF"/>
                </a:solidFill>
                <a:latin typeface="Bookman Old Style" pitchFamily="18" charset="0"/>
              </a:rPr>
              <a:t>- отдаёт приказы Вооружённым Силам на ведение военных действий</a:t>
            </a:r>
          </a:p>
        </p:txBody>
      </p:sp>
      <p:sp>
        <p:nvSpPr>
          <p:cNvPr id="25611" name="AutoShape 11"/>
          <p:cNvSpPr>
            <a:spLocks noChangeArrowheads="1"/>
          </p:cNvSpPr>
          <p:nvPr/>
        </p:nvSpPr>
        <p:spPr bwMode="auto">
          <a:xfrm>
            <a:off x="0" y="0"/>
            <a:ext cx="9144000" cy="12239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99FF">
                  <a:alpha val="59000"/>
                </a:srgbClr>
              </a:gs>
              <a:gs pos="50000">
                <a:schemeClr val="bg1">
                  <a:alpha val="55000"/>
                </a:schemeClr>
              </a:gs>
              <a:gs pos="100000">
                <a:srgbClr val="0099FF">
                  <a:alpha val="59000"/>
                </a:srgbClr>
              </a:gs>
            </a:gsLst>
            <a:lin ang="5400000" scaled="1"/>
          </a:gradFill>
          <a:ln w="9525">
            <a:solidFill>
              <a:srgbClr val="99CC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Garamond" pitchFamily="18" charset="0"/>
            </a:endParaRPr>
          </a:p>
        </p:txBody>
      </p:sp>
      <p:sp>
        <p:nvSpPr>
          <p:cNvPr id="5128" name="Rectangle 13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  <a:noFill/>
        </p:spPr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990033"/>
                </a:solidFill>
                <a:latin typeface="Bookman Old Style" pitchFamily="18" charset="0"/>
              </a:rPr>
              <a:t>Верховный Главнокомандующий</a:t>
            </a:r>
          </a:p>
        </p:txBody>
      </p:sp>
    </p:spTree>
    <p:extLst>
      <p:ext uri="{BB962C8B-B14F-4D97-AF65-F5344CB8AC3E}">
        <p14:creationId xmlns:p14="http://schemas.microsoft.com/office/powerpoint/2010/main" val="957716221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6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6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5795963" cy="6858000"/>
          </a:xfrm>
          <a:solidFill>
            <a:srgbClr val="92D050"/>
          </a:solidFill>
        </p:spPr>
        <p:txBody>
          <a:bodyPr/>
          <a:lstStyle/>
          <a:p>
            <a:pPr marL="0" indent="14288" algn="ctr"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rgbClr val="0000CC"/>
                </a:solidFill>
                <a:latin typeface="Bookman Old Style" pitchFamily="18" charset="0"/>
              </a:rPr>
              <a:t>Непосредственное руководство ВС РФ осуществляет </a:t>
            </a:r>
            <a:r>
              <a:rPr lang="ru-RU" sz="2800" b="1" dirty="0" smtClean="0">
                <a:solidFill>
                  <a:srgbClr val="800000"/>
                </a:solidFill>
                <a:latin typeface="Bookman Old Style" pitchFamily="18" charset="0"/>
              </a:rPr>
              <a:t>Министр обороны РФ</a:t>
            </a:r>
            <a:r>
              <a:rPr lang="ru-RU" sz="2800" b="1" dirty="0" smtClean="0">
                <a:solidFill>
                  <a:srgbClr val="0000CC"/>
                </a:solidFill>
                <a:latin typeface="Bookman Old Style" pitchFamily="18" charset="0"/>
              </a:rPr>
              <a:t> через Министерство обороны. Министерство обороны реализует политику в области строительства ВС РФ в соответствии с решениями высших органов государственной </a:t>
            </a:r>
            <a:r>
              <a:rPr lang="ru-RU" sz="2800" b="1" dirty="0" smtClean="0">
                <a:solidFill>
                  <a:schemeClr val="bg1"/>
                </a:solidFill>
                <a:latin typeface="Bookman Old Style" pitchFamily="18" charset="0"/>
              </a:rPr>
              <a:t>власти Российской Федерации.</a:t>
            </a:r>
            <a:r>
              <a:rPr lang="ru-RU" sz="2800" b="1" dirty="0" smtClean="0">
                <a:solidFill>
                  <a:srgbClr val="0000CC"/>
                </a:solidFill>
                <a:latin typeface="Bookman Old Style" pitchFamily="18" charset="0"/>
              </a:rPr>
              <a:t> 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21"/>
          <a:stretch>
            <a:fillRect/>
          </a:stretch>
        </p:blipFill>
        <p:spPr bwMode="auto">
          <a:xfrm>
            <a:off x="5940425" y="620688"/>
            <a:ext cx="2930525" cy="510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5795963" y="5084763"/>
            <a:ext cx="2879725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200" b="1">
                <a:solidFill>
                  <a:schemeClr val="bg1"/>
                </a:solidFill>
                <a:latin typeface="Times New Roman" pitchFamily="18" charset="0"/>
              </a:rPr>
              <a:t>Шойгу Сергей Кужугетович</a:t>
            </a:r>
          </a:p>
          <a:p>
            <a:pPr algn="ctr"/>
            <a:r>
              <a:rPr lang="ru-RU" sz="1200" b="1">
                <a:solidFill>
                  <a:schemeClr val="bg1"/>
                </a:solidFill>
                <a:latin typeface="Times New Roman" pitchFamily="18" charset="0"/>
              </a:rPr>
              <a:t> Министр обороны Российской Федерации, генерал армии</a:t>
            </a:r>
          </a:p>
        </p:txBody>
      </p:sp>
    </p:spTree>
    <p:extLst>
      <p:ext uri="{BB962C8B-B14F-4D97-AF65-F5344CB8AC3E}">
        <p14:creationId xmlns:p14="http://schemas.microsoft.com/office/powerpoint/2010/main" val="174449685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74187" y="1594882"/>
            <a:ext cx="2103985" cy="2108620"/>
          </a:xfrm>
          <a:prstGeom prst="round2DiagRect">
            <a:avLst/>
          </a:prstGeom>
          <a:ln>
            <a:solidFill>
              <a:srgbClr val="FFFF00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>
            <a:lvl1pPr marL="88900" indent="-95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endParaRPr lang="ru-RU" sz="2800" b="1" smtClean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50825" y="1844675"/>
            <a:ext cx="2592388" cy="2447925"/>
          </a:xfrm>
          <a:custGeom>
            <a:avLst/>
            <a:gdLst>
              <a:gd name="T0" fmla="*/ 1800225 w 1800225"/>
              <a:gd name="T1" fmla="*/ 935832 h 1871663"/>
              <a:gd name="T2" fmla="*/ 900113 w 1800225"/>
              <a:gd name="T3" fmla="*/ 1871663 h 1871663"/>
              <a:gd name="T4" fmla="*/ 0 w 1800225"/>
              <a:gd name="T5" fmla="*/ 935832 h 1871663"/>
              <a:gd name="T6" fmla="*/ 900113 w 1800225"/>
              <a:gd name="T7" fmla="*/ 0 h 187166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87880 w 1800225"/>
              <a:gd name="T13" fmla="*/ 87880 h 1871663"/>
              <a:gd name="T14" fmla="*/ 1712345 w 1800225"/>
              <a:gd name="T15" fmla="*/ 1783783 h 18716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00225" h="1871663">
                <a:moveTo>
                  <a:pt x="300044" y="0"/>
                </a:moveTo>
                <a:lnTo>
                  <a:pt x="1800225" y="0"/>
                </a:lnTo>
                <a:lnTo>
                  <a:pt x="1800225" y="1571619"/>
                </a:lnTo>
                <a:cubicBezTo>
                  <a:pt x="1800225" y="1737328"/>
                  <a:pt x="1665890" y="1871662"/>
                  <a:pt x="1500181" y="1871662"/>
                </a:cubicBezTo>
                <a:lnTo>
                  <a:pt x="0" y="1871663"/>
                </a:lnTo>
                <a:lnTo>
                  <a:pt x="0" y="300044"/>
                </a:lnTo>
                <a:lnTo>
                  <a:pt x="0" y="300043"/>
                </a:lnTo>
                <a:cubicBezTo>
                  <a:pt x="0" y="134334"/>
                  <a:pt x="134334" y="0"/>
                  <a:pt x="300044" y="0"/>
                </a:cubicBezTo>
                <a:cubicBezTo>
                  <a:pt x="300044" y="0"/>
                  <a:pt x="300044" y="0"/>
                  <a:pt x="300045" y="0"/>
                </a:cubicBezTo>
                <a:close/>
              </a:path>
            </a:pathLst>
          </a:custGeom>
          <a:solidFill>
            <a:srgbClr val="0000FF"/>
          </a:solidFill>
          <a:ln w="38100" algn="ctr">
            <a:solidFill>
              <a:srgbClr val="FFFF0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marL="9525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1. Сухопутные </a:t>
            </a:r>
          </a:p>
          <a:p>
            <a:pPr marL="9525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войска </a:t>
            </a:r>
          </a:p>
          <a:p>
            <a:pPr marL="9525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(СХ)</a:t>
            </a: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6301950" y="1737757"/>
            <a:ext cx="2103984" cy="2108620"/>
          </a:xfrm>
          <a:prstGeom prst="round2DiagRect">
            <a:avLst/>
          </a:prstGeom>
          <a:ln>
            <a:solidFill>
              <a:srgbClr val="FFFF00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>
            <a:lvl1pPr marL="88900" indent="-95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endParaRPr lang="ru-RU" sz="2800" b="1" smtClean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206325" y="3250644"/>
            <a:ext cx="2103984" cy="2108620"/>
          </a:xfrm>
          <a:prstGeom prst="round2DiagRect">
            <a:avLst/>
          </a:prstGeom>
          <a:ln>
            <a:solidFill>
              <a:srgbClr val="FFFF00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>
            <a:lvl1pPr marL="88900" indent="-95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endParaRPr lang="ru-RU" sz="2800" b="1" smtClean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443663" y="1844675"/>
            <a:ext cx="2484437" cy="2305050"/>
          </a:xfrm>
          <a:custGeom>
            <a:avLst/>
            <a:gdLst>
              <a:gd name="T0" fmla="*/ 1800225 w 1800225"/>
              <a:gd name="T1" fmla="*/ 935832 h 1871663"/>
              <a:gd name="T2" fmla="*/ 900113 w 1800225"/>
              <a:gd name="T3" fmla="*/ 1871663 h 1871663"/>
              <a:gd name="T4" fmla="*/ 0 w 1800225"/>
              <a:gd name="T5" fmla="*/ 935832 h 1871663"/>
              <a:gd name="T6" fmla="*/ 900113 w 1800225"/>
              <a:gd name="T7" fmla="*/ 0 h 187166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87880 w 1800225"/>
              <a:gd name="T13" fmla="*/ 87880 h 1871663"/>
              <a:gd name="T14" fmla="*/ 1712345 w 1800225"/>
              <a:gd name="T15" fmla="*/ 1783783 h 18716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00225" h="1871663">
                <a:moveTo>
                  <a:pt x="300044" y="0"/>
                </a:moveTo>
                <a:lnTo>
                  <a:pt x="1800225" y="0"/>
                </a:lnTo>
                <a:lnTo>
                  <a:pt x="1800225" y="1571619"/>
                </a:lnTo>
                <a:cubicBezTo>
                  <a:pt x="1800225" y="1737328"/>
                  <a:pt x="1665890" y="1871662"/>
                  <a:pt x="1500181" y="1871662"/>
                </a:cubicBezTo>
                <a:lnTo>
                  <a:pt x="0" y="1871663"/>
                </a:lnTo>
                <a:lnTo>
                  <a:pt x="0" y="300044"/>
                </a:lnTo>
                <a:lnTo>
                  <a:pt x="0" y="300043"/>
                </a:lnTo>
                <a:cubicBezTo>
                  <a:pt x="0" y="134334"/>
                  <a:pt x="134334" y="0"/>
                  <a:pt x="300044" y="0"/>
                </a:cubicBezTo>
                <a:cubicBezTo>
                  <a:pt x="300044" y="0"/>
                  <a:pt x="300044" y="0"/>
                  <a:pt x="300045" y="0"/>
                </a:cubicBezTo>
                <a:close/>
              </a:path>
            </a:pathLst>
          </a:custGeom>
          <a:solidFill>
            <a:srgbClr val="0000FF"/>
          </a:solidFill>
          <a:ln w="38100" algn="ctr">
            <a:solidFill>
              <a:srgbClr val="FFFF0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3. </a:t>
            </a:r>
          </a:p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Военно-</a:t>
            </a:r>
          </a:p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Морского </a:t>
            </a:r>
          </a:p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Флота </a:t>
            </a:r>
          </a:p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(ВМФ).</a:t>
            </a:r>
            <a:r>
              <a:rPr lang="ru-RU" sz="2400">
                <a:solidFill>
                  <a:srgbClr val="FFFF00"/>
                </a:solidFill>
                <a:latin typeface="Bookman Old Style" pitchFamily="18" charset="0"/>
              </a:rPr>
              <a:t> 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419475" y="3500438"/>
            <a:ext cx="2447925" cy="2305050"/>
          </a:xfrm>
          <a:custGeom>
            <a:avLst/>
            <a:gdLst>
              <a:gd name="T0" fmla="*/ 1800225 w 1800225"/>
              <a:gd name="T1" fmla="*/ 935832 h 1871663"/>
              <a:gd name="T2" fmla="*/ 900113 w 1800225"/>
              <a:gd name="T3" fmla="*/ 1871663 h 1871663"/>
              <a:gd name="T4" fmla="*/ 0 w 1800225"/>
              <a:gd name="T5" fmla="*/ 935832 h 1871663"/>
              <a:gd name="T6" fmla="*/ 900113 w 1800225"/>
              <a:gd name="T7" fmla="*/ 0 h 187166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87880 w 1800225"/>
              <a:gd name="T13" fmla="*/ 87880 h 1871663"/>
              <a:gd name="T14" fmla="*/ 1712345 w 1800225"/>
              <a:gd name="T15" fmla="*/ 1783783 h 18716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00225" h="1871663">
                <a:moveTo>
                  <a:pt x="300044" y="0"/>
                </a:moveTo>
                <a:lnTo>
                  <a:pt x="1800225" y="0"/>
                </a:lnTo>
                <a:lnTo>
                  <a:pt x="1800225" y="1571619"/>
                </a:lnTo>
                <a:cubicBezTo>
                  <a:pt x="1800225" y="1737328"/>
                  <a:pt x="1665890" y="1871662"/>
                  <a:pt x="1500181" y="1871662"/>
                </a:cubicBezTo>
                <a:lnTo>
                  <a:pt x="0" y="1871663"/>
                </a:lnTo>
                <a:lnTo>
                  <a:pt x="0" y="300044"/>
                </a:lnTo>
                <a:lnTo>
                  <a:pt x="0" y="300043"/>
                </a:lnTo>
                <a:cubicBezTo>
                  <a:pt x="0" y="134334"/>
                  <a:pt x="134334" y="0"/>
                  <a:pt x="300044" y="0"/>
                </a:cubicBezTo>
                <a:cubicBezTo>
                  <a:pt x="300044" y="0"/>
                  <a:pt x="300044" y="0"/>
                  <a:pt x="300045" y="0"/>
                </a:cubicBezTo>
                <a:close/>
              </a:path>
            </a:pathLst>
          </a:custGeom>
          <a:solidFill>
            <a:srgbClr val="0000FF"/>
          </a:solidFill>
          <a:ln w="38100" algn="ctr">
            <a:solidFill>
              <a:srgbClr val="FFFF0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2. </a:t>
            </a:r>
          </a:p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Военно-</a:t>
            </a:r>
          </a:p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воздушные </a:t>
            </a:r>
          </a:p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силы (ВВС)</a:t>
            </a:r>
          </a:p>
        </p:txBody>
      </p:sp>
      <p:sp>
        <p:nvSpPr>
          <p:cNvPr id="3110" name="AutoShape 38"/>
          <p:cNvSpPr>
            <a:spLocks noChangeArrowheads="1"/>
          </p:cNvSpPr>
          <p:nvPr/>
        </p:nvSpPr>
        <p:spPr bwMode="auto">
          <a:xfrm>
            <a:off x="395288" y="188913"/>
            <a:ext cx="8569325" cy="11525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99FF">
                  <a:alpha val="59000"/>
                </a:srgbClr>
              </a:gs>
              <a:gs pos="50000">
                <a:schemeClr val="bg1">
                  <a:alpha val="55000"/>
                </a:schemeClr>
              </a:gs>
              <a:gs pos="100000">
                <a:srgbClr val="0099FF">
                  <a:alpha val="59000"/>
                </a:srgbClr>
              </a:gs>
            </a:gsLst>
            <a:lin ang="5400000" scaled="1"/>
          </a:gradFill>
          <a:ln w="9525">
            <a:solidFill>
              <a:srgbClr val="99CC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Garamond" pitchFamily="18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50825" y="333375"/>
            <a:ext cx="8353425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000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Структурно ВС РФ делятся на виды</a:t>
            </a:r>
            <a:r>
              <a:rPr lang="ru-RU">
                <a:solidFill>
                  <a:srgbClr val="8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85500473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0"/>
            <a:ext cx="914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rgbClr val="C00000"/>
                </a:solidFill>
                <a:latin typeface="Times New Roman" pitchFamily="18" charset="0"/>
              </a:rPr>
              <a:t>Российские Вооруженные Силы имеют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</a:rPr>
              <a:t>трехвидовую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</a:rPr>
              <a:t> структуру, которая в большей степени соответствует сегодняшним требованиям и позволяет повысить эффективность боевого применения, серьезно упростить взаимодействие различных видов Вооруженных Сил и удешевить систему управления войсками.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927829226"/>
              </p:ext>
            </p:extLst>
          </p:nvPr>
        </p:nvGraphicFramePr>
        <p:xfrm>
          <a:off x="251520" y="1397000"/>
          <a:ext cx="8892480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31913" y="1341438"/>
            <a:ext cx="6696075" cy="4000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Georgia" pitchFamily="18" charset="0"/>
              </a:rPr>
              <a:t>ВИДЫ ВООРУЖЕННЫХ СИЛ РОССИИ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4508500"/>
            <a:ext cx="2555875" cy="240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/>
            <a:r>
              <a:rPr lang="ru-RU" sz="1000"/>
              <a:t>Сухопутные войска как вид Вооруженных Сил Российской Федерации предназначены для ведения боевых действий преимущественно на суше. По своим боевым возможностям они способны во взаимодействии с другими видами Вооруженных Сил Российской Федерации вести наступление в целях разгрома группировки противника и овладения его территорией, наносить огневые удары на большую глубину, отражать вторжение противника, его крупных воздушных десантов, прочно удерживать занимаемые территории, районы и рубежи.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03575" y="4508500"/>
            <a:ext cx="2736850" cy="240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/>
            <a:r>
              <a:rPr lang="ru-RU" sz="1000"/>
              <a:t>Военно-воздушные силы (ВВС) – вид Вооруженных Сил Российской Федерации. Они предназначены для ведения разведки группировок противника; обеспечения завоевания господства (сдерживания) в воздухе; защиты от ударов с воздуха важных военно-экономических районов (объектов) страны и группировок войск; предупреждения о воздушном нападении; поражения объектов, составляющих основу военного и военно-экономического потенциала противника; поддержки с воздуха сухопутных войск и сил флота; десантирования воздушных десантов; перевозки войск и материальных средств по воздуху.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372225" y="4508500"/>
            <a:ext cx="2771775" cy="240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/>
            <a:r>
              <a:rPr lang="ru-RU" sz="1000"/>
              <a:t>Военно-Морской Флот (ВМФ) является видом Вооруженных Сил Российской Федерации. Он предназначен для вооруженной защиты интересов России, ведения боевых действий на морских и океанских театрах войны. ВМФ способен наносить ядерные удары по наземным объектам противника, уничтожать группировки его флота в море и базах, нарушать океанские и морские коммуникации противника и защищать свои морские перевозки, содействовать сухопутным войскам в операциях на континентальных театрах военных действий, высаживать морские десанты, участвовать в отражении десантов противника и выполнять другие задачи.</a:t>
            </a:r>
          </a:p>
        </p:txBody>
      </p:sp>
    </p:spTree>
    <p:extLst>
      <p:ext uri="{BB962C8B-B14F-4D97-AF65-F5344CB8AC3E}">
        <p14:creationId xmlns:p14="http://schemas.microsoft.com/office/powerpoint/2010/main" val="692124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5" grpId="0">
        <p:bldAsOne/>
      </p:bldGraphic>
      <p:bldP spid="6" grpId="0" animBg="1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43608" y="0"/>
            <a:ext cx="7632848" cy="461665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ru-RU" sz="2400" b="1" dirty="0">
                <a:solidFill>
                  <a:srgbClr val="FF0000"/>
                </a:solidFill>
              </a:rPr>
              <a:t>ТРИ РОДА ВОЙСК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88014263"/>
              </p:ext>
            </p:extLst>
          </p:nvPr>
        </p:nvGraphicFramePr>
        <p:xfrm>
          <a:off x="0" y="620688"/>
          <a:ext cx="9144000" cy="6237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8793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0832"/>
            <a:ext cx="840841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56921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4869160"/>
            <a:ext cx="2049896" cy="1988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1285661438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7" y="2924944"/>
            <a:ext cx="2140048" cy="18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Стрелка вверх 10"/>
          <p:cNvSpPr/>
          <p:nvPr/>
        </p:nvSpPr>
        <p:spPr>
          <a:xfrm>
            <a:off x="2699792" y="2420888"/>
            <a:ext cx="216024" cy="360040"/>
          </a:xfrm>
          <a:prstGeom prst="upArrow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Стрелка вверх 11"/>
          <p:cNvSpPr/>
          <p:nvPr/>
        </p:nvSpPr>
        <p:spPr>
          <a:xfrm>
            <a:off x="8172400" y="2204864"/>
            <a:ext cx="288032" cy="432048"/>
          </a:xfrm>
          <a:prstGeom prst="upArrow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лево 12"/>
          <p:cNvSpPr/>
          <p:nvPr/>
        </p:nvSpPr>
        <p:spPr>
          <a:xfrm>
            <a:off x="4788024" y="5445224"/>
            <a:ext cx="432048" cy="216024"/>
          </a:xfrm>
          <a:prstGeom prst="leftArrow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321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4" grpId="0">
        <p:bldAsOne/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1254</Words>
  <Application>Microsoft Office PowerPoint</Application>
  <PresentationFormat>Экран (4:3)</PresentationFormat>
  <Paragraphs>139</Paragraphs>
  <Slides>19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Arial Black</vt:lpstr>
      <vt:lpstr>Bookman Old Style</vt:lpstr>
      <vt:lpstr>Calibri</vt:lpstr>
      <vt:lpstr>Garamond</vt:lpstr>
      <vt:lpstr>Georgia</vt:lpstr>
      <vt:lpstr>Times New Roman</vt:lpstr>
      <vt:lpstr>Wingdings</vt:lpstr>
      <vt:lpstr>Тема Office</vt:lpstr>
      <vt:lpstr>Структура Вооруженных Сил РФ </vt:lpstr>
      <vt:lpstr>Тема урока: Структура ВС РФ  </vt:lpstr>
      <vt:lpstr>Презентация PowerPoint</vt:lpstr>
      <vt:lpstr>Презентация PowerPoint</vt:lpstr>
      <vt:lpstr>Верховный Главнокомандующий</vt:lpstr>
      <vt:lpstr>Презентация PowerPoint</vt:lpstr>
      <vt:lpstr>Презентация PowerPoint</vt:lpstr>
      <vt:lpstr>Презентация PowerPoint</vt:lpstr>
      <vt:lpstr>Презентация PowerPoint</vt:lpstr>
      <vt:lpstr>Состав ВС РФ</vt:lpstr>
      <vt:lpstr>Презентация PowerPoint</vt:lpstr>
      <vt:lpstr>Военно-воздушные силы РФ </vt:lpstr>
      <vt:lpstr>Военно- морской флот РФ</vt:lpstr>
      <vt:lpstr>Ракетные войска стратегического назначения</vt:lpstr>
      <vt:lpstr>Воздушно-десантные войска</vt:lpstr>
      <vt:lpstr>Космические войска</vt:lpstr>
      <vt:lpstr>Войска специального назначения, тыл ВС РФ, организации, воинские части строительства и расквартирования войск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Вооруженных Сил РФ</dc:title>
  <dc:creator>777</dc:creator>
  <cp:lastModifiedBy>Александр</cp:lastModifiedBy>
  <cp:revision>17</cp:revision>
  <dcterms:created xsi:type="dcterms:W3CDTF">2018-01-18T18:05:16Z</dcterms:created>
  <dcterms:modified xsi:type="dcterms:W3CDTF">2022-12-13T06:10:38Z</dcterms:modified>
</cp:coreProperties>
</file>