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EDD9E-BDDC-46BC-8187-611337753F7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58807-0412-47FC-A7D0-3F771D0E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unart.pro/uploads/posts/2022-08/1659729707_71-funart-pro-p-fon-dlya-sobraniya-v-detskom-sadu-krasivo-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9452"/>
            <a:ext cx="9332602" cy="69974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060849"/>
            <a:ext cx="5040560" cy="144015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Palatino Linotype" pitchFamily="18" charset="0"/>
              </a:rPr>
              <a:t>Звуковая культура речи: дифференциация звуков </a:t>
            </a:r>
            <a:r>
              <a:rPr lang="ru-RU" b="1" dirty="0" err="1">
                <a:solidFill>
                  <a:srgbClr val="0070C0"/>
                </a:solidFill>
                <a:latin typeface="Palatino Linotype" pitchFamily="18" charset="0"/>
              </a:rPr>
              <a:t>с-ш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4248472" cy="108012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Презентация к занятию по развитию речи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Старшая группа №9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Подготовила Клишина Е.Д.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6501408" cy="5976664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>
                <a:solidFill>
                  <a:schemeClr val="tx2"/>
                </a:solidFill>
                <a:latin typeface="Book Antiqua" pitchFamily="18" charset="0"/>
              </a:rPr>
              <a:t>Игра «Доскажи словечко»</a:t>
            </a:r>
            <a:br>
              <a:rPr lang="ru-RU" sz="2700" b="1" dirty="0" smtClean="0">
                <a:solidFill>
                  <a:schemeClr val="tx2"/>
                </a:solidFill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/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Иго-го! - поёт лошадка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Спи, мышонок сладко:.(сладко)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</a:t>
            </a:r>
            <a:r>
              <a:rPr lang="ru-RU" sz="2200" dirty="0" err="1" smtClean="0">
                <a:latin typeface="Book Antiqua" pitchFamily="18" charset="0"/>
              </a:rPr>
              <a:t>Динь-дон</a:t>
            </a:r>
            <a:r>
              <a:rPr lang="ru-RU" sz="2200" dirty="0" smtClean="0">
                <a:latin typeface="Book Antiqua" pitchFamily="18" charset="0"/>
              </a:rPr>
              <a:t>. </a:t>
            </a:r>
            <a:r>
              <a:rPr lang="ru-RU" sz="2200" dirty="0" err="1" smtClean="0">
                <a:latin typeface="Book Antiqua" pitchFamily="18" charset="0"/>
              </a:rPr>
              <a:t>Динь-дон</a:t>
            </a:r>
            <a:r>
              <a:rPr lang="ru-RU" sz="2200" dirty="0" smtClean="0">
                <a:latin typeface="Book Antiqua" pitchFamily="18" charset="0"/>
              </a:rPr>
              <a:t>.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В переулке ходит:. (слон)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Ночью темень. Ночью тишь.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Рыбка, рыбка, где ты: (спишь)?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Уронила белка шишку,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Шишка стукнула:. (зайчишку)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Живёт на свете Саша.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Во рту у Саши: (каша).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- Прицепившись к задней шине</a:t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2200" dirty="0" smtClean="0">
                <a:latin typeface="Book Antiqua" pitchFamily="18" charset="0"/>
              </a:rPr>
              <a:t>Мишка едет на: (машине).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s://nakleikashop.ru/images/detailed/30/Smesh-0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3212976"/>
            <a:ext cx="3149186" cy="3381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krot.info/uploads/posts/2020-10/1603676584_28-p-fon-smeshariki-dlya-prezentatsii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60848"/>
            <a:ext cx="648072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Звуки Ш и С - друзья,</a:t>
            </a:r>
            <a:b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Ш - шипит, а С - свистит.</a:t>
            </a:r>
            <a:b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Не забудем никогда!</a:t>
            </a:r>
            <a:endParaRPr lang="ru-RU" sz="36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otovideoforum.ru/resources/image/891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836712"/>
            <a:ext cx="4896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Вы, ребята,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582" name="AutoShape 6" descr="https://static.vecteezy.com/system/resources/previews/000/529/653/original/thumbs-up-vect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s://static.vecteezy.com/system/resources/previews/000/529/653/original/thumbs-up-vect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6" name="Picture 10" descr="https://i.ebayimg.com/images/g/dRsAAOSw~bFWNT7r/s-l4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908720"/>
            <a:ext cx="1191791" cy="1594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12" descr="https://suvenir.pokupo.shop/user-files/sites/265/2020/10/30ee28186e80b36a11f542bfa7c3f77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285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20688"/>
            <a:ext cx="6408712" cy="5505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0" dirty="0" smtClean="0">
                <a:solidFill>
                  <a:schemeClr val="tx2"/>
                </a:solidFill>
                <a:latin typeface="Book Antiqua" pitchFamily="18" charset="0"/>
              </a:rPr>
              <a:t>В гости к </a:t>
            </a:r>
            <a:r>
              <a:rPr lang="ru-RU" sz="2800" b="1" i="0" dirty="0" err="1" smtClean="0">
                <a:solidFill>
                  <a:schemeClr val="tx2"/>
                </a:solidFill>
                <a:latin typeface="Book Antiqua" pitchFamily="18" charset="0"/>
              </a:rPr>
              <a:t>смешарикам</a:t>
            </a:r>
            <a:r>
              <a:rPr lang="ru-RU" sz="2800" b="1" i="0" dirty="0" smtClean="0">
                <a:solidFill>
                  <a:schemeClr val="tx2"/>
                </a:solidFill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11111"/>
                </a:solidFill>
                <a:latin typeface="Book Antiqua" pitchFamily="18" charset="0"/>
              </a:rPr>
              <a:t>П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редставьте, что мы сейчас в лесу. </a:t>
            </a:r>
          </a:p>
          <a:p>
            <a:pPr>
              <a:buNone/>
            </a:pP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Покажите, какие там большие деревья.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11111"/>
                </a:solidFill>
                <a:latin typeface="Book Antiqua" pitchFamily="18" charset="0"/>
              </a:rPr>
              <a:t>        </a:t>
            </a:r>
            <a:r>
              <a:rPr lang="ru-RU" sz="1800" i="1" dirty="0" smtClean="0">
                <a:solidFill>
                  <a:srgbClr val="111111"/>
                </a:solidFill>
                <a:latin typeface="Book Antiqua" pitchFamily="18" charset="0"/>
              </a:rPr>
              <a:t>(Дети поднимают руки)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. </a:t>
            </a:r>
          </a:p>
          <a:p>
            <a:pPr>
              <a:buNone/>
            </a:pPr>
            <a:r>
              <a:rPr lang="ru-RU" sz="1800" b="1" i="0" u="sng" dirty="0" smtClean="0">
                <a:solidFill>
                  <a:srgbClr val="111111"/>
                </a:solidFill>
                <a:latin typeface="Book Antiqua" pitchFamily="18" charset="0"/>
              </a:rPr>
              <a:t>Подул теплый ветерок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: </a:t>
            </a:r>
            <a:r>
              <a:rPr lang="ru-RU" sz="1800" b="1" i="0" dirty="0" err="1" smtClean="0">
                <a:solidFill>
                  <a:srgbClr val="111111"/>
                </a:solidFill>
                <a:latin typeface="Book Antiqua" pitchFamily="18" charset="0"/>
              </a:rPr>
              <a:t>ш-ш-ш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, зашелестели листья. </a:t>
            </a:r>
            <a:r>
              <a:rPr lang="ru-RU" sz="1800" i="1" dirty="0" smtClean="0">
                <a:solidFill>
                  <a:srgbClr val="111111"/>
                </a:solidFill>
                <a:latin typeface="Book Antiqua" pitchFamily="18" charset="0"/>
              </a:rPr>
              <a:t>(Дети быстро-быстро шевелят пальчиками).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 </a:t>
            </a:r>
          </a:p>
          <a:p>
            <a:pPr>
              <a:buNone/>
            </a:pPr>
            <a:r>
              <a:rPr lang="ru-RU" sz="1800" b="1" i="0" u="sng" dirty="0" smtClean="0">
                <a:solidFill>
                  <a:srgbClr val="111111"/>
                </a:solidFill>
                <a:latin typeface="Book Antiqua" pitchFamily="18" charset="0"/>
              </a:rPr>
              <a:t>Подул холодный ветер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: </a:t>
            </a:r>
            <a:r>
              <a:rPr lang="ru-RU" sz="1800" b="1" i="0" dirty="0" err="1" smtClean="0">
                <a:solidFill>
                  <a:srgbClr val="111111"/>
                </a:solidFill>
                <a:latin typeface="Book Antiqua" pitchFamily="18" charset="0"/>
              </a:rPr>
              <a:t>с-с-с</a:t>
            </a: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, закачались сосны.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111111"/>
                </a:solidFill>
                <a:latin typeface="Book Antiqua" pitchFamily="18" charset="0"/>
              </a:rPr>
              <a:t>(Дети покачиваются и машут руками). </a:t>
            </a:r>
          </a:p>
          <a:p>
            <a:pPr>
              <a:buNone/>
            </a:pPr>
            <a:r>
              <a:rPr lang="ru-RU" sz="1800" b="1" i="0" dirty="0" smtClean="0">
                <a:solidFill>
                  <a:srgbClr val="111111"/>
                </a:solidFill>
                <a:latin typeface="Book Antiqua" pitchFamily="18" charset="0"/>
              </a:rPr>
              <a:t>Ветер затих — не шевелятся больше ни листочки, ни ветки.</a:t>
            </a:r>
            <a:endParaRPr lang="ru-RU" sz="1800" dirty="0">
              <a:latin typeface="Book Antiqua" pitchFamily="18" charset="0"/>
            </a:endParaRPr>
          </a:p>
        </p:txBody>
      </p:sp>
      <p:sp>
        <p:nvSpPr>
          <p:cNvPr id="17410" name="AutoShape 2" descr="http://900igr.net/up/datai/257078/0001-001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900igr.net/up/datai/257078/0001-001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900igr.net/up/datai/256786/0006-019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://900igr.net/up/datai/256786/0006-019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dirty="0" smtClean="0">
                <a:solidFill>
                  <a:schemeClr val="tx2"/>
                </a:solidFill>
                <a:latin typeface="Book Antiqua" pitchFamily="18" charset="0"/>
              </a:rPr>
              <a:t>Артикуляционная </a:t>
            </a:r>
            <a:r>
              <a:rPr lang="ru-RU" sz="2600" b="1" dirty="0">
                <a:solidFill>
                  <a:schemeClr val="tx2"/>
                </a:solidFill>
                <a:latin typeface="Book Antiqua" pitchFamily="18" charset="0"/>
              </a:rPr>
              <a:t>гимнастика.</a:t>
            </a:r>
          </a:p>
          <a:p>
            <a:pPr>
              <a:buNone/>
            </a:pPr>
            <a:r>
              <a:rPr lang="ru-RU" sz="2600" b="1" dirty="0" smtClean="0">
                <a:latin typeface="Book Antiqua" pitchFamily="18" charset="0"/>
              </a:rPr>
              <a:t>          </a:t>
            </a:r>
          </a:p>
          <a:p>
            <a:pPr>
              <a:buNone/>
            </a:pPr>
            <a:r>
              <a:rPr lang="ru-RU" sz="2000" b="1" dirty="0" err="1" smtClean="0">
                <a:latin typeface="Book Antiqua" pitchFamily="18" charset="0"/>
              </a:rPr>
              <a:t>Нюша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b="1" dirty="0">
                <a:latin typeface="Book Antiqua" pitchFamily="18" charset="0"/>
              </a:rPr>
              <a:t>всем улыбнулась (</a:t>
            </a:r>
            <a:r>
              <a:rPr lang="ru-RU" sz="2000" i="1" dirty="0">
                <a:latin typeface="Book Antiqua" pitchFamily="18" charset="0"/>
              </a:rPr>
              <a:t>губы в широкой улыбке, видны верхние и нижние зубы</a:t>
            </a:r>
            <a:r>
              <a:rPr lang="ru-RU" sz="2000" b="1" dirty="0">
                <a:latin typeface="Book Antiqua" pitchFamily="18" charset="0"/>
              </a:rPr>
              <a:t>,</a:t>
            </a:r>
          </a:p>
          <a:p>
            <a:pPr>
              <a:buNone/>
            </a:pPr>
            <a:r>
              <a:rPr lang="ru-RU" sz="2000" b="1" dirty="0">
                <a:latin typeface="Book Antiqua" pitchFamily="18" charset="0"/>
              </a:rPr>
              <a:t>Поцеловать она всех потянулась </a:t>
            </a:r>
            <a:r>
              <a:rPr lang="ru-RU" sz="2000" b="1" i="1" dirty="0">
                <a:latin typeface="Book Antiqua" pitchFamily="18" charset="0"/>
              </a:rPr>
              <a:t>(губы тянутся вперёд)</a:t>
            </a:r>
            <a:r>
              <a:rPr lang="ru-RU" sz="2000" b="1" dirty="0"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sz="2000" b="1" dirty="0">
                <a:latin typeface="Book Antiqua" pitchFamily="18" charset="0"/>
              </a:rPr>
              <a:t>Решила покатать всех на качелях.</a:t>
            </a:r>
          </a:p>
          <a:p>
            <a:pPr>
              <a:buNone/>
            </a:pPr>
            <a:r>
              <a:rPr lang="ru-RU" sz="2000" b="1" dirty="0">
                <a:latin typeface="Book Antiqua" pitchFamily="18" charset="0"/>
              </a:rPr>
              <a:t>Мы тоже улыбнемся </a:t>
            </a:r>
            <a:r>
              <a:rPr lang="ru-RU" sz="2000" b="1" dirty="0" err="1" smtClean="0">
                <a:latin typeface="Book Antiqua" pitchFamily="18" charset="0"/>
              </a:rPr>
              <a:t>Нюше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i="1" dirty="0">
                <a:latin typeface="Book Antiqua" pitchFamily="18" charset="0"/>
              </a:rPr>
              <a:t>(губы в широкой улыбке, видны верхние и нижние </a:t>
            </a:r>
            <a:r>
              <a:rPr lang="ru-RU" sz="2000" i="1" dirty="0" smtClean="0">
                <a:latin typeface="Book Antiqua" pitchFamily="18" charset="0"/>
              </a:rPr>
              <a:t>зубы)</a:t>
            </a:r>
            <a:endParaRPr lang="ru-RU" sz="2000" i="1" dirty="0">
              <a:latin typeface="Book Antiqua" pitchFamily="18" charset="0"/>
            </a:endParaRPr>
          </a:p>
          <a:p>
            <a:pPr>
              <a:buNone/>
            </a:pPr>
            <a:r>
              <a:rPr lang="ru-RU" sz="2000" b="1" dirty="0">
                <a:latin typeface="Book Antiqua" pitchFamily="18" charset="0"/>
              </a:rPr>
              <a:t>Поцелуем </a:t>
            </a:r>
            <a:r>
              <a:rPr lang="ru-RU" sz="2000" b="1" dirty="0" err="1" smtClean="0">
                <a:latin typeface="Book Antiqua" pitchFamily="18" charset="0"/>
              </a:rPr>
              <a:t>Нюшу</a:t>
            </a:r>
            <a:r>
              <a:rPr lang="ru-RU" sz="2000" b="1" dirty="0">
                <a:latin typeface="Book Antiqua" pitchFamily="18" charset="0"/>
              </a:rPr>
              <a:t>. </a:t>
            </a:r>
            <a:r>
              <a:rPr lang="ru-RU" sz="2000" b="1" i="1" dirty="0">
                <a:latin typeface="Book Antiqua" pitchFamily="18" charset="0"/>
              </a:rPr>
              <a:t>(губы тянутся вперёд</a:t>
            </a:r>
            <a:r>
              <a:rPr lang="ru-RU" sz="2000" b="1" i="1" dirty="0" smtClean="0">
                <a:latin typeface="Book Antiqua" pitchFamily="18" charset="0"/>
              </a:rPr>
              <a:t>)</a:t>
            </a:r>
            <a:endParaRPr lang="ru-RU" sz="2000" b="1" dirty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https://www.clipartmax.com/png/full/127-1272846_ideepank-algklasside-eesti-keele-tundideks-cartoon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3068960"/>
            <a:ext cx="2880320" cy="3454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b="1" dirty="0"/>
              <a:t> </a:t>
            </a:r>
            <a:endParaRPr lang="ru-RU" sz="2400" b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Book Antiqua" pitchFamily="18" charset="0"/>
              </a:rPr>
              <a:t>Произнеси </a:t>
            </a:r>
            <a:r>
              <a:rPr lang="ru-RU" sz="2400" b="1" dirty="0" err="1" smtClean="0">
                <a:solidFill>
                  <a:schemeClr val="tx2"/>
                </a:solidFill>
                <a:latin typeface="Book Antiqua" pitchFamily="18" charset="0"/>
              </a:rPr>
              <a:t>чистоговорки</a:t>
            </a:r>
            <a:endParaRPr lang="ru-RU" sz="2400" b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Book Antiqua" pitchFamily="18" charset="0"/>
              </a:rPr>
              <a:t>- </a:t>
            </a:r>
            <a:r>
              <a:rPr lang="ru-RU" sz="2400" b="1" dirty="0" err="1" smtClean="0">
                <a:latin typeface="Book Antiqua" pitchFamily="18" charset="0"/>
              </a:rPr>
              <a:t>Са-са-са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ru-RU" sz="2400" b="1" dirty="0">
                <a:latin typeface="Book Antiqua" pitchFamily="18" charset="0"/>
              </a:rPr>
              <a:t>- у </a:t>
            </a:r>
            <a:r>
              <a:rPr lang="ru-RU" sz="2400" b="1" dirty="0" err="1" smtClean="0">
                <a:latin typeface="Book Antiqua" pitchFamily="18" charset="0"/>
              </a:rPr>
              <a:t>Нюши</a:t>
            </a:r>
            <a:r>
              <a:rPr lang="ru-RU" sz="2400" b="1" dirty="0" smtClean="0">
                <a:latin typeface="Book Antiqua" pitchFamily="18" charset="0"/>
              </a:rPr>
              <a:t> коса.</a:t>
            </a:r>
            <a:endParaRPr lang="ru-RU" sz="2400" b="1" dirty="0">
              <a:latin typeface="Book Antiqua" pitchFamily="18" charset="0"/>
            </a:endParaRPr>
          </a:p>
          <a:p>
            <a:pPr>
              <a:buNone/>
            </a:pPr>
            <a:r>
              <a:rPr lang="ru-RU" sz="2400" b="1" dirty="0">
                <a:latin typeface="Book Antiqua" pitchFamily="18" charset="0"/>
              </a:rPr>
              <a:t>- Су-су-су - заплету косу.</a:t>
            </a:r>
          </a:p>
          <a:p>
            <a:pPr>
              <a:buNone/>
            </a:pPr>
            <a:r>
              <a:rPr lang="ru-RU" sz="2400" b="1" dirty="0">
                <a:latin typeface="Book Antiqua" pitchFamily="18" charset="0"/>
              </a:rPr>
              <a:t>- Ша-ша-ша – </a:t>
            </a:r>
            <a:r>
              <a:rPr lang="ru-RU" sz="2400" b="1" dirty="0" err="1" smtClean="0">
                <a:latin typeface="Book Antiqua" pitchFamily="18" charset="0"/>
              </a:rPr>
              <a:t>Нюша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ru-RU" sz="2400" b="1" dirty="0">
                <a:latin typeface="Book Antiqua" pitchFamily="18" charset="0"/>
              </a:rPr>
              <a:t>моет малыша.</a:t>
            </a:r>
          </a:p>
          <a:p>
            <a:pPr>
              <a:buNone/>
            </a:pPr>
            <a:r>
              <a:rPr lang="ru-RU" sz="2400" b="1" dirty="0">
                <a:latin typeface="Book Antiqua" pitchFamily="18" charset="0"/>
              </a:rPr>
              <a:t>- </a:t>
            </a:r>
            <a:r>
              <a:rPr lang="ru-RU" sz="2400" b="1" dirty="0" err="1">
                <a:latin typeface="Book Antiqua" pitchFamily="18" charset="0"/>
              </a:rPr>
              <a:t>Ши-ши-ши</a:t>
            </a:r>
            <a:r>
              <a:rPr lang="ru-RU" sz="2400" b="1" dirty="0">
                <a:latin typeface="Book Antiqua" pitchFamily="18" charset="0"/>
              </a:rPr>
              <a:t> – на поляне малыши.</a:t>
            </a:r>
          </a:p>
          <a:p>
            <a:pPr>
              <a:buNone/>
            </a:pPr>
            <a:r>
              <a:rPr lang="ru-RU" sz="2400" b="1" dirty="0">
                <a:latin typeface="Book Antiqua" pitchFamily="18" charset="0"/>
              </a:rPr>
              <a:t>- </a:t>
            </a:r>
            <a:r>
              <a:rPr lang="ru-RU" sz="2400" b="1" dirty="0" err="1">
                <a:latin typeface="Book Antiqua" pitchFamily="18" charset="0"/>
              </a:rPr>
              <a:t>Са-са-са</a:t>
            </a:r>
            <a:r>
              <a:rPr lang="ru-RU" sz="2400" b="1" dirty="0">
                <a:latin typeface="Book Antiqua" pitchFamily="18" charset="0"/>
              </a:rPr>
              <a:t> - в сказке были чудеса.</a:t>
            </a:r>
          </a:p>
          <a:p>
            <a:pPr>
              <a:buNone/>
            </a:pPr>
            <a:r>
              <a:rPr lang="ru-RU" sz="2400" b="1" dirty="0">
                <a:latin typeface="Book Antiqua" pitchFamily="18" charset="0"/>
              </a:rPr>
              <a:t>- </a:t>
            </a:r>
            <a:r>
              <a:rPr lang="ru-RU" sz="2400" b="1" dirty="0" err="1">
                <a:latin typeface="Book Antiqua" pitchFamily="18" charset="0"/>
              </a:rPr>
              <a:t>Шо-шо-шо</a:t>
            </a:r>
            <a:r>
              <a:rPr lang="ru-RU" sz="2400" b="1" dirty="0">
                <a:latin typeface="Book Antiqua" pitchFamily="18" charset="0"/>
              </a:rPr>
              <a:t> – говорим мы хорошо.</a:t>
            </a:r>
            <a:endParaRPr lang="ru-RU" b="1" dirty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s://img0.liveinternet.ru/images/attach/d/3/156/281/156281528_SmesharikiVn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2996952"/>
            <a:ext cx="3248025" cy="3552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Book Antiqua" pitchFamily="18" charset="0"/>
              </a:rPr>
              <a:t>Игра «Топаем – хлопаем»</a:t>
            </a:r>
            <a:endParaRPr lang="ru-RU" sz="32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Book Antiqua" pitchFamily="18" charset="0"/>
              </a:rPr>
              <a:t>Если слышишь звук – с-, то хлопай,</a:t>
            </a:r>
          </a:p>
          <a:p>
            <a:pPr>
              <a:buNone/>
            </a:pPr>
            <a:r>
              <a:rPr lang="ru-RU" sz="2000" b="1" i="1" dirty="0" smtClean="0">
                <a:latin typeface="Book Antiqua" pitchFamily="18" charset="0"/>
              </a:rPr>
              <a:t>а звук – </a:t>
            </a:r>
            <a:r>
              <a:rPr lang="ru-RU" sz="2000" b="1" i="1" dirty="0" err="1" smtClean="0">
                <a:latin typeface="Book Antiqua" pitchFamily="18" charset="0"/>
              </a:rPr>
              <a:t>ш</a:t>
            </a:r>
            <a:r>
              <a:rPr lang="ru-RU" sz="2000" b="1" i="1" dirty="0" smtClean="0">
                <a:latin typeface="Book Antiqua" pitchFamily="18" charset="0"/>
              </a:rPr>
              <a:t> -, то топай. </a:t>
            </a:r>
          </a:p>
          <a:p>
            <a:pPr>
              <a:buNone/>
            </a:pPr>
            <a:r>
              <a:rPr lang="ru-RU" sz="2800" b="1" dirty="0" smtClean="0">
                <a:latin typeface="Book Antiqua" pitchFamily="18" charset="0"/>
              </a:rPr>
              <a:t>    Шар</a:t>
            </a:r>
            <a:r>
              <a:rPr lang="ru-RU" sz="2800" b="1" dirty="0">
                <a:latin typeface="Book Antiqua" pitchFamily="18" charset="0"/>
              </a:rPr>
              <a:t>, сок, машет, </a:t>
            </a:r>
            <a:r>
              <a:rPr lang="ru-RU" sz="2800" b="1" dirty="0" smtClean="0">
                <a:latin typeface="Book Antiqua" pitchFamily="18" charset="0"/>
              </a:rPr>
              <a:t>нос</a:t>
            </a:r>
            <a:r>
              <a:rPr lang="ru-RU" sz="2800" b="1" dirty="0">
                <a:latin typeface="Book Antiqua" pitchFamily="18" charset="0"/>
              </a:rPr>
              <a:t>, ландыш, сильный, шапка, маска, </a:t>
            </a:r>
            <a:r>
              <a:rPr lang="ru-RU" sz="2800" b="1" dirty="0" smtClean="0">
                <a:latin typeface="Book Antiqua" pitchFamily="18" charset="0"/>
              </a:rPr>
              <a:t>оса</a:t>
            </a:r>
            <a:r>
              <a:rPr lang="ru-RU" sz="2800" b="1" dirty="0">
                <a:latin typeface="Book Antiqua" pitchFamily="18" charset="0"/>
              </a:rPr>
              <a:t>, голос.</a:t>
            </a:r>
            <a:endParaRPr lang="ru-RU" sz="2800" dirty="0">
              <a:latin typeface="Book Antiqua" pitchFamily="18" charset="0"/>
            </a:endParaRPr>
          </a:p>
        </p:txBody>
      </p:sp>
      <p:pic>
        <p:nvPicPr>
          <p:cNvPr id="5122" name="Picture 2" descr="https://flomaster.club/uploads/posts/2022-06/1654289265_2-flomaster-club-p-sok-risunok-dlya-detei-krasivo-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501008"/>
            <a:ext cx="1034890" cy="1512168"/>
          </a:xfrm>
          <a:prstGeom prst="rect">
            <a:avLst/>
          </a:prstGeom>
          <a:noFill/>
        </p:spPr>
      </p:pic>
      <p:pic>
        <p:nvPicPr>
          <p:cNvPr id="5124" name="Picture 4" descr="https://catherineasquithgallery.com/uploads/posts/2021-02/1612569894_67-p-shari-na-zelenom-fone-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5082516"/>
            <a:ext cx="1296144" cy="1272141"/>
          </a:xfrm>
          <a:prstGeom prst="rect">
            <a:avLst/>
          </a:prstGeom>
          <a:noFill/>
        </p:spPr>
      </p:pic>
      <p:pic>
        <p:nvPicPr>
          <p:cNvPr id="5126" name="Picture 6" descr="https://img2.freepng.ru/20180423/jze/kisspng-child-krosh-play-doh-animation-toy-suo-5ade19ce3d5324.98004459152450503825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3573016"/>
            <a:ext cx="1728399" cy="163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s://proprikol.ru/wp-content/uploads/2020/09/kartinki-losyasha-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08304" y="3356992"/>
            <a:ext cx="1296144" cy="1758142"/>
          </a:xfrm>
          <a:prstGeom prst="rect">
            <a:avLst/>
          </a:prstGeom>
          <a:noFill/>
        </p:spPr>
      </p:pic>
      <p:pic>
        <p:nvPicPr>
          <p:cNvPr id="5130" name="Picture 10" descr="https://img2.freepng.ru/20200225/jto/transparent-lily-bell-flower-5e55515ea87762.5450580015826496946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249066">
            <a:off x="4701095" y="4739660"/>
            <a:ext cx="1138446" cy="1340837"/>
          </a:xfrm>
          <a:prstGeom prst="rect">
            <a:avLst/>
          </a:prstGeom>
          <a:noFill/>
        </p:spPr>
      </p:pic>
      <p:pic>
        <p:nvPicPr>
          <p:cNvPr id="5132" name="Picture 12" descr="https://papik.pro/uploads/posts/2021-09/1630689702_25-papik-pro-p-osa-risunok-detskii-2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68144" y="3356992"/>
            <a:ext cx="1119397" cy="1368152"/>
          </a:xfrm>
          <a:prstGeom prst="rect">
            <a:avLst/>
          </a:prstGeom>
          <a:noFill/>
        </p:spPr>
      </p:pic>
      <p:pic>
        <p:nvPicPr>
          <p:cNvPr id="5134" name="Picture 14" descr="https://w7.pngwing.com/pngs/962/240/png-transparent-beanie-user-profile-knit-cap-industrial-design-wool-cap-hat-orange-caps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425526">
            <a:off x="6219299" y="4863180"/>
            <a:ext cx="1512168" cy="1497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692697"/>
            <a:ext cx="6624736" cy="345638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Book Antiqua" pitchFamily="18" charset="0"/>
              </a:rPr>
              <a:t>В гостях у Кроша</a:t>
            </a:r>
          </a:p>
          <a:p>
            <a:pPr>
              <a:buNone/>
            </a:pPr>
            <a:r>
              <a:rPr lang="ru-RU" sz="2400" b="1" dirty="0" smtClean="0">
                <a:latin typeface="Book Antiqua" pitchFamily="18" charset="0"/>
              </a:rPr>
              <a:t>-</a:t>
            </a:r>
            <a:r>
              <a:rPr lang="ru-RU" sz="2000" b="1" dirty="0">
                <a:latin typeface="Book Antiqua" pitchFamily="18" charset="0"/>
              </a:rPr>
              <a:t>Чего у </a:t>
            </a:r>
            <a:r>
              <a:rPr lang="ru-RU" sz="2000" b="1" dirty="0" smtClean="0">
                <a:latin typeface="Book Antiqua" pitchFamily="18" charset="0"/>
              </a:rPr>
              <a:t>Кроша </a:t>
            </a:r>
            <a:r>
              <a:rPr lang="ru-RU" sz="2000" b="1" dirty="0">
                <a:latin typeface="Book Antiqua" pitchFamily="18" charset="0"/>
              </a:rPr>
              <a:t>очень много? </a:t>
            </a: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Book Antiqua" pitchFamily="18" charset="0"/>
              </a:rPr>
              <a:t>У Кроша 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много </a:t>
            </a:r>
            <a:r>
              <a:rPr lang="ru-RU" sz="2000" b="1" dirty="0" smtClean="0">
                <a:solidFill>
                  <a:schemeClr val="tx2"/>
                </a:solidFill>
                <a:latin typeface="Book Antiqua" pitchFamily="18" charset="0"/>
              </a:rPr>
              <a:t>игрушек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sz="2000" b="1" dirty="0">
                <a:latin typeface="Book Antiqua" pitchFamily="18" charset="0"/>
              </a:rPr>
              <a:t>-Что делает </a:t>
            </a:r>
            <a:r>
              <a:rPr lang="ru-RU" sz="2000" b="1" dirty="0" err="1" smtClean="0">
                <a:latin typeface="Book Antiqua" pitchFamily="18" charset="0"/>
              </a:rPr>
              <a:t>Крош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b="1" dirty="0">
                <a:latin typeface="Book Antiqua" pitchFamily="18" charset="0"/>
              </a:rPr>
              <a:t>с игрушками? </a:t>
            </a: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000" b="1" dirty="0" err="1" smtClean="0">
                <a:solidFill>
                  <a:schemeClr val="tx2"/>
                </a:solidFill>
                <a:latin typeface="Book Antiqua" pitchFamily="18" charset="0"/>
              </a:rPr>
              <a:t>Крош</a:t>
            </a:r>
            <a:r>
              <a:rPr lang="ru-RU" sz="2000" b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играет с игрушками.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-</a:t>
            </a:r>
            <a:r>
              <a:rPr lang="ru-RU" sz="2000" b="1" dirty="0">
                <a:latin typeface="Book Antiqua" pitchFamily="18" charset="0"/>
              </a:rPr>
              <a:t>В какую игру играет с кошкой и мышкой? </a:t>
            </a: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Book Antiqua" pitchFamily="18" charset="0"/>
              </a:rPr>
              <a:t>С 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кошкой и мышкой играет в игру </a:t>
            </a:r>
            <a:r>
              <a:rPr lang="ru-RU" sz="2000" b="1" i="1" dirty="0">
                <a:solidFill>
                  <a:schemeClr val="tx2"/>
                </a:solidFill>
                <a:latin typeface="Book Antiqua" pitchFamily="18" charset="0"/>
              </a:rPr>
              <a:t>«Кошки-мышки»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-</a:t>
            </a:r>
            <a:r>
              <a:rPr lang="ru-RU" sz="2000" b="1" dirty="0" err="1" smtClean="0">
                <a:latin typeface="Book Antiqua" pitchFamily="18" charset="0"/>
              </a:rPr>
              <a:t>Крош</a:t>
            </a:r>
            <a:r>
              <a:rPr lang="ru-RU" sz="2000" b="1" dirty="0" smtClean="0">
                <a:latin typeface="Book Antiqua" pitchFamily="18" charset="0"/>
              </a:rPr>
              <a:t> </a:t>
            </a:r>
            <a:r>
              <a:rPr lang="ru-RU" sz="2000" b="1" dirty="0">
                <a:latin typeface="Book Antiqua" pitchFamily="18" charset="0"/>
              </a:rPr>
              <a:t>любит играть с игрушками? </a:t>
            </a:r>
            <a:endParaRPr lang="ru-RU" sz="2000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000" b="1" dirty="0" err="1" smtClean="0">
                <a:solidFill>
                  <a:schemeClr val="tx2"/>
                </a:solidFill>
                <a:latin typeface="Book Antiqua" pitchFamily="18" charset="0"/>
              </a:rPr>
              <a:t>Крош</a:t>
            </a:r>
            <a:r>
              <a:rPr lang="ru-RU" sz="2000" b="1" dirty="0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очень любит играть с игрушками.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s://adonius.club/uploads/posts/2022-02/1644721220_30-adonius-club-p-krosh-na-belom-fone-5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292080" y="3861048"/>
            <a:ext cx="3219192" cy="2603522"/>
          </a:xfrm>
          <a:prstGeom prst="rect">
            <a:avLst/>
          </a:prstGeom>
          <a:noFill/>
        </p:spPr>
      </p:pic>
      <p:pic>
        <p:nvPicPr>
          <p:cNvPr id="4100" name="Picture 4" descr="https://img-31.ccm2.net/EMZaWb6Pxks6i8IlM_WCl-UnKrs=/910x/smart/3b2f9b52baa44399b4ef07aa81125fdf/ccmcms-hugo/105963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725144"/>
            <a:ext cx="1800200" cy="1254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548680"/>
            <a:ext cx="6480720" cy="557748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100" b="1" dirty="0">
                <a:solidFill>
                  <a:schemeClr val="tx2"/>
                </a:solidFill>
                <a:latin typeface="Book Antiqua" pitchFamily="18" charset="0"/>
              </a:rPr>
              <a:t>Физкультминутка</a:t>
            </a:r>
            <a:endParaRPr lang="ru-RU" sz="3100" dirty="0">
              <a:solidFill>
                <a:schemeClr val="tx2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Вы, наверное, устали? </a:t>
            </a:r>
            <a:r>
              <a:rPr lang="ru-RU" sz="3100" i="1" dirty="0">
                <a:latin typeface="Book Antiqua" pitchFamily="18" charset="0"/>
              </a:rPr>
              <a:t>(ходьба на месте)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Да! </a:t>
            </a:r>
            <a:r>
              <a:rPr lang="ru-RU" sz="3100" i="1" dirty="0">
                <a:latin typeface="Book Antiqua" pitchFamily="18" charset="0"/>
              </a:rPr>
              <a:t>(хлопки в ладоши)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Поэтому все встали </a:t>
            </a:r>
            <a:r>
              <a:rPr lang="ru-RU" sz="3100" i="1" dirty="0">
                <a:latin typeface="Book Antiqua" pitchFamily="18" charset="0"/>
              </a:rPr>
              <a:t>(Встали, руки вверх).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Дружно вытянули шеи </a:t>
            </a:r>
            <a:r>
              <a:rPr lang="ru-RU" sz="3100" i="1" dirty="0">
                <a:latin typeface="Book Antiqua" pitchFamily="18" charset="0"/>
              </a:rPr>
              <a:t>(наклон вперед),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И как гуси зашипели: </a:t>
            </a:r>
            <a:r>
              <a:rPr lang="ru-RU" sz="3100" dirty="0" err="1">
                <a:latin typeface="Book Antiqua" pitchFamily="18" charset="0"/>
              </a:rPr>
              <a:t>ш-ш-ш</a:t>
            </a:r>
            <a:r>
              <a:rPr lang="ru-RU" sz="3100" dirty="0"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Пошипели, помолчали,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Ветерок послушали </a:t>
            </a:r>
            <a:r>
              <a:rPr lang="ru-RU" sz="3100" dirty="0" err="1">
                <a:latin typeface="Book Antiqua" pitchFamily="18" charset="0"/>
              </a:rPr>
              <a:t>С-с-с</a:t>
            </a:r>
            <a:r>
              <a:rPr lang="ru-RU" sz="3100" dirty="0">
                <a:latin typeface="Book Antiqua" pitchFamily="18" charset="0"/>
              </a:rPr>
              <a:t> </a:t>
            </a:r>
            <a:r>
              <a:rPr lang="ru-RU" sz="3100" i="1" dirty="0">
                <a:latin typeface="Book Antiqua" pitchFamily="18" charset="0"/>
              </a:rPr>
              <a:t>(покачиваются, подняв руки).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И как зайцы поскакали,</a:t>
            </a:r>
          </a:p>
          <a:p>
            <a:pPr>
              <a:buNone/>
            </a:pPr>
            <a:r>
              <a:rPr lang="ru-RU" sz="3100" dirty="0">
                <a:latin typeface="Book Antiqua" pitchFamily="18" charset="0"/>
              </a:rPr>
              <a:t>Поскакали, поскакали.</a:t>
            </a:r>
          </a:p>
          <a:p>
            <a:pPr>
              <a:buNone/>
            </a:pPr>
            <a:r>
              <a:rPr lang="ru-RU" sz="3100" dirty="0" smtClean="0">
                <a:latin typeface="Book Antiqua" pitchFamily="18" charset="0"/>
              </a:rPr>
              <a:t>        И </a:t>
            </a:r>
            <a:r>
              <a:rPr lang="ru-RU" sz="3100" dirty="0">
                <a:latin typeface="Book Antiqua" pitchFamily="18" charset="0"/>
              </a:rPr>
              <a:t>за кустиком пропали. </a:t>
            </a:r>
            <a:r>
              <a:rPr lang="ru-RU" sz="3100" i="1" dirty="0">
                <a:latin typeface="Book Antiqua" pitchFamily="18" charset="0"/>
              </a:rPr>
              <a:t>(Шагают на месте и садятся)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620688"/>
            <a:ext cx="5976664" cy="5505475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chemeClr val="tx2"/>
                </a:solidFill>
                <a:latin typeface="Book Antiqua" pitchFamily="18" charset="0"/>
              </a:rPr>
              <a:t>Игра «Определи, место звука в слове</a:t>
            </a:r>
            <a:r>
              <a:rPr lang="ru-RU" sz="2800" b="1" dirty="0" smtClean="0">
                <a:solidFill>
                  <a:schemeClr val="tx2"/>
                </a:solidFill>
                <a:latin typeface="Book Antiqua" pitchFamily="18" charset="0"/>
              </a:rPr>
              <a:t>».</a:t>
            </a:r>
          </a:p>
          <a:p>
            <a:pPr>
              <a:buNone/>
            </a:pPr>
            <a:endParaRPr lang="ru-RU" sz="1800" dirty="0" smtClean="0">
              <a:latin typeface="Book Antiqua" pitchFamily="18" charset="0"/>
            </a:endParaRPr>
          </a:p>
          <a:p>
            <a:pPr>
              <a:buNone/>
            </a:pPr>
            <a:endParaRPr lang="ru-RU" sz="1800" dirty="0" smtClean="0">
              <a:latin typeface="Book Antiqua" pitchFamily="18" charset="0"/>
            </a:endParaRPr>
          </a:p>
          <a:p>
            <a:pPr>
              <a:buNone/>
            </a:pPr>
            <a:endParaRPr lang="ru-RU" sz="1800" dirty="0" smtClean="0">
              <a:latin typeface="Book Antiqua" pitchFamily="18" charset="0"/>
            </a:endParaRPr>
          </a:p>
          <a:p>
            <a:pPr>
              <a:buNone/>
            </a:pPr>
            <a:endParaRPr lang="ru-RU" sz="18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1800" dirty="0" smtClean="0">
                <a:latin typeface="Book Antiqua" pitchFamily="18" charset="0"/>
              </a:rPr>
              <a:t>              </a:t>
            </a:r>
            <a:r>
              <a:rPr lang="ru-RU" sz="1800" dirty="0" smtClean="0">
                <a:latin typeface="Book Antiqua" pitchFamily="18" charset="0"/>
              </a:rPr>
              <a:t>Ри</a:t>
            </a:r>
            <a:r>
              <a:rPr lang="ru-RU" sz="1800" b="1" dirty="0" smtClean="0">
                <a:solidFill>
                  <a:schemeClr val="tx2"/>
                </a:solidFill>
                <a:latin typeface="Book Antiqua" pitchFamily="18" charset="0"/>
              </a:rPr>
              <a:t>с</a:t>
            </a:r>
            <a:r>
              <a:rPr lang="ru-RU" sz="1800" b="1" dirty="0" smtClean="0">
                <a:latin typeface="Book Antiqua" pitchFamily="18" charset="0"/>
              </a:rPr>
              <a:t>                         </a:t>
            </a:r>
            <a:r>
              <a:rPr lang="ru-RU" sz="1800" dirty="0" smtClean="0">
                <a:latin typeface="Book Antiqua" pitchFamily="18" charset="0"/>
              </a:rPr>
              <a:t>Малы</a:t>
            </a:r>
            <a:r>
              <a:rPr lang="ru-RU" sz="1800" b="1" dirty="0" smtClean="0">
                <a:solidFill>
                  <a:schemeClr val="tx2"/>
                </a:solidFill>
                <a:latin typeface="Book Antiqua" pitchFamily="18" charset="0"/>
              </a:rPr>
              <a:t>ш</a:t>
            </a:r>
            <a:r>
              <a:rPr lang="ru-RU" sz="1800" b="1" dirty="0" smtClean="0">
                <a:latin typeface="Book Antiqua" pitchFamily="18" charset="0"/>
              </a:rPr>
              <a:t>                 </a:t>
            </a:r>
            <a:r>
              <a:rPr lang="ru-RU" sz="1800" b="1" dirty="0" smtClean="0">
                <a:solidFill>
                  <a:schemeClr val="tx2"/>
                </a:solidFill>
                <a:latin typeface="Book Antiqua" pitchFamily="18" charset="0"/>
              </a:rPr>
              <a:t>Ш</a:t>
            </a:r>
            <a:r>
              <a:rPr lang="ru-RU" sz="1800" dirty="0" smtClean="0">
                <a:latin typeface="Book Antiqua" pitchFamily="18" charset="0"/>
              </a:rPr>
              <a:t>апка</a:t>
            </a:r>
            <a:endParaRPr lang="ru-RU" sz="1800" dirty="0" smtClean="0">
              <a:latin typeface="Book Antiqua" pitchFamily="18" charset="0"/>
            </a:endParaRPr>
          </a:p>
          <a:p>
            <a:pPr>
              <a:buNone/>
            </a:pPr>
            <a:endParaRPr lang="ru-RU" sz="1800" b="1" dirty="0" smtClean="0"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19872" y="3933056"/>
          <a:ext cx="2736306" cy="95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88100"/>
                <a:gridCol w="912102"/>
              </a:tblGrid>
              <a:tr h="9518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95736" y="5373216"/>
          <a:ext cx="2736306" cy="95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2"/>
                <a:gridCol w="912102"/>
                <a:gridCol w="912102"/>
              </a:tblGrid>
              <a:tr h="9518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96136" y="5157192"/>
          <a:ext cx="2736306" cy="95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2"/>
                <a:gridCol w="912102"/>
                <a:gridCol w="912102"/>
              </a:tblGrid>
              <a:tr h="9518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 descr="https://img2.freepng.ru/20180224/fue/kisspng-boot-drawing-dessin-animxe9-stylish-red-boots-waist-5a91764b550007.78779628151948244334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052736"/>
            <a:ext cx="1152128" cy="171539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1560" y="2708920"/>
            <a:ext cx="835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апог</a:t>
            </a:r>
            <a:endParaRPr lang="ru-RU" dirty="0"/>
          </a:p>
        </p:txBody>
      </p:sp>
      <p:pic>
        <p:nvPicPr>
          <p:cNvPr id="5124" name="Picture 4" descr="https://adrenalinshop.net/image/cache/catalog/product/11827/shapka-salomon-pearl-beanie--2546-1000x1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340768"/>
            <a:ext cx="1232137" cy="1512168"/>
          </a:xfrm>
          <a:prstGeom prst="rect">
            <a:avLst/>
          </a:prstGeom>
          <a:noFill/>
        </p:spPr>
      </p:pic>
      <p:pic>
        <p:nvPicPr>
          <p:cNvPr id="5126" name="Picture 6" descr="https://ambarmag.ru/upload/iblock/b83/6thxp3rapz6ji20073n5c3rgg3llu6xa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1700808"/>
            <a:ext cx="1728192" cy="1168258"/>
          </a:xfrm>
          <a:prstGeom prst="rect">
            <a:avLst/>
          </a:prstGeom>
          <a:noFill/>
        </p:spPr>
      </p:pic>
      <p:pic>
        <p:nvPicPr>
          <p:cNvPr id="5128" name="Picture 8" descr="https://kak2z.ru/my_img/img/2020/10/19/a23c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1556792"/>
            <a:ext cx="1584176" cy="1273678"/>
          </a:xfrm>
          <a:prstGeom prst="rect">
            <a:avLst/>
          </a:prstGeom>
          <a:noFill/>
        </p:spPr>
      </p:pic>
      <p:pic>
        <p:nvPicPr>
          <p:cNvPr id="5130" name="Picture 10" descr="https://podarokmos.ru/wp-content/uploads/6/1/8/6189f015d7b1fde539ff9563e48688ae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03648" y="3212976"/>
            <a:ext cx="1440160" cy="127860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691680" y="4581128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Ма</a:t>
            </a:r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ка </a:t>
            </a:r>
            <a:endParaRPr lang="ru-RU" dirty="0"/>
          </a:p>
        </p:txBody>
      </p:sp>
      <p:pic>
        <p:nvPicPr>
          <p:cNvPr id="5132" name="Picture 12" descr="https://fsd.multiurok.ru/html/2020/03/14/s_5e6ce3f4b68ee/1381891_2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88224" y="3212976"/>
            <a:ext cx="1828800" cy="108012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876256" y="4365104"/>
            <a:ext cx="106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Ча</a:t>
            </a:r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</a:rPr>
              <a:t>ш</a:t>
            </a:r>
            <a:r>
              <a:rPr lang="ru-RU" dirty="0" smtClean="0">
                <a:latin typeface="Book Antiqua" pitchFamily="18" charset="0"/>
              </a:rPr>
              <a:t>ка</a:t>
            </a:r>
            <a:endParaRPr lang="ru-RU" dirty="0" smtClean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504044_74-p-fon-dlya-prezentatsii-po-yaziku-dlya-detei-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Book Antiqua" pitchFamily="18" charset="0"/>
              </a:rPr>
              <a:t>Игра «Назови ласково»</a:t>
            </a:r>
            <a:endParaRPr lang="ru-RU" sz="28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268760"/>
            <a:ext cx="6336704" cy="452596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Изба – избушка;       Сом –… </a:t>
            </a: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Зима -…                         Салат - …</a:t>
            </a: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Штаны - …                  </a:t>
            </a:r>
          </a:p>
          <a:p>
            <a:pPr>
              <a:buNone/>
            </a:pPr>
            <a:endParaRPr lang="ru-RU" sz="3000" dirty="0" smtClean="0">
              <a:latin typeface="Book Antiqua" pitchFamily="18" charset="0"/>
            </a:endParaRPr>
          </a:p>
          <a:p>
            <a:pPr>
              <a:buNone/>
            </a:pPr>
            <a:endParaRPr lang="ru-RU" sz="3000" dirty="0" smtClean="0">
              <a:latin typeface="Book Antiqua" pitchFamily="18" charset="0"/>
            </a:endParaRPr>
          </a:p>
          <a:p>
            <a:pPr>
              <a:buNone/>
            </a:pPr>
            <a:endParaRPr lang="ru-RU" sz="30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Солдат -…</a:t>
            </a: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Хозяйка -…       Самокат -… </a:t>
            </a: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Хлеб -…</a:t>
            </a:r>
          </a:p>
          <a:p>
            <a:pPr>
              <a:buNone/>
            </a:pPr>
            <a:r>
              <a:rPr lang="ru-RU" sz="3000" dirty="0" smtClean="0">
                <a:latin typeface="Book Antiqua" pitchFamily="18" charset="0"/>
              </a:rPr>
              <a:t>Камень - …</a:t>
            </a:r>
            <a:endParaRPr lang="ru-RU" dirty="0" smtClean="0">
              <a:latin typeface="Book Antiqua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nakleikashop.ru/images/detailed/30/Smesh-00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084168" y="3585567"/>
            <a:ext cx="2842342" cy="3272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300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Звуковая культура речи: дифференциация звуков с-ш </vt:lpstr>
      <vt:lpstr>Слайд 2</vt:lpstr>
      <vt:lpstr>Слайд 3</vt:lpstr>
      <vt:lpstr>Слайд 4</vt:lpstr>
      <vt:lpstr>Игра «Топаем – хлопаем»</vt:lpstr>
      <vt:lpstr>Слайд 6</vt:lpstr>
      <vt:lpstr>Слайд 7</vt:lpstr>
      <vt:lpstr>Слайд 8</vt:lpstr>
      <vt:lpstr>Игра «Назови ласково»</vt:lpstr>
      <vt:lpstr>Игра «Доскажи словечко»  - Иго-го! - поёт лошадка Спи, мышонок сладко:.(сладко) - Динь-дон. Динь-дон. В переулке ходит:. (слон) - Ночью темень. Ночью тишь. Рыбка, рыбка, где ты: (спишь)? - Уронила белка шишку, Шишка стукнула:. (зайчишку) - Живёт на свете Саша. Во рту у Саши: (каша). - Прицепившись к задней шине Мишка едет на: (машине). </vt:lpstr>
      <vt:lpstr>Звуки Ш и С - друзья, Ш - шипит, а С - свистит. Не забудем никогда!</vt:lpstr>
      <vt:lpstr>Слайд 12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14</cp:revision>
  <dcterms:created xsi:type="dcterms:W3CDTF">2022-12-12T04:53:40Z</dcterms:created>
  <dcterms:modified xsi:type="dcterms:W3CDTF">2022-12-13T02:50:52Z</dcterms:modified>
</cp:coreProperties>
</file>