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0.png" ContentType="image/png"/>
  <Override PartName="/ppt/media/image4.png" ContentType="image/png"/>
  <Override PartName="/ppt/media/image8.png" ContentType="image/png"/>
  <Override PartName="/ppt/media/image3.png" ContentType="image/png"/>
  <Override PartName="/ppt/media/image7.png" ContentType="image/png"/>
  <Override PartName="/ppt/media/image12.png" ContentType="image/png"/>
  <Override PartName="/ppt/media/image2.png" ContentType="image/png"/>
  <Override PartName="/ppt/media/image6.png" ContentType="image/png"/>
  <Override PartName="/ppt/media/image11.png" ContentType="image/png"/>
  <Override PartName="/ppt/media/image1.png" ContentType="image/png"/>
  <Override PartName="/ppt/media/image5.png" ContentType="image/png"/>
  <Override PartName="/ppt/media/image9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</p:spPr>
      </p:pic>
      <p:pic>
        <p:nvPicPr>
          <p:cNvPr descr="" id="37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7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19840" y="3681360"/>
            <a:ext cx="2377440" cy="1896840"/>
          </a:xfrm>
          <a:prstGeom prst="rect">
            <a:avLst/>
          </a:prstGeom>
        </p:spPr>
      </p:pic>
      <p:pic>
        <p:nvPicPr>
          <p:cNvPr descr="" id="7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97720" y="3681360"/>
            <a:ext cx="2377440" cy="1896840"/>
          </a:xfrm>
          <a:prstGeom prst="rect">
            <a:avLst/>
          </a:prstGeom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8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0948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600" y="36817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600" y="1604520"/>
            <a:ext cx="53542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1720"/>
            <a:ext cx="1097208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400" cy="6857280"/>
          </a:xfrm>
          <a:prstGeom prst="rect">
            <a:avLst/>
          </a:prstGeom>
        </p:spPr>
      </p:pic>
      <p:pic>
        <p:nvPicPr>
          <p:cNvPr descr="" id="1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400" cy="6857280"/>
          </a:xfrm>
          <a:prstGeom prst="rect">
            <a:avLst/>
          </a:prstGeom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913680" y="618480"/>
            <a:ext cx="10363680" cy="159588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38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400" cy="6857280"/>
          </a:xfrm>
          <a:prstGeom prst="rect">
            <a:avLst/>
          </a:prstGeom>
        </p:spPr>
      </p:pic>
      <p:pic>
        <p:nvPicPr>
          <p:cNvPr descr="" id="3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400" cy="6857280"/>
          </a:xfrm>
          <a:prstGeom prst="rect">
            <a:avLst/>
          </a:prstGeom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3000" y="1321560"/>
            <a:ext cx="12065760" cy="1250640"/>
          </a:xfrm>
          <a:prstGeom prst="rect">
            <a:avLst/>
          </a:prstGeom>
          <a:noFill/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600">
                <a:solidFill>
                  <a:srgbClr val="000000"/>
                </a:solidFill>
                <a:latin typeface="Times New Roman"/>
              </a:rPr>
              <a:t>Виды аудирования (чтения): изучающее, ознакомительное, просмотровое, поисковое.</a:t>
            </a:r>
            <a:endParaRPr/>
          </a:p>
        </p:txBody>
      </p:sp>
      <p:pic>
        <p:nvPicPr>
          <p:cNvPr descr="" id="77" name="Рисунок 6"/>
          <p:cNvPicPr/>
          <p:nvPr/>
        </p:nvPicPr>
        <p:blipFill>
          <a:blip r:embed="rId1"/>
          <a:stretch>
            <a:fillRect/>
          </a:stretch>
        </p:blipFill>
        <p:spPr>
          <a:xfrm>
            <a:off x="2934360" y="3389760"/>
            <a:ext cx="4697640" cy="2730240"/>
          </a:xfrm>
          <a:prstGeom prst="rect">
            <a:avLst/>
          </a:prstGeom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913680" y="175320"/>
            <a:ext cx="10363680" cy="1595520"/>
          </a:xfrm>
          <a:prstGeom prst="rect">
            <a:avLst/>
          </a:prstGeom>
          <a:noFill/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b="1" i="1" lang="ru-RU" sz="3600">
                <a:solidFill>
                  <a:srgbClr val="000000"/>
                </a:solidFill>
                <a:latin typeface="Tw Cen MT"/>
              </a:rPr>
              <a:t>Спиши, вставь пропущенные буквы, раскрой скобки.</a:t>
            </a:r>
            <a:endParaRPr/>
          </a:p>
        </p:txBody>
      </p:sp>
      <p:sp>
        <p:nvSpPr>
          <p:cNvPr id="79" name="CustomShape 2"/>
          <p:cNvSpPr/>
          <p:nvPr/>
        </p:nvSpPr>
        <p:spPr>
          <a:xfrm>
            <a:off x="914400" y="1662120"/>
            <a:ext cx="10362960" cy="3423240"/>
          </a:xfrm>
          <a:prstGeom prst="rect">
            <a:avLst/>
          </a:prstGeom>
          <a:noFill/>
        </p:spPr>
        <p:txBody>
          <a:bodyPr bIns="45000" lIns="90000" rIns="90000" tIns="45000"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Сентябрь.</a:t>
            </a:r>
            <a:endParaRPr/>
          </a:p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imes New Roman"/>
              </a:rPr>
              <a:t>Сыплет осе…ий до(ж/ш)(т/д)ь. (До)листика вым..кли кусты и д..рев..я. Лес пр..тих и  (в)дру(г/к) л..сную т..ш..ну нарушает борм..тание тетерева.</a:t>
            </a:r>
            <a:r>
              <a:rPr lang="ru-RU" sz="2000">
                <a:solidFill>
                  <a:srgbClr val="000000"/>
                </a:solidFill>
                <a:latin typeface="Tw Cen MT"/>
              </a:rPr>
              <a:t> </a:t>
            </a:r>
            <a:r>
              <a:rPr b="1" lang="ru-RU" sz="3200">
                <a:solidFill>
                  <a:srgbClr val="000000"/>
                </a:solidFill>
                <a:latin typeface="Tw Cen MT"/>
              </a:rPr>
              <a:t>4</a:t>
            </a:r>
            <a:r>
              <a:rPr lang="ru-RU" sz="3200">
                <a:solidFill>
                  <a:srgbClr val="000000"/>
                </a:solidFill>
                <a:latin typeface="Times New Roman"/>
              </a:rPr>
              <a:t>  Певчий дро(ст/зд)  (от)кликнулся – пр..св..стел свою песню. З(а/о)тенькала  пеноч?ка. И на  (о/а)пушке, и  (в)глуб..не леса п..слышались птич?и г..л..са. Это прощ..льные песни птиц.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913320" y="381960"/>
            <a:ext cx="10363680" cy="1595520"/>
          </a:xfrm>
          <a:prstGeom prst="rect">
            <a:avLst/>
          </a:prstGeom>
          <a:noFill/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b="1" lang="ru-RU" sz="3600">
                <a:solidFill>
                  <a:srgbClr val="000000"/>
                </a:solidFill>
                <a:latin typeface="Times New Roman"/>
              </a:rPr>
              <a:t>Виды чтения</a:t>
            </a:r>
            <a:endParaRPr/>
          </a:p>
        </p:txBody>
      </p:sp>
      <p:sp>
        <p:nvSpPr>
          <p:cNvPr id="81" name="CustomShape 2"/>
          <p:cNvSpPr/>
          <p:nvPr/>
        </p:nvSpPr>
        <p:spPr>
          <a:xfrm>
            <a:off x="913680" y="1977840"/>
            <a:ext cx="10362960" cy="2275560"/>
          </a:xfrm>
          <a:prstGeom prst="rect">
            <a:avLst/>
          </a:prstGeom>
          <a:noFill/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Tw Cen MT"/>
              </a:rPr>
              <a:t>В зависимости от коммуникативных задач (</a:t>
            </a:r>
            <a:r>
              <a:rPr b="1" lang="ru-RU" sz="2800">
                <a:solidFill>
                  <a:srgbClr val="000000"/>
                </a:solidFill>
                <a:latin typeface="Tw Cen MT"/>
              </a:rPr>
              <a:t>с какой целью читаю?</a:t>
            </a:r>
            <a:r>
              <a:rPr lang="ru-RU" sz="2800">
                <a:solidFill>
                  <a:srgbClr val="000000"/>
                </a:solidFill>
                <a:latin typeface="Tw Cen MT"/>
              </a:rPr>
              <a:t>), чтение делится на </a:t>
            </a:r>
            <a:r>
              <a:rPr b="1" lang="ru-RU" sz="2800">
                <a:solidFill>
                  <a:srgbClr val="000000"/>
                </a:solidFill>
                <a:latin typeface="Tw Cen MT"/>
              </a:rPr>
              <a:t>ИЗУЧАЮЩЕЕ, ОЗНАКОМИТЕЛЬНОЕ, ПРОСМОТРОВОЕ, ПОИСКОВОЕ.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913680" y="618480"/>
            <a:ext cx="10363680" cy="1595520"/>
          </a:xfrm>
          <a:prstGeom prst="rect">
            <a:avLst/>
          </a:prstGeom>
          <a:noFill/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b="1" lang="ru-RU" sz="3600">
                <a:solidFill>
                  <a:srgbClr val="000000"/>
                </a:solidFill>
                <a:latin typeface="Times New Roman"/>
              </a:rPr>
              <a:t>Изучающее чтение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913680" y="2367000"/>
            <a:ext cx="9851040" cy="3071520"/>
          </a:xfrm>
          <a:prstGeom prst="rect">
            <a:avLst/>
          </a:prstGeom>
          <a:noFill/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w Cen MT"/>
              </a:rPr>
              <a:t>Это </a:t>
            </a:r>
            <a:r>
              <a:rPr b="1" lang="ru-RU" sz="3200">
                <a:solidFill>
                  <a:srgbClr val="000000"/>
                </a:solidFill>
                <a:latin typeface="Tw Cen MT"/>
              </a:rPr>
              <a:t>детальное чтение</a:t>
            </a:r>
            <a:r>
              <a:rPr lang="ru-RU" sz="3200">
                <a:solidFill>
                  <a:srgbClr val="000000"/>
                </a:solidFill>
                <a:latin typeface="Tw Cen MT"/>
              </a:rPr>
              <a:t>, которое может сопровождаться выписками и рассчитано на использование в последующем информации, полученной из текста.</a:t>
            </a:r>
            <a:endParaRPr/>
          </a:p>
        </p:txBody>
      </p:sp>
      <p:pic>
        <p:nvPicPr>
          <p:cNvPr descr="" id="84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7887600" y="3988440"/>
            <a:ext cx="4303800" cy="2868840"/>
          </a:xfrm>
          <a:prstGeom prst="rect">
            <a:avLst/>
          </a:prstGeom>
        </p:spPr>
      </p:pic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913680" y="618480"/>
            <a:ext cx="10363680" cy="1595520"/>
          </a:xfrm>
          <a:prstGeom prst="rect">
            <a:avLst/>
          </a:prstGeom>
          <a:noFill/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b="1" lang="ru-RU" sz="3600">
                <a:solidFill>
                  <a:srgbClr val="000000"/>
                </a:solidFill>
                <a:latin typeface="Times New Roman"/>
              </a:rPr>
              <a:t>Ознакомительное чтение</a:t>
            </a:r>
            <a:endParaRPr/>
          </a:p>
        </p:txBody>
      </p:sp>
      <p:sp>
        <p:nvSpPr>
          <p:cNvPr id="86" name="CustomShape 2"/>
          <p:cNvSpPr/>
          <p:nvPr/>
        </p:nvSpPr>
        <p:spPr>
          <a:xfrm>
            <a:off x="913680" y="2367000"/>
            <a:ext cx="10362960" cy="3423240"/>
          </a:xfrm>
          <a:prstGeom prst="rect">
            <a:avLst/>
          </a:prstGeom>
          <a:noFill/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w Cen MT"/>
              </a:rPr>
              <a:t>Внимание уделяется </a:t>
            </a:r>
            <a:r>
              <a:rPr b="1" lang="ru-RU" sz="3200">
                <a:solidFill>
                  <a:srgbClr val="000000"/>
                </a:solidFill>
                <a:latin typeface="Tw Cen MT"/>
              </a:rPr>
              <a:t>только главной информации</a:t>
            </a:r>
            <a:r>
              <a:rPr lang="ru-RU" sz="3200">
                <a:solidFill>
                  <a:srgbClr val="000000"/>
                </a:solidFill>
                <a:latin typeface="Tw Cen MT"/>
              </a:rPr>
              <a:t>, второстепенные детали менее значимы. Это чтение без выписок, для удовольствия.</a:t>
            </a:r>
            <a:endParaRPr/>
          </a:p>
        </p:txBody>
      </p:sp>
      <p:pic>
        <p:nvPicPr>
          <p:cNvPr descr="" id="87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7208280" y="1792080"/>
            <a:ext cx="5065200" cy="5065200"/>
          </a:xfrm>
          <a:prstGeom prst="rect">
            <a:avLst/>
          </a:prstGeom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913680" y="618480"/>
            <a:ext cx="10363680" cy="1595520"/>
          </a:xfrm>
          <a:prstGeom prst="rect">
            <a:avLst/>
          </a:prstGeom>
          <a:noFill/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b="1" lang="ru-RU" sz="3600">
                <a:solidFill>
                  <a:srgbClr val="000000"/>
                </a:solidFill>
                <a:latin typeface="Times New Roman"/>
              </a:rPr>
              <a:t>Просмотровое чтение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913680" y="2367000"/>
            <a:ext cx="10362960" cy="3423240"/>
          </a:xfrm>
          <a:prstGeom prst="rect">
            <a:avLst/>
          </a:prstGeom>
          <a:noFill/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w Cen MT"/>
              </a:rPr>
              <a:t>мы </a:t>
            </a:r>
            <a:r>
              <a:rPr b="1" lang="ru-RU" sz="3200">
                <a:solidFill>
                  <a:srgbClr val="000000"/>
                </a:solidFill>
                <a:latin typeface="Tw Cen MT"/>
              </a:rPr>
              <a:t>бегло просматриваем </a:t>
            </a:r>
            <a:r>
              <a:rPr lang="ru-RU" sz="3200">
                <a:solidFill>
                  <a:srgbClr val="000000"/>
                </a:solidFill>
                <a:latin typeface="Tw Cen MT"/>
              </a:rPr>
              <a:t>текст, отмечаем интересное/неинтересное, ценное/ненужное. На основе полученной информации решаем, нужен нам этот текст или нет.</a:t>
            </a:r>
            <a:endParaRPr/>
          </a:p>
        </p:txBody>
      </p:sp>
      <p:pic>
        <p:nvPicPr>
          <p:cNvPr descr="" id="90" name="Рисунок 4"/>
          <p:cNvPicPr/>
          <p:nvPr/>
        </p:nvPicPr>
        <p:blipFill>
          <a:blip r:embed="rId1"/>
          <a:stretch>
            <a:fillRect/>
          </a:stretch>
        </p:blipFill>
        <p:spPr>
          <a:xfrm>
            <a:off x="4673880" y="4366800"/>
            <a:ext cx="2843640" cy="2490480"/>
          </a:xfrm>
          <a:prstGeom prst="rect">
            <a:avLst/>
          </a:prstGeom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913680" y="618480"/>
            <a:ext cx="10363680" cy="1595520"/>
          </a:xfrm>
          <a:prstGeom prst="rect">
            <a:avLst/>
          </a:prstGeom>
          <a:noFill/>
        </p:spPr>
        <p:txBody>
          <a:bodyPr anchor="ctr" bIns="45000" lIns="90000" rIns="90000" tIns="45000"/>
          <a:p>
            <a:pPr algn="ctr">
              <a:lnSpc>
                <a:spcPct val="90000"/>
              </a:lnSpc>
            </a:pPr>
            <a:r>
              <a:rPr b="1" lang="ru-RU" sz="3600">
                <a:solidFill>
                  <a:srgbClr val="000000"/>
                </a:solidFill>
                <a:latin typeface="Times New Roman"/>
              </a:rPr>
              <a:t>Поисковое чтение</a:t>
            </a:r>
            <a:endParaRPr/>
          </a:p>
        </p:txBody>
      </p:sp>
      <p:sp>
        <p:nvSpPr>
          <p:cNvPr id="92" name="CustomShape 2"/>
          <p:cNvSpPr/>
          <p:nvPr/>
        </p:nvSpPr>
        <p:spPr>
          <a:xfrm>
            <a:off x="913680" y="2367000"/>
            <a:ext cx="10362960" cy="3423240"/>
          </a:xfrm>
          <a:prstGeom prst="rect">
            <a:avLst/>
          </a:prstGeom>
          <a:noFill/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Tw Cen MT"/>
              </a:rPr>
              <a:t>Это чтение, при котором человек </a:t>
            </a:r>
            <a:r>
              <a:rPr b="1" lang="ru-RU" sz="3200">
                <a:solidFill>
                  <a:srgbClr val="000000"/>
                </a:solidFill>
                <a:latin typeface="Tw Cen MT"/>
              </a:rPr>
              <a:t>ищет определенную информацию </a:t>
            </a:r>
            <a:r>
              <a:rPr lang="ru-RU" sz="3200">
                <a:solidFill>
                  <a:srgbClr val="000000"/>
                </a:solidFill>
                <a:latin typeface="Tw Cen MT"/>
              </a:rPr>
              <a:t>в указанном тексте.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252360" y="432000"/>
            <a:ext cx="11627280" cy="6407640"/>
          </a:xfrm>
          <a:prstGeom prst="rect">
            <a:avLst/>
          </a:prstGeom>
          <a:noFill/>
        </p:spPr>
        <p:txBody>
          <a:bodyPr bIns="45000" lIns="90000" rIns="90000" tIns="45000" wrap="none"/>
          <a:p>
            <a:r>
              <a:rPr b="1" lang="ru-RU" sz="2400">
                <a:latin typeface="Times New Roman"/>
              </a:rPr>
              <a:t>Слово о хлебе. </a:t>
            </a:r>
            <a:r>
              <a:rPr b="1" lang="ru-RU" sz="2400">
                <a:solidFill>
                  <a:srgbClr val="000000"/>
                </a:solidFill>
                <a:latin typeface="Times New Roman"/>
                <a:ea typeface="Times New Roman"/>
              </a:rPr>
              <a:t>М. Алексеев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1. Хлеб…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2. Богат наш язык, сотни тысяч слов вмещает.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3. Но попробуйте отыскать в нем еще одно слово, столь же насущное,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чаще других употребляемое, столь многозначное.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4. Разве что слово “земля”.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5. И недаром наши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деды и прадеды в известном речении поставили их рядом: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земля – матушка и хлеб- батюшка…</a:t>
            </a:r>
            <a:endParaRPr/>
          </a:p>
          <a:p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6. Века и века хлеб был как бы синонимом самой жизни.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7. Мы и по сей день говорим: “заработать на хлеб”, но подразумеваем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под этим вовсе не один лишь хлеб как таковой, а весь наш жизненный достаток.</a:t>
            </a:r>
            <a:endParaRPr/>
          </a:p>
          <a:p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8. “Хлеб - всему голова”,- гласит старинная народная мудрость.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9. Сколь ни думай, лучше хлеба ничего не придумаешь.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10. “Хлеб на стол – престол, а хлеба ни куска и стол – доска”.</a:t>
            </a:r>
            <a:endParaRPr/>
          </a:p>
          <a:p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11. Поклонимся же человеку, вырастившему хлеб,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и будем честны и совестливы перед его великим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и скромным подвигом одновременно;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перед тем как выйти из булочной с батоном или кирпичиком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теплого хлеба, еще и еще раз вспомним с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благоговейным сердечным участием о руках,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посеявших, вырастивших, этот хлеб….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12. А заодно будем всегда помнить мудрое изречение, 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пришедшее к нам из глубины веков, рожденное народным опытом:</a:t>
            </a:r>
            <a:endParaRPr/>
          </a:p>
          <a:p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 “</a:t>
            </a:r>
            <a:r>
              <a:rPr lang="ru-RU" sz="1400">
                <a:solidFill>
                  <a:srgbClr val="000000"/>
                </a:solidFill>
                <a:latin typeface="Times New Roman"/>
                <a:ea typeface="Times New Roman"/>
              </a:rPr>
              <a:t>Да отсохнет рука бросившего под ноги хотя бы крошку хлеба”. (М. Алексеев)</a:t>
            </a:r>
            <a:endParaRPr/>
          </a:p>
        </p:txBody>
      </p:sp>
    </p:spTree>
  </p:cSld>
  <p:timing>
    <p:tnLst>
      <p:par>
        <p:cTn dur="indefinite" id="7" nodeType="tmRoot" restart="never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