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77" r:id="rId7"/>
    <p:sldId id="275" r:id="rId8"/>
    <p:sldId id="261" r:id="rId9"/>
    <p:sldId id="274" r:id="rId10"/>
    <p:sldId id="257" r:id="rId11"/>
    <p:sldId id="258" r:id="rId12"/>
    <p:sldId id="259" r:id="rId13"/>
    <p:sldId id="260" r:id="rId14"/>
    <p:sldId id="269" r:id="rId15"/>
    <p:sldId id="273" r:id="rId16"/>
    <p:sldId id="262" r:id="rId17"/>
    <p:sldId id="263" r:id="rId18"/>
    <p:sldId id="264" r:id="rId19"/>
    <p:sldId id="265" r:id="rId20"/>
    <p:sldId id="268" r:id="rId21"/>
    <p:sldId id="272" r:id="rId22"/>
    <p:sldId id="267" r:id="rId23"/>
    <p:sldId id="270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4" autoAdjust="0"/>
    <p:restoredTop sz="94643" autoAdjust="0"/>
  </p:normalViewPr>
  <p:slideViewPr>
    <p:cSldViewPr>
      <p:cViewPr>
        <p:scale>
          <a:sx n="73" d="100"/>
          <a:sy n="73" d="100"/>
        </p:scale>
        <p:origin x="-1200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16859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16859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2"/>
          <p:cNvSpPr>
            <a:spLocks noGrp="1"/>
          </p:cNvSpPr>
          <p:nvPr>
            <p:ph sz="half" idx="13"/>
          </p:nvPr>
        </p:nvSpPr>
        <p:spPr>
          <a:xfrm>
            <a:off x="500034" y="4000504"/>
            <a:ext cx="4000528" cy="16859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Содержимое 3"/>
          <p:cNvSpPr>
            <a:spLocks noGrp="1"/>
          </p:cNvSpPr>
          <p:nvPr>
            <p:ph sz="half" idx="14"/>
          </p:nvPr>
        </p:nvSpPr>
        <p:spPr>
          <a:xfrm>
            <a:off x="4643438" y="4000504"/>
            <a:ext cx="4038600" cy="16859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16859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16859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2"/>
          <p:cNvSpPr>
            <a:spLocks noGrp="1"/>
          </p:cNvSpPr>
          <p:nvPr>
            <p:ph sz="half" idx="13"/>
          </p:nvPr>
        </p:nvSpPr>
        <p:spPr>
          <a:xfrm>
            <a:off x="500034" y="4000504"/>
            <a:ext cx="4000528" cy="16859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024"/>
            </a:avLst>
          </a:prstGeom>
          <a:blipFill>
            <a:blip r:embed="rId16" cstate="print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61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audio" Target="../media/audio3.wav"/><Relationship Id="rId7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audio" Target="../media/audio1.wav"/><Relationship Id="rId10" Type="http://schemas.openxmlformats.org/officeDocument/2006/relationships/image" Target="../media/image20.jpeg"/><Relationship Id="rId4" Type="http://schemas.openxmlformats.org/officeDocument/2006/relationships/audio" Target="../media/audio6.wav"/><Relationship Id="rId9" Type="http://schemas.openxmlformats.org/officeDocument/2006/relationships/image" Target="../media/image19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audio" Target="../media/audio2.wav"/><Relationship Id="rId7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audio" Target="../media/audio4.wav"/><Relationship Id="rId10" Type="http://schemas.openxmlformats.org/officeDocument/2006/relationships/image" Target="../media/image24.jpeg"/><Relationship Id="rId4" Type="http://schemas.openxmlformats.org/officeDocument/2006/relationships/audio" Target="../media/audio3.wav"/><Relationship Id="rId9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audio" Target="../media/audio2.wav"/><Relationship Id="rId7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audio" Target="../media/audio4.wav"/><Relationship Id="rId10" Type="http://schemas.openxmlformats.org/officeDocument/2006/relationships/image" Target="../media/image23.jpeg"/><Relationship Id="rId4" Type="http://schemas.openxmlformats.org/officeDocument/2006/relationships/audio" Target="../media/audio3.wav"/><Relationship Id="rId9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audio" Target="../media/audio1.wav"/><Relationship Id="rId7" Type="http://schemas.openxmlformats.org/officeDocument/2006/relationships/image" Target="../media/image2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12.png"/><Relationship Id="rId4" Type="http://schemas.openxmlformats.org/officeDocument/2006/relationships/audio" Target="../media/audio5.wav"/><Relationship Id="rId9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audio" Target="../media/audio2.wav"/><Relationship Id="rId7" Type="http://schemas.openxmlformats.org/officeDocument/2006/relationships/image" Target="../media/image2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audio" Target="../media/audio1.wav"/><Relationship Id="rId10" Type="http://schemas.openxmlformats.org/officeDocument/2006/relationships/image" Target="../media/image21.jpeg"/><Relationship Id="rId4" Type="http://schemas.openxmlformats.org/officeDocument/2006/relationships/audio" Target="../media/audio4.wav"/><Relationship Id="rId9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audio" Target="../media/audio1.wav"/><Relationship Id="rId7" Type="http://schemas.openxmlformats.org/officeDocument/2006/relationships/image" Target="../media/image2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audio" Target="../media/audio3.wav"/><Relationship Id="rId10" Type="http://schemas.openxmlformats.org/officeDocument/2006/relationships/image" Target="../media/image17.png"/><Relationship Id="rId4" Type="http://schemas.openxmlformats.org/officeDocument/2006/relationships/audio" Target="../media/audio5.wav"/><Relationship Id="rId9" Type="http://schemas.openxmlformats.org/officeDocument/2006/relationships/image" Target="../media/image19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audio" Target="../media/audio3.wav"/><Relationship Id="rId7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audio" Target="../media/audio4.wav"/><Relationship Id="rId10" Type="http://schemas.openxmlformats.org/officeDocument/2006/relationships/image" Target="../media/image18.png"/><Relationship Id="rId4" Type="http://schemas.openxmlformats.org/officeDocument/2006/relationships/audio" Target="../media/audio2.wav"/><Relationship Id="rId9" Type="http://schemas.openxmlformats.org/officeDocument/2006/relationships/image" Target="../media/image19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audio" Target="../media/audio3.wav"/><Relationship Id="rId7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audio" Target="../media/audio7.wav"/><Relationship Id="rId10" Type="http://schemas.openxmlformats.org/officeDocument/2006/relationships/image" Target="../media/image19.gif"/><Relationship Id="rId4" Type="http://schemas.openxmlformats.org/officeDocument/2006/relationships/audio" Target="../media/audio2.wav"/><Relationship Id="rId9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slide" Target="slide17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11.xml"/><Relationship Id="rId5" Type="http://schemas.openxmlformats.org/officeDocument/2006/relationships/slide" Target="slide5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audio" Target="../media/audio2.wav"/><Relationship Id="rId7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audio" Target="../media/audio4.wav"/><Relationship Id="rId10" Type="http://schemas.openxmlformats.org/officeDocument/2006/relationships/image" Target="../media/image16.jpeg"/><Relationship Id="rId4" Type="http://schemas.openxmlformats.org/officeDocument/2006/relationships/audio" Target="../media/audio3.wav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audio" Target="../media/audio1.wav"/><Relationship Id="rId7" Type="http://schemas.openxmlformats.org/officeDocument/2006/relationships/image" Target="../media/image1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audio" Target="../media/audio5.wav"/><Relationship Id="rId10" Type="http://schemas.openxmlformats.org/officeDocument/2006/relationships/image" Target="../media/image15.jpeg"/><Relationship Id="rId4" Type="http://schemas.openxmlformats.org/officeDocument/2006/relationships/audio" Target="../media/audio3.wav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audio" Target="../media/audio2.wav"/><Relationship Id="rId7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audio" Target="../media/audio6.wav"/><Relationship Id="rId10" Type="http://schemas.openxmlformats.org/officeDocument/2006/relationships/image" Target="../media/image14.jpeg"/><Relationship Id="rId4" Type="http://schemas.openxmlformats.org/officeDocument/2006/relationships/audio" Target="../media/audio3.wav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audio" Target="../media/audio1.wav"/><Relationship Id="rId7" Type="http://schemas.openxmlformats.org/officeDocument/2006/relationships/image" Target="../media/image1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audio" Target="../media/audio2.wav"/><Relationship Id="rId10" Type="http://schemas.openxmlformats.org/officeDocument/2006/relationships/image" Target="../media/image13.jpeg"/><Relationship Id="rId4" Type="http://schemas.openxmlformats.org/officeDocument/2006/relationships/audio" Target="../media/audio5.wav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8001024" y="6357958"/>
            <a:ext cx="857256" cy="357166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995936" y="6206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43081" y="620688"/>
            <a:ext cx="8390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</a:rPr>
              <a:t>Государственное  бюджетное  общеобразовательное учреждение Самарской  области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</a:rPr>
              <a:t>начальная школа №1 с. Хворостянка муниципального района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 err="1">
                <a:solidFill>
                  <a:srgbClr val="002060"/>
                </a:solidFill>
                <a:latin typeface="Times New Roman" pitchFamily="18" charset="0"/>
              </a:rPr>
              <a:t>Хворостянский</a:t>
            </a:r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</a:rPr>
              <a:t> Самарской области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3081" y="1821017"/>
            <a:ext cx="82333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ОМО тема: «Использование современных технологий в развитии творческой активности дошкольников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0800000" flipV="1">
            <a:off x="251520" y="5473679"/>
            <a:ext cx="41764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воспитатель: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Комбарова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Ивановна</a:t>
            </a:r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Рисунок 1" descr="Говоря об использовании компьютера детьми дошкольного возраста, встает вопр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01468"/>
            <a:ext cx="4001668" cy="3156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pad-black-icon.png"/>
          <p:cNvPicPr>
            <a:picLocks noChangeAspect="1"/>
          </p:cNvPicPr>
          <p:nvPr/>
        </p:nvPicPr>
        <p:blipFill>
          <a:blip r:embed="rId6" cstate="print"/>
          <a:srcRect l="8000" r="9999"/>
          <a:stretch>
            <a:fillRect/>
          </a:stretch>
        </p:blipFill>
        <p:spPr>
          <a:xfrm>
            <a:off x="5715008" y="1928802"/>
            <a:ext cx="2928958" cy="2438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ИЗОБРАЗИТЕЛЬНЫЕ СРЕДСТВА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Содержимое 24"/>
          <p:cNvSpPr>
            <a:spLocks noGrp="1"/>
          </p:cNvSpPr>
          <p:nvPr>
            <p:ph idx="1"/>
          </p:nvPr>
        </p:nvSpPr>
        <p:spPr>
          <a:xfrm>
            <a:off x="6000760" y="2428868"/>
            <a:ext cx="2400288" cy="13573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Выбери материал для рисования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844824"/>
            <a:ext cx="2143140" cy="17145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4149080"/>
            <a:ext cx="2143140" cy="157163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283968" y="3645024"/>
            <a:ext cx="504000" cy="432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475656" y="3645024"/>
            <a:ext cx="504000" cy="43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067944" y="5805264"/>
            <a:ext cx="504000" cy="432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331640" y="5805264"/>
            <a:ext cx="504000" cy="432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4149080"/>
            <a:ext cx="2143140" cy="15716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948264" y="4365104"/>
            <a:ext cx="504000" cy="4320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1844824"/>
            <a:ext cx="2143140" cy="171451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028384" y="5949280"/>
            <a:ext cx="648072" cy="50405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5" grpId="0"/>
      <p:bldP spid="5" grpId="0" animBg="1"/>
      <p:bldP spid="8" grpId="0" animBg="1"/>
      <p:bldP spid="7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>
                  <a:solidFill>
                    <a:srgbClr val="009900"/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СРЕДСТВА</a:t>
            </a:r>
            <a:endParaRPr lang="ru-RU" dirty="0">
              <a:ln w="11430">
                <a:solidFill>
                  <a:srgbClr val="009900"/>
                </a:solidFill>
              </a:ln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Рисунок 1" descr="Памятка для родителей&amp;quot;Музыкальные игры с детьми дома&amp;quot;.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44824"/>
            <a:ext cx="5256584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028384" y="5949280"/>
            <a:ext cx="648072" cy="50405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pad-black-icon.png"/>
          <p:cNvPicPr>
            <a:picLocks noChangeAspect="1"/>
          </p:cNvPicPr>
          <p:nvPr/>
        </p:nvPicPr>
        <p:blipFill>
          <a:blip r:embed="rId6" cstate="print"/>
          <a:srcRect l="8000" r="9999"/>
          <a:stretch>
            <a:fillRect/>
          </a:stretch>
        </p:blipFill>
        <p:spPr>
          <a:xfrm>
            <a:off x="5715008" y="1928802"/>
            <a:ext cx="2928958" cy="2438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МУЗЫКАЛЬНЫЕ СРЕДСТВА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Содержимое 25"/>
          <p:cNvSpPr>
            <a:spLocks noGrp="1"/>
          </p:cNvSpPr>
          <p:nvPr>
            <p:ph idx="1"/>
          </p:nvPr>
        </p:nvSpPr>
        <p:spPr>
          <a:xfrm>
            <a:off x="6072198" y="2357431"/>
            <a:ext cx="2357454" cy="1500198"/>
          </a:xfrm>
        </p:spPr>
        <p:txBody>
          <a:bodyPr>
            <a:normAutofit/>
          </a:bodyPr>
          <a:lstStyle/>
          <a:p>
            <a:pPr marL="0" indent="0" algn="ctr">
              <a:buNone/>
              <a:tabLst>
                <a:tab pos="274638" algn="l"/>
              </a:tabLst>
            </a:pPr>
            <a:r>
              <a:rPr lang="ru-RU" sz="2000" b="1" dirty="0" smtClean="0">
                <a:solidFill>
                  <a:schemeClr val="bg1"/>
                </a:solidFill>
              </a:rPr>
              <a:t>На каком музыкальном инструменте играл  папа Карло?</a:t>
            </a:r>
          </a:p>
          <a:p>
            <a:pPr marL="0" indent="0" algn="ctr">
              <a:buNone/>
              <a:tabLst>
                <a:tab pos="274638" algn="l"/>
              </a:tabLst>
            </a:pPr>
            <a:endParaRPr lang="ru-RU" sz="2000" b="1" dirty="0" smtClean="0">
              <a:solidFill>
                <a:schemeClr val="bg1"/>
              </a:solidFill>
            </a:endParaRPr>
          </a:p>
          <a:p>
            <a:pPr marL="0" indent="0" algn="ctr">
              <a:buNone/>
              <a:tabLst>
                <a:tab pos="274638" algn="l"/>
              </a:tabLst>
            </a:pP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700808"/>
            <a:ext cx="2143140" cy="17145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1700808"/>
            <a:ext cx="2143140" cy="171451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4221088"/>
            <a:ext cx="2143140" cy="15716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331640" y="5877272"/>
            <a:ext cx="504000" cy="432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547664" y="3501008"/>
            <a:ext cx="504000" cy="43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139952" y="3573016"/>
            <a:ext cx="504000" cy="432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067944" y="5877272"/>
            <a:ext cx="504000" cy="432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221088"/>
            <a:ext cx="2143140" cy="157163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Овал 28"/>
          <p:cNvSpPr/>
          <p:nvPr/>
        </p:nvSpPr>
        <p:spPr>
          <a:xfrm>
            <a:off x="6948264" y="4365104"/>
            <a:ext cx="504000" cy="4320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028384" y="5949280"/>
            <a:ext cx="648072" cy="50405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6" grpId="0"/>
      <p:bldP spid="5" grpId="0" animBg="1"/>
      <p:bldP spid="6" grpId="0" animBg="1"/>
      <p:bldP spid="8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pad-black-icon.png"/>
          <p:cNvPicPr>
            <a:picLocks noChangeAspect="1"/>
          </p:cNvPicPr>
          <p:nvPr/>
        </p:nvPicPr>
        <p:blipFill>
          <a:blip r:embed="rId6" cstate="print"/>
          <a:srcRect l="8000" r="9999"/>
          <a:stretch>
            <a:fillRect/>
          </a:stretch>
        </p:blipFill>
        <p:spPr>
          <a:xfrm>
            <a:off x="5715008" y="1928802"/>
            <a:ext cx="2928958" cy="2438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МУЗЫКАЛЬНЫЕ СРЕДСТВА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Содержимое 24"/>
          <p:cNvSpPr>
            <a:spLocks noGrp="1"/>
          </p:cNvSpPr>
          <p:nvPr>
            <p:ph idx="1"/>
          </p:nvPr>
        </p:nvSpPr>
        <p:spPr>
          <a:xfrm>
            <a:off x="6000760" y="2357430"/>
            <a:ext cx="2428892" cy="148271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900" b="1" dirty="0" smtClean="0">
                <a:solidFill>
                  <a:schemeClr val="bg1"/>
                </a:solidFill>
              </a:rPr>
              <a:t>При помощи какого музыкального инструмента мальчик Нильс спас гусей?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628800"/>
            <a:ext cx="2143140" cy="17145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1700808"/>
            <a:ext cx="2143140" cy="171451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923928" y="5805264"/>
            <a:ext cx="504000" cy="432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331640" y="3501008"/>
            <a:ext cx="504000" cy="43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995936" y="3501008"/>
            <a:ext cx="504000" cy="432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331640" y="5805264"/>
            <a:ext cx="504000" cy="432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149080"/>
            <a:ext cx="2143140" cy="15716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4077072"/>
            <a:ext cx="2143140" cy="157163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020272" y="4437112"/>
            <a:ext cx="504000" cy="4320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028384" y="5949280"/>
            <a:ext cx="648072" cy="50405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5" grpId="0"/>
      <p:bldP spid="5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pad-black-icon.png"/>
          <p:cNvPicPr>
            <a:picLocks noChangeAspect="1"/>
          </p:cNvPicPr>
          <p:nvPr/>
        </p:nvPicPr>
        <p:blipFill>
          <a:blip r:embed="rId5" cstate="print"/>
          <a:srcRect l="8000" r="9999"/>
          <a:stretch>
            <a:fillRect/>
          </a:stretch>
        </p:blipFill>
        <p:spPr>
          <a:xfrm>
            <a:off x="5715008" y="1928802"/>
            <a:ext cx="2928958" cy="2438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МУЗЫКАЛЬНЫЕ СРЕДСТВА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Содержимое 24"/>
          <p:cNvSpPr>
            <a:spLocks noGrp="1"/>
          </p:cNvSpPr>
          <p:nvPr>
            <p:ph idx="1"/>
          </p:nvPr>
        </p:nvSpPr>
        <p:spPr>
          <a:xfrm>
            <a:off x="6000760" y="2428868"/>
            <a:ext cx="2400288" cy="13573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На каком музыкальном инструменте играл крокодил Гена?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700808"/>
            <a:ext cx="2143140" cy="17145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4149080"/>
            <a:ext cx="2143140" cy="157163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067944" y="3573016"/>
            <a:ext cx="504000" cy="432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403648" y="3501008"/>
            <a:ext cx="504000" cy="43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139952" y="5877272"/>
            <a:ext cx="504000" cy="432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475656" y="5877272"/>
            <a:ext cx="504000" cy="432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149080"/>
            <a:ext cx="2143140" cy="157163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1700808"/>
            <a:ext cx="2143140" cy="171451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092280" y="4509120"/>
            <a:ext cx="504000" cy="4320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028384" y="5949280"/>
            <a:ext cx="648072" cy="50405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5" grpId="0"/>
      <p:bldP spid="5" grpId="0" animBg="1"/>
      <p:bldP spid="8" grpId="0" animBg="1"/>
      <p:bldP spid="7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pad-black-icon.png"/>
          <p:cNvPicPr>
            <a:picLocks noChangeAspect="1"/>
          </p:cNvPicPr>
          <p:nvPr/>
        </p:nvPicPr>
        <p:blipFill>
          <a:blip r:embed="rId6" cstate="print"/>
          <a:srcRect l="8000" r="9999"/>
          <a:stretch>
            <a:fillRect/>
          </a:stretch>
        </p:blipFill>
        <p:spPr>
          <a:xfrm>
            <a:off x="5715008" y="1928802"/>
            <a:ext cx="2928958" cy="2438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МУЗЫКАЛЬНЫЕ СРЕДСТВА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Содержимое 24"/>
          <p:cNvSpPr>
            <a:spLocks noGrp="1"/>
          </p:cNvSpPr>
          <p:nvPr>
            <p:ph idx="1"/>
          </p:nvPr>
        </p:nvSpPr>
        <p:spPr>
          <a:xfrm>
            <a:off x="6072198" y="2357430"/>
            <a:ext cx="2257412" cy="162559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На каком музыкальном инструменте  играл Волк в «Ну, погоди?»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1772816"/>
            <a:ext cx="2143140" cy="17145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4077072"/>
            <a:ext cx="2143140" cy="157163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547664" y="3501008"/>
            <a:ext cx="504000" cy="432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619672" y="5733256"/>
            <a:ext cx="504000" cy="43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139952" y="3573016"/>
            <a:ext cx="504000" cy="432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139952" y="5733256"/>
            <a:ext cx="504000" cy="432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4077072"/>
            <a:ext cx="2143140" cy="15716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804248" y="4653136"/>
            <a:ext cx="504000" cy="4320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772816"/>
            <a:ext cx="2143140" cy="171451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028384" y="5949280"/>
            <a:ext cx="648072" cy="50405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5" grpId="0"/>
      <p:bldP spid="6" grpId="0" animBg="1"/>
      <p:bldP spid="8" grpId="0" animBg="1"/>
      <p:bldP spid="7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pad-black-icon.png"/>
          <p:cNvPicPr>
            <a:picLocks noChangeAspect="1"/>
          </p:cNvPicPr>
          <p:nvPr/>
        </p:nvPicPr>
        <p:blipFill>
          <a:blip r:embed="rId6" cstate="print"/>
          <a:srcRect l="8000" r="9999"/>
          <a:stretch>
            <a:fillRect/>
          </a:stretch>
        </p:blipFill>
        <p:spPr>
          <a:xfrm>
            <a:off x="5715008" y="1928802"/>
            <a:ext cx="2928958" cy="2438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МУЗЫКАЛЬНЫЕ СРЕДСТВА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Содержимое 24"/>
          <p:cNvSpPr>
            <a:spLocks noGrp="1"/>
          </p:cNvSpPr>
          <p:nvPr>
            <p:ph idx="1"/>
          </p:nvPr>
        </p:nvSpPr>
        <p:spPr>
          <a:xfrm>
            <a:off x="6072198" y="2357430"/>
            <a:ext cx="2257412" cy="162559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200" b="1" dirty="0" smtClean="0">
                <a:solidFill>
                  <a:schemeClr val="bg1"/>
                </a:solidFill>
              </a:rPr>
              <a:t>Выбери материал для </a:t>
            </a:r>
            <a:r>
              <a:rPr lang="ru-RU" sz="2200" b="1" dirty="0" err="1" smtClean="0">
                <a:solidFill>
                  <a:schemeClr val="bg1"/>
                </a:solidFill>
              </a:rPr>
              <a:t>музицирования</a:t>
            </a:r>
            <a:endParaRPr lang="ru-RU" sz="22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2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1700808"/>
            <a:ext cx="2143140" cy="17145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419872" y="4149080"/>
            <a:ext cx="2143140" cy="157163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403648" y="3573016"/>
            <a:ext cx="504000" cy="432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331640" y="5877272"/>
            <a:ext cx="504000" cy="43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355976" y="3501008"/>
            <a:ext cx="504000" cy="432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283968" y="5805264"/>
            <a:ext cx="504000" cy="432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149080"/>
            <a:ext cx="2143140" cy="15716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092280" y="4509120"/>
            <a:ext cx="504000" cy="4320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700808"/>
            <a:ext cx="2143140" cy="171451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028384" y="5949280"/>
            <a:ext cx="648072" cy="50405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5" grpId="0"/>
      <p:bldP spid="6" grpId="0" animBg="1"/>
      <p:bldP spid="8" grpId="0" animBg="1"/>
      <p:bldP spid="7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ПЛАСТИЧЕСКИЕ  СРЕДСТВА</a:t>
            </a:r>
            <a:endParaRPr lang="ru-RU" dirty="0">
              <a:ln w="11430">
                <a:solidFill>
                  <a:srgbClr val="C00000"/>
                </a:solidFill>
              </a:ln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Учебный предмет &amp;quot;Лепка&amp;quot;. 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753" y="1734438"/>
            <a:ext cx="5544616" cy="460851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028384" y="5949280"/>
            <a:ext cx="648072" cy="50405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pad-black-icon.png"/>
          <p:cNvPicPr>
            <a:picLocks noChangeAspect="1"/>
          </p:cNvPicPr>
          <p:nvPr/>
        </p:nvPicPr>
        <p:blipFill>
          <a:blip r:embed="rId6" cstate="print"/>
          <a:srcRect l="8000" r="9999"/>
          <a:stretch>
            <a:fillRect/>
          </a:stretch>
        </p:blipFill>
        <p:spPr>
          <a:xfrm>
            <a:off x="5715008" y="1928802"/>
            <a:ext cx="2928958" cy="2438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ПЛАСТИЧЕСКИЕ  СРЕДСТВА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Содержимое 24"/>
          <p:cNvSpPr>
            <a:spLocks noGrp="1"/>
          </p:cNvSpPr>
          <p:nvPr>
            <p:ph idx="1"/>
          </p:nvPr>
        </p:nvSpPr>
        <p:spPr>
          <a:xfrm>
            <a:off x="6000760" y="2357430"/>
            <a:ext cx="2428892" cy="148271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Подбери материал, необходимый для лепки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700808"/>
            <a:ext cx="2143140" cy="17145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1700808"/>
            <a:ext cx="2143140" cy="171451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211960" y="5805264"/>
            <a:ext cx="504000" cy="432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403648" y="3501008"/>
            <a:ext cx="504000" cy="43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211960" y="3573016"/>
            <a:ext cx="504000" cy="432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403648" y="5805264"/>
            <a:ext cx="504000" cy="432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149080"/>
            <a:ext cx="2143140" cy="15716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020272" y="4581128"/>
            <a:ext cx="504000" cy="4320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419872" y="4149080"/>
            <a:ext cx="2143140" cy="157163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028384" y="5949280"/>
            <a:ext cx="648072" cy="50405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5" grpId="0"/>
      <p:bldP spid="5" grpId="0" animBg="1"/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pad-black-icon.png"/>
          <p:cNvPicPr>
            <a:picLocks noChangeAspect="1"/>
          </p:cNvPicPr>
          <p:nvPr/>
        </p:nvPicPr>
        <p:blipFill>
          <a:blip r:embed="rId6" cstate="print"/>
          <a:srcRect l="8000" r="9999"/>
          <a:stretch>
            <a:fillRect/>
          </a:stretch>
        </p:blipFill>
        <p:spPr>
          <a:xfrm>
            <a:off x="5715008" y="1928802"/>
            <a:ext cx="2928958" cy="2438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ПЛАСТИЧЕСКИЕ  СРЕДСТВА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Содержимое 25"/>
          <p:cNvSpPr>
            <a:spLocks noGrp="1"/>
          </p:cNvSpPr>
          <p:nvPr>
            <p:ph idx="1"/>
          </p:nvPr>
        </p:nvSpPr>
        <p:spPr>
          <a:xfrm>
            <a:off x="6072198" y="2357431"/>
            <a:ext cx="2357454" cy="1500198"/>
          </a:xfrm>
        </p:spPr>
        <p:txBody>
          <a:bodyPr>
            <a:normAutofit/>
          </a:bodyPr>
          <a:lstStyle/>
          <a:p>
            <a:pPr marL="0" indent="0" algn="ctr">
              <a:buNone/>
              <a:tabLst>
                <a:tab pos="274638" algn="l"/>
              </a:tabLst>
            </a:pPr>
            <a:r>
              <a:rPr lang="ru-RU" sz="2400" b="1" dirty="0" smtClean="0">
                <a:solidFill>
                  <a:schemeClr val="bg1"/>
                </a:solidFill>
              </a:rPr>
              <a:t>Выбери материал для аппликации</a:t>
            </a:r>
          </a:p>
          <a:p>
            <a:pPr marL="0" indent="0" algn="ctr">
              <a:buNone/>
              <a:tabLst>
                <a:tab pos="274638" algn="l"/>
              </a:tabLst>
            </a:pPr>
            <a:endParaRPr lang="ru-RU" sz="2400" b="1" dirty="0" smtClean="0">
              <a:solidFill>
                <a:schemeClr val="bg1"/>
              </a:solidFill>
            </a:endParaRPr>
          </a:p>
          <a:p>
            <a:pPr marL="0" indent="0" algn="ctr">
              <a:buNone/>
              <a:tabLst>
                <a:tab pos="274638" algn="l"/>
              </a:tabLst>
            </a:pP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700808"/>
            <a:ext cx="2143140" cy="17145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1700808"/>
            <a:ext cx="2143140" cy="171451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4149080"/>
            <a:ext cx="2143140" cy="15716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547664" y="5733256"/>
            <a:ext cx="504000" cy="432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331640" y="3501008"/>
            <a:ext cx="504000" cy="43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067944" y="3501008"/>
            <a:ext cx="504000" cy="432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067944" y="5805264"/>
            <a:ext cx="504000" cy="432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6948264" y="4509120"/>
            <a:ext cx="504000" cy="4320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4077072"/>
            <a:ext cx="2143140" cy="157163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028384" y="5949280"/>
            <a:ext cx="648072" cy="50405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6" grpId="0"/>
      <p:bldP spid="5" grpId="0" animBg="1"/>
      <p:bldP spid="6" grpId="0" animBg="1"/>
      <p:bldP spid="8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999631" y="3428999"/>
            <a:ext cx="4712690" cy="2880322"/>
            <a:chOff x="500034" y="1785926"/>
            <a:chExt cx="3571900" cy="2228812"/>
          </a:xfrm>
        </p:grpSpPr>
        <p:pic>
          <p:nvPicPr>
            <p:cNvPr id="5" name="Рисунок 4" descr="image001_1.png"/>
            <p:cNvPicPr>
              <a:picLocks noChangeAspect="1"/>
            </p:cNvPicPr>
            <p:nvPr/>
          </p:nvPicPr>
          <p:blipFill>
            <a:blip r:embed="rId2" cstate="print"/>
            <a:srcRect t="5000" b="17500"/>
            <a:stretch>
              <a:fillRect/>
            </a:stretch>
          </p:blipFill>
          <p:spPr>
            <a:xfrm>
              <a:off x="500034" y="1921006"/>
              <a:ext cx="3571900" cy="2093732"/>
            </a:xfrm>
            <a:prstGeom prst="rect">
              <a:avLst/>
            </a:prstGeom>
          </p:spPr>
        </p:pic>
        <p:pic>
          <p:nvPicPr>
            <p:cNvPr id="6" name="Рисунок 5" descr="мукасолька-солнышко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28728" y="1785926"/>
              <a:ext cx="1005217" cy="981611"/>
            </a:xfrm>
            <a:prstGeom prst="rect">
              <a:avLst/>
            </a:prstGeom>
          </p:spPr>
        </p:pic>
      </p:grpSp>
      <p:sp>
        <p:nvSpPr>
          <p:cNvPr id="7" name="Заголовок 1"/>
          <p:cNvSpPr txBox="1">
            <a:spLocks/>
          </p:cNvSpPr>
          <p:nvPr/>
        </p:nvSpPr>
        <p:spPr>
          <a:xfrm>
            <a:off x="323528" y="332656"/>
            <a:ext cx="8064896" cy="6192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53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692697"/>
            <a:ext cx="7272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ИГРА ПО ХУДОЖЕСТВЕННО-ЭСТЕТИЧЕСКОМУ РАЗВИТИЮ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1700808"/>
            <a:ext cx="7272808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5300" b="1" dirty="0" smtClean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  <a:p>
            <a:pPr algn="ctr"/>
            <a:r>
              <a:rPr lang="ru-RU" sz="53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«</a:t>
            </a:r>
            <a:r>
              <a:rPr lang="ru-RU" sz="53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ЗНАЕШЬ ЛИ ТЫ?»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6306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repeatCount="indefinite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2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7" y="692696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Рисунок 1" descr="Игры и занятия для дошкольников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1484784"/>
            <a:ext cx="7200800" cy="4872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817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2848" y="188640"/>
            <a:ext cx="5786478" cy="250033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Развивать умение самостоятельно выбирать художественные материалы для работы в технике живопись. </a:t>
            </a:r>
            <a:b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Воспитывать ценностное отношение к продукту своей творческой деятельности </a:t>
            </a:r>
            <a:b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(образовательная область «Художественно-эстетическое развитие»)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928934"/>
            <a:ext cx="5655002" cy="3380386"/>
          </a:xfrm>
        </p:spPr>
        <p:txBody>
          <a:bodyPr>
            <a:noAutofit/>
          </a:bodyPr>
          <a:lstStyle/>
          <a:p>
            <a:pPr marL="0" lvl="0" indent="0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3.Формировать готовность к совместной деятельности со сверстниками, развивать положительную самооценку, самоконтроль </a:t>
            </a: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(образовательная область «Социально-коммуникативное развитие»).</a:t>
            </a: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4.Развивать речевую активность, обогащать словарь детей </a:t>
            </a: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(образовательная область «Речевое развитие») </a:t>
            </a: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5.Развивать познавательную активность </a:t>
            </a: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(образовательная область «Познавательное развитие»).</a:t>
            </a: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выполнения: индивидуально-поочерёдный, парами.</a:t>
            </a:r>
          </a:p>
        </p:txBody>
      </p:sp>
      <p:pic>
        <p:nvPicPr>
          <p:cNvPr id="7" name="Рисунок 1" descr="Памятка для родителей&amp;quot;Музыкальные игры с детьми дома&amp;quot;.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857496"/>
            <a:ext cx="2121788" cy="143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" descr="Крепление для рисунка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725144"/>
            <a:ext cx="2049780" cy="1735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Учебный предмет &amp;quot;Лепка&amp;quot;. 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2592288" cy="2380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ВЫБЕРИ РАЗДЕЛ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2910" y="1214422"/>
            <a:ext cx="2185974" cy="5429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n w="1905">
                  <a:solidFill>
                    <a:srgbClr val="3333FF"/>
                  </a:solidFill>
                </a:ln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РИСОВАНИЕ</a:t>
            </a:r>
            <a:endParaRPr lang="ru-RU" b="1" dirty="0">
              <a:ln w="1905">
                <a:solidFill>
                  <a:srgbClr val="3333FF"/>
                </a:solidFill>
              </a:ln>
              <a:solidFill>
                <a:srgbClr val="3333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786578" y="1285860"/>
            <a:ext cx="1852626" cy="542915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n w="1905">
                  <a:solidFill>
                    <a:srgbClr val="009900"/>
                  </a:solidFill>
                </a:ln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МУЗЫКА</a:t>
            </a:r>
          </a:p>
          <a:p>
            <a:pPr>
              <a:buNone/>
            </a:pPr>
            <a:endParaRPr lang="ru-RU" b="1" dirty="0">
              <a:ln w="1905">
                <a:solidFill>
                  <a:srgbClr val="009900"/>
                </a:solidFill>
              </a:ln>
              <a:solidFill>
                <a:srgbClr val="0099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3"/>
          </p:nvPr>
        </p:nvSpPr>
        <p:spPr>
          <a:xfrm>
            <a:off x="3563888" y="4149080"/>
            <a:ext cx="1785950" cy="57150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ln w="1905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ПЛАСТИКА</a:t>
            </a:r>
            <a:endParaRPr lang="ru-RU" b="1" dirty="0">
              <a:ln w="1905">
                <a:solidFill>
                  <a:srgbClr val="C0000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Двойная стрелка влево/вправо 11"/>
          <p:cNvSpPr/>
          <p:nvPr/>
        </p:nvSpPr>
        <p:spPr>
          <a:xfrm>
            <a:off x="3000364" y="1357298"/>
            <a:ext cx="3286148" cy="500066"/>
          </a:xfrm>
          <a:prstGeom prst="left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войная стрелка влево/вправо 12"/>
          <p:cNvSpPr/>
          <p:nvPr/>
        </p:nvSpPr>
        <p:spPr>
          <a:xfrm rot="8095605">
            <a:off x="4456082" y="2842928"/>
            <a:ext cx="2480498" cy="500066"/>
          </a:xfrm>
          <a:prstGeom prst="left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войная стрелка влево/вправо 13"/>
          <p:cNvSpPr/>
          <p:nvPr/>
        </p:nvSpPr>
        <p:spPr>
          <a:xfrm rot="13504395" flipH="1">
            <a:off x="1821068" y="2699404"/>
            <a:ext cx="2684131" cy="500066"/>
          </a:xfrm>
          <a:prstGeom prst="left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215074" y="5643578"/>
            <a:ext cx="2714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выбора раздела игры нажми на картинку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Рисунок 1" descr="Для 1-4 классов.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653136"/>
            <a:ext cx="2234820" cy="1691215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Рисунок 1" descr="Раздел 3. Музыкально - ритмические подвижные игры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570" y="1628800"/>
            <a:ext cx="2129894" cy="188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Рисунок 1" descr="Крепление для рисунка 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EFA"/>
              </a:clrFrom>
              <a:clrTo>
                <a:srgbClr val="FFFE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77101"/>
            <a:ext cx="1714809" cy="164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Управляющая кнопка: далее 15">
            <a:hlinkClick r:id="rId5" action="ppaction://hlinksldjump" highlightClick="1"/>
          </p:cNvPr>
          <p:cNvSpPr/>
          <p:nvPr/>
        </p:nvSpPr>
        <p:spPr>
          <a:xfrm>
            <a:off x="827584" y="2564904"/>
            <a:ext cx="648072" cy="50405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правляющая кнопка: далее 16">
            <a:hlinkClick r:id="rId6" action="ppaction://hlinksldjump" highlightClick="1"/>
          </p:cNvPr>
          <p:cNvSpPr/>
          <p:nvPr/>
        </p:nvSpPr>
        <p:spPr>
          <a:xfrm>
            <a:off x="7308304" y="2636912"/>
            <a:ext cx="648072" cy="50405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далее 17">
            <a:hlinkClick r:id="rId7" action="ppaction://hlinksldjump" highlightClick="1"/>
          </p:cNvPr>
          <p:cNvSpPr/>
          <p:nvPr/>
        </p:nvSpPr>
        <p:spPr>
          <a:xfrm>
            <a:off x="4283968" y="5157192"/>
            <a:ext cx="648072" cy="50405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>
                  <a:solidFill>
                    <a:srgbClr val="3333FF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ИЗОДЕЯТЕЛЬНОСТЬ</a:t>
            </a:r>
            <a:endParaRPr lang="ru-RU" b="1" dirty="0">
              <a:ln w="11430">
                <a:solidFill>
                  <a:srgbClr val="3333FF"/>
                </a:solidFill>
              </a:ln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50981" y="57151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3076" name="Рисунок 1" descr="Привитие интереса к изобразительному искусству, развитие сюжетного рисовани...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5976664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28384" y="5949280"/>
            <a:ext cx="648072" cy="50405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pad-black-icon.png"/>
          <p:cNvPicPr>
            <a:picLocks noChangeAspect="1"/>
          </p:cNvPicPr>
          <p:nvPr/>
        </p:nvPicPr>
        <p:blipFill>
          <a:blip r:embed="rId6" cstate="print"/>
          <a:srcRect l="8000" r="9999"/>
          <a:stretch>
            <a:fillRect/>
          </a:stretch>
        </p:blipFill>
        <p:spPr>
          <a:xfrm>
            <a:off x="5724128" y="1988840"/>
            <a:ext cx="2928958" cy="2438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ЖАНР ЖИВОПИСИ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Содержимое 25"/>
          <p:cNvSpPr>
            <a:spLocks noGrp="1"/>
          </p:cNvSpPr>
          <p:nvPr>
            <p:ph idx="1"/>
          </p:nvPr>
        </p:nvSpPr>
        <p:spPr>
          <a:xfrm>
            <a:off x="6072198" y="2357431"/>
            <a:ext cx="2357454" cy="1500198"/>
          </a:xfrm>
        </p:spPr>
        <p:txBody>
          <a:bodyPr>
            <a:normAutofit/>
          </a:bodyPr>
          <a:lstStyle/>
          <a:p>
            <a:pPr marL="0" indent="0" algn="ctr">
              <a:buNone/>
              <a:tabLst>
                <a:tab pos="274638" algn="l"/>
              </a:tabLst>
            </a:pPr>
            <a:r>
              <a:rPr lang="ru-RU" sz="2000" b="1" dirty="0" smtClean="0">
                <a:solidFill>
                  <a:schemeClr val="bg1"/>
                </a:solidFill>
              </a:rPr>
              <a:t>Жанр живописи, изображающий природу</a:t>
            </a:r>
          </a:p>
          <a:p>
            <a:pPr marL="0" indent="0" algn="ctr">
              <a:buNone/>
              <a:tabLst>
                <a:tab pos="274638" algn="l"/>
              </a:tabLst>
            </a:pPr>
            <a:r>
              <a:rPr lang="ru-RU" sz="2000" b="1" dirty="0" smtClean="0">
                <a:solidFill>
                  <a:schemeClr val="bg1"/>
                </a:solidFill>
              </a:rPr>
              <a:t> </a:t>
            </a:r>
            <a:r>
              <a:rPr lang="ru-RU" sz="2000" b="1" i="1" dirty="0" smtClean="0">
                <a:solidFill>
                  <a:schemeClr val="bg1"/>
                </a:solidFill>
              </a:rPr>
              <a:t>(пейзаж)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marL="0" indent="0" algn="ctr">
              <a:buNone/>
              <a:tabLst>
                <a:tab pos="274638" algn="l"/>
              </a:tabLst>
            </a:pP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484784"/>
            <a:ext cx="2143140" cy="17145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1484784"/>
            <a:ext cx="2143140" cy="171451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3789040"/>
            <a:ext cx="2143140" cy="15716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115616" y="5445224"/>
            <a:ext cx="504000" cy="43204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259632" y="3284984"/>
            <a:ext cx="504000" cy="43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995936" y="3212976"/>
            <a:ext cx="502916" cy="43204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995936" y="5445224"/>
            <a:ext cx="504000" cy="432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3789040"/>
            <a:ext cx="2143140" cy="157163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6876256" y="4653136"/>
            <a:ext cx="504000" cy="4320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6228184" y="249289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5" name="Управляющая кнопка: далее 24">
            <a:hlinkClick r:id="" action="ppaction://hlinkshowjump?jump=nextslide" highlightClick="1"/>
          </p:cNvPr>
          <p:cNvSpPr/>
          <p:nvPr/>
        </p:nvSpPr>
        <p:spPr>
          <a:xfrm>
            <a:off x="8028384" y="5949280"/>
            <a:ext cx="648072" cy="50405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6" grpId="0" uiExpand="1"/>
      <p:bldP spid="5" grpId="0" animBg="1"/>
      <p:bldP spid="6" grpId="0" animBg="1"/>
      <p:bldP spid="8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pad-black-icon.png"/>
          <p:cNvPicPr>
            <a:picLocks noChangeAspect="1"/>
          </p:cNvPicPr>
          <p:nvPr/>
        </p:nvPicPr>
        <p:blipFill>
          <a:blip r:embed="rId6" cstate="print"/>
          <a:srcRect l="8000" r="9999"/>
          <a:stretch>
            <a:fillRect/>
          </a:stretch>
        </p:blipFill>
        <p:spPr>
          <a:xfrm>
            <a:off x="5715008" y="1928802"/>
            <a:ext cx="2928958" cy="2438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ЖАНР ЖИВОПИСИ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Содержимое 24"/>
          <p:cNvSpPr>
            <a:spLocks noGrp="1"/>
          </p:cNvSpPr>
          <p:nvPr>
            <p:ph idx="1"/>
          </p:nvPr>
        </p:nvSpPr>
        <p:spPr>
          <a:xfrm>
            <a:off x="6072198" y="2357430"/>
            <a:ext cx="2257412" cy="1482717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Изображение 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художником 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конкретного человека </a:t>
            </a:r>
            <a:r>
              <a:rPr lang="ru-RU" b="1" i="1" dirty="0" smtClean="0">
                <a:solidFill>
                  <a:schemeClr val="bg1"/>
                </a:solidFill>
              </a:rPr>
              <a:t>(портрет) </a:t>
            </a:r>
          </a:p>
          <a:p>
            <a:pPr marL="0" indent="0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628800"/>
            <a:ext cx="2143140" cy="17145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1628800"/>
            <a:ext cx="2143140" cy="171451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еленый правильно"/>
          <p:cNvSpPr/>
          <p:nvPr/>
        </p:nvSpPr>
        <p:spPr>
          <a:xfrm>
            <a:off x="3707904" y="5661248"/>
            <a:ext cx="504000" cy="432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187624" y="3429000"/>
            <a:ext cx="504000" cy="43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851920" y="3429000"/>
            <a:ext cx="504000" cy="432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115616" y="5589240"/>
            <a:ext cx="504000" cy="432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3929066"/>
            <a:ext cx="2143140" cy="15716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4005064"/>
            <a:ext cx="2143140" cy="157163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948264" y="4437112"/>
            <a:ext cx="504000" cy="4320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028384" y="5949280"/>
            <a:ext cx="648072" cy="50405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5" grpId="0"/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pad-black-icon.png"/>
          <p:cNvPicPr>
            <a:picLocks noChangeAspect="1"/>
          </p:cNvPicPr>
          <p:nvPr/>
        </p:nvPicPr>
        <p:blipFill>
          <a:blip r:embed="rId6" cstate="print"/>
          <a:srcRect l="8000" r="9999"/>
          <a:stretch>
            <a:fillRect/>
          </a:stretch>
        </p:blipFill>
        <p:spPr>
          <a:xfrm>
            <a:off x="5715008" y="1928802"/>
            <a:ext cx="2928958" cy="2438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ЖАНР ЖИВОПИСИ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Содержимое 24"/>
          <p:cNvSpPr>
            <a:spLocks noGrp="1"/>
          </p:cNvSpPr>
          <p:nvPr>
            <p:ph idx="1"/>
          </p:nvPr>
        </p:nvSpPr>
        <p:spPr>
          <a:xfrm>
            <a:off x="6000760" y="2285992"/>
            <a:ext cx="2400288" cy="16970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Жанр живописи, изображающий предметы быта, цветы 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 </a:t>
            </a:r>
            <a:r>
              <a:rPr lang="ru-RU" sz="2000" b="1" i="1" dirty="0" smtClean="0">
                <a:solidFill>
                  <a:schemeClr val="bg1"/>
                </a:solidFill>
              </a:rPr>
              <a:t>(натюрморт)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772816"/>
            <a:ext cx="2143140" cy="17145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4149080"/>
            <a:ext cx="2143140" cy="157163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635896" y="5805264"/>
            <a:ext cx="504000" cy="4320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779912" y="3645024"/>
            <a:ext cx="504000" cy="432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043608" y="3645024"/>
            <a:ext cx="504000" cy="43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043608" y="5805264"/>
            <a:ext cx="504000" cy="432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149080"/>
            <a:ext cx="2143140" cy="15716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1772816"/>
            <a:ext cx="2143140" cy="171451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020272" y="4437112"/>
            <a:ext cx="504000" cy="4320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028384" y="5949280"/>
            <a:ext cx="648072" cy="50405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5" grpId="0"/>
      <p:bldP spid="5" grpId="0" animBg="1"/>
      <p:bldP spid="8" grpId="0" animBg="1"/>
      <p:bldP spid="7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pad-black-icon.png"/>
          <p:cNvPicPr>
            <a:picLocks noChangeAspect="1"/>
          </p:cNvPicPr>
          <p:nvPr/>
        </p:nvPicPr>
        <p:blipFill>
          <a:blip r:embed="rId6" cstate="print"/>
          <a:srcRect l="8000" r="9999"/>
          <a:stretch>
            <a:fillRect/>
          </a:stretch>
        </p:blipFill>
        <p:spPr>
          <a:xfrm>
            <a:off x="5715008" y="1928802"/>
            <a:ext cx="2928958" cy="2438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ЖАНР ЖИВОПИСИ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Содержимое 24"/>
          <p:cNvSpPr>
            <a:spLocks noGrp="1"/>
          </p:cNvSpPr>
          <p:nvPr>
            <p:ph idx="1"/>
          </p:nvPr>
        </p:nvSpPr>
        <p:spPr>
          <a:xfrm>
            <a:off x="6072198" y="2357430"/>
            <a:ext cx="2257412" cy="162559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Жанр живописи, изображающий морской пейзаж 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chemeClr val="bg1"/>
                </a:solidFill>
              </a:rPr>
              <a:t>(марина)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1700808"/>
            <a:ext cx="2143140" cy="17145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4077072"/>
            <a:ext cx="2143140" cy="157163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331640" y="3501008"/>
            <a:ext cx="504000" cy="432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259632" y="5733256"/>
            <a:ext cx="504000" cy="43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067944" y="3501008"/>
            <a:ext cx="504000" cy="432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139952" y="5805264"/>
            <a:ext cx="504000" cy="432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077072"/>
            <a:ext cx="2143140" cy="15716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020272" y="4509120"/>
            <a:ext cx="504000" cy="4320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628800"/>
            <a:ext cx="2143140" cy="171451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028384" y="5949280"/>
            <a:ext cx="648072" cy="50405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5" grpId="0"/>
      <p:bldP spid="6" grpId="0" animBg="1"/>
      <p:bldP spid="8" grpId="0" animBg="1"/>
      <p:bldP spid="7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055AC4451BBACF479C0C8DE2E7C97287" ma:contentTypeVersion="49" ma:contentTypeDescription="Создание документа." ma:contentTypeScope="" ma:versionID="0bd11d1ba5b081ec24de212f3546bce4">
  <xsd:schema xmlns:xsd="http://www.w3.org/2001/XMLSchema" xmlns:xs="http://www.w3.org/2001/XMLSchema" xmlns:p="http://schemas.microsoft.com/office/2006/metadata/properties" xmlns:ns2="4a252ca3-5a62-4c1c-90a6-29f4710e47f8" targetNamespace="http://schemas.microsoft.com/office/2006/metadata/properties" ma:root="true" ma:fieldsID="6e09b999f97b71efe9758af45dbe1f38" ns2:_="">
    <xsd:import namespace="4a252ca3-5a62-4c1c-90a6-29f4710e47f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252ca3-5a62-4c1c-90a6-29f4710e47f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dlc_DocId" ma:index="9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10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4a252ca3-5a62-4c1c-90a6-29f4710e47f8">AWJJH2MPE6E2-418207802-3358</_dlc_DocId>
    <_dlc_DocIdUrl xmlns="4a252ca3-5a62-4c1c-90a6-29f4710e47f8">
      <Url>http://sps-2016-2/Kostroma_EDU/ds_25/_layouts/15/DocIdRedir.aspx?ID=AWJJH2MPE6E2-418207802-3358</Url>
      <Description>AWJJH2MPE6E2-418207802-3358</Description>
    </_dlc_DocIdUrl>
  </documentManagement>
</p:properties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9516FCE3-C3CA-4B55-B3DC-918CDCC766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D9D461A-33FC-4A85-BBE1-9A9DF25E94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252ca3-5a62-4c1c-90a6-29f4710e47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94D31C1-33CE-460F-A58B-A5E7496C02E7}">
  <ds:schemaRefs>
    <ds:schemaRef ds:uri="http://purl.org/dc/dcmitype/"/>
    <ds:schemaRef ds:uri="http://schemas.microsoft.com/office/2006/documentManagement/types"/>
    <ds:schemaRef ds:uri="http://schemas.microsoft.com/office/infopath/2007/PartnerControls"/>
    <ds:schemaRef ds:uri="4a252ca3-5a62-4c1c-90a6-29f4710e47f8"/>
    <ds:schemaRef ds:uri="http://www.w3.org/XML/1998/namespace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</ds:schemaRefs>
</ds:datastoreItem>
</file>

<file path=customXml/itemProps4.xml><?xml version="1.0" encoding="utf-8"?>
<ds:datastoreItem xmlns:ds="http://schemas.openxmlformats.org/officeDocument/2006/customXml" ds:itemID="{0E68E031-787D-4577-8662-EC35EDF32C10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824</TotalTime>
  <Words>219</Words>
  <Application>Microsoft Office PowerPoint</Application>
  <PresentationFormat>Экран (4:3)</PresentationFormat>
  <Paragraphs>54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ЗАДАЧИ: 1. Развивать умение самостоятельно выбирать художественные материалы для работы в технике живопись.  2. Воспитывать ценностное отношение к продукту своей творческой деятельности  (образовательная область «Художественно-эстетическое развитие»)</vt:lpstr>
      <vt:lpstr>ВЫБЕРИ РАЗДЕЛ</vt:lpstr>
      <vt:lpstr>ИЗОДЕЯТЕЛЬНОСТЬ</vt:lpstr>
      <vt:lpstr>ЖАНР ЖИВОПИСИ</vt:lpstr>
      <vt:lpstr>ЖАНР ЖИВОПИСИ</vt:lpstr>
      <vt:lpstr>ЖАНР ЖИВОПИСИ</vt:lpstr>
      <vt:lpstr>ЖАНР ЖИВОПИСИ</vt:lpstr>
      <vt:lpstr>ИЗОБРАЗИТЕЛЬНЫЕ СРЕДСТВА</vt:lpstr>
      <vt:lpstr>МУЗЫКАЛЬНЫЕ СРЕДСТВА</vt:lpstr>
      <vt:lpstr>МУЗЫКАЛЬНЫЕ СРЕДСТВА</vt:lpstr>
      <vt:lpstr>МУЗЫКАЛЬНЫЕ СРЕДСТВА</vt:lpstr>
      <vt:lpstr>МУЗЫКАЛЬНЫЕ СРЕДСТВА</vt:lpstr>
      <vt:lpstr>МУЗЫКАЛЬНЫЕ СРЕДСТВА</vt:lpstr>
      <vt:lpstr>МУЗЫКАЛЬНЫЕ СРЕДСТВА</vt:lpstr>
      <vt:lpstr>ПЛАСТИЧЕСКИЕ  СРЕДСТВА</vt:lpstr>
      <vt:lpstr>ПЛАСТИЧЕСКИЕ  СРЕДСТВА</vt:lpstr>
      <vt:lpstr>ПЛАСТИЧЕСКИЕ  СРЕДСТВА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«Знаешь ли ты»</dc:title>
  <dc:subject>интерактивные игры</dc:subject>
  <dc:creator>Полевская Э.Ю.</dc:creator>
  <cp:lastModifiedBy>Офис</cp:lastModifiedBy>
  <cp:revision>149</cp:revision>
  <dcterms:created xsi:type="dcterms:W3CDTF">2018-02-23T09:38:56Z</dcterms:created>
  <dcterms:modified xsi:type="dcterms:W3CDTF">2022-12-14T11:30:50Z</dcterms:modified>
  <cp:category>презентация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0x010100055AC4451BBACF479C0C8DE2E7C97287</vt:lpwstr>
  </property>
  <property fmtid="{D5CDD505-2E9C-101B-9397-08002B2CF9AE}" pid="3" name="_dlc_DocIdItemGuid">
    <vt:lpwstr>5836b4b0-1d77-491c-8bda-c50dd52b0171</vt:lpwstr>
  </property>
</Properties>
</file>