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57" r:id="rId6"/>
    <p:sldId id="262" r:id="rId7"/>
    <p:sldId id="263" r:id="rId8"/>
    <p:sldId id="264" r:id="rId9"/>
    <p:sldId id="265" r:id="rId10"/>
    <p:sldId id="268" r:id="rId11"/>
    <p:sldId id="266" r:id="rId12"/>
    <p:sldId id="269" r:id="rId13"/>
    <p:sldId id="270" r:id="rId14"/>
    <p:sldId id="271"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122"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image001-8.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0"/>
            <a:ext cx="9144000" cy="6858000"/>
          </a:xfrm>
          <a:prstGeom prst="rect">
            <a:avLst/>
          </a:prstGeom>
        </p:spPr>
      </p:pic>
      <p:sp>
        <p:nvSpPr>
          <p:cNvPr id="5" name="Text Box 3"/>
          <p:cNvSpPr txBox="1">
            <a:spLocks noChangeArrowheads="1"/>
          </p:cNvSpPr>
          <p:nvPr/>
        </p:nvSpPr>
        <p:spPr bwMode="auto">
          <a:xfrm>
            <a:off x="1142976" y="214290"/>
            <a:ext cx="7572428" cy="1200329"/>
          </a:xfrm>
          <a:prstGeom prst="rect">
            <a:avLst/>
          </a:prstGeom>
          <a:noFill/>
          <a:ln w="9525">
            <a:noFill/>
            <a:miter lim="800000"/>
            <a:headEnd/>
            <a:tailEnd/>
          </a:ln>
        </p:spPr>
        <p:txBody>
          <a:bodyPr wrap="square">
            <a:spAutoFit/>
          </a:bodyPr>
          <a:lstStyle/>
          <a:p>
            <a:pPr algn="ctr">
              <a:defRPr/>
            </a:pPr>
            <a:r>
              <a:rPr lang="ru-RU" sz="2400" b="1" dirty="0">
                <a:effectLst>
                  <a:outerShdw blurRad="38100" dist="38100" dir="2700000" algn="tl">
                    <a:srgbClr val="000000">
                      <a:alpha val="43137"/>
                    </a:srgbClr>
                  </a:outerShdw>
                </a:effectLst>
                <a:latin typeface="Times New Roman" pitchFamily="18" charset="0"/>
                <a:cs typeface="Times New Roman" pitchFamily="18" charset="0"/>
              </a:rPr>
              <a:t>Муниципальное бюджетное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defRPr/>
            </a:pP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дошкольное </a:t>
            </a:r>
            <a:r>
              <a:rPr lang="ru-RU" sz="2400" b="1" dirty="0">
                <a:effectLst>
                  <a:outerShdw blurRad="38100" dist="38100" dir="2700000" algn="tl">
                    <a:srgbClr val="000000">
                      <a:alpha val="43137"/>
                    </a:srgbClr>
                  </a:outerShdw>
                </a:effectLst>
                <a:latin typeface="Times New Roman" pitchFamily="18" charset="0"/>
                <a:cs typeface="Times New Roman" pitchFamily="18" charset="0"/>
              </a:rPr>
              <a:t>образовательное  учреждение </a:t>
            </a:r>
          </a:p>
          <a:p>
            <a:pPr algn="ctr">
              <a:defRPr/>
            </a:pPr>
            <a:r>
              <a:rPr lang="ru-RU" sz="2400" b="1" dirty="0">
                <a:effectLst>
                  <a:outerShdw blurRad="38100" dist="38100" dir="2700000" algn="tl">
                    <a:srgbClr val="000000">
                      <a:alpha val="43137"/>
                    </a:srgbClr>
                  </a:outerShdw>
                </a:effectLst>
                <a:latin typeface="Times New Roman" pitchFamily="18" charset="0"/>
                <a:cs typeface="Times New Roman" pitchFamily="18" charset="0"/>
              </a:rPr>
              <a:t>Центр развития ребёнка - детский сад «Солнышко»</a:t>
            </a:r>
          </a:p>
        </p:txBody>
      </p:sp>
      <p:sp>
        <p:nvSpPr>
          <p:cNvPr id="6" name="Прямоугольник 5"/>
          <p:cNvSpPr/>
          <p:nvPr/>
        </p:nvSpPr>
        <p:spPr>
          <a:xfrm>
            <a:off x="3571868" y="1571612"/>
            <a:ext cx="4890121" cy="292387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i="1" cap="none" spc="0" dirty="0" smtClean="0">
                <a:ln w="11430"/>
                <a:solidFill>
                  <a:schemeClr val="bg1"/>
                </a:solidFill>
                <a:effectLst>
                  <a:outerShdw blurRad="50800" dist="39000" dir="5460000" algn="tl">
                    <a:srgbClr val="000000">
                      <a:alpha val="38000"/>
                    </a:srgbClr>
                  </a:outerShdw>
                </a:effectLst>
              </a:rPr>
              <a:t>Родительское собрание</a:t>
            </a:r>
          </a:p>
          <a:p>
            <a:pPr algn="ctr"/>
            <a:endParaRPr lang="ru-RU" sz="800" b="1" u="sng" cap="none" spc="0" dirty="0" smtClean="0">
              <a:ln w="11430"/>
              <a:solidFill>
                <a:srgbClr val="C00000"/>
              </a:solidFill>
              <a:effectLst>
                <a:outerShdw blurRad="50800" dist="39000" dir="5460000" algn="tl">
                  <a:srgbClr val="000000">
                    <a:alpha val="38000"/>
                  </a:srgbClr>
                </a:outerShdw>
              </a:effectLst>
            </a:endParaRPr>
          </a:p>
          <a:p>
            <a:pPr algn="ctr"/>
            <a:r>
              <a:rPr lang="ru-RU" sz="3600" b="1" i="1" u="sng" cap="none" spc="0" dirty="0" smtClean="0">
                <a:ln w="11430"/>
                <a:solidFill>
                  <a:srgbClr val="C00000"/>
                </a:solidFill>
                <a:effectLst>
                  <a:outerShdw blurRad="50800" dist="39000" dir="5460000" algn="tl">
                    <a:srgbClr val="000000">
                      <a:alpha val="38000"/>
                    </a:srgbClr>
                  </a:outerShdw>
                </a:effectLst>
              </a:rPr>
              <a:t>«Без папы как без рук. </a:t>
            </a:r>
          </a:p>
          <a:p>
            <a:pPr algn="ctr"/>
            <a:r>
              <a:rPr lang="ru-RU" sz="3600" b="1" i="1" u="sng" cap="none" spc="0" dirty="0" smtClean="0">
                <a:ln w="11430"/>
                <a:solidFill>
                  <a:srgbClr val="C00000"/>
                </a:solidFill>
                <a:effectLst>
                  <a:outerShdw blurRad="50800" dist="39000" dir="5460000" algn="tl">
                    <a:srgbClr val="000000">
                      <a:alpha val="38000"/>
                    </a:srgbClr>
                  </a:outerShdw>
                </a:effectLst>
              </a:rPr>
              <a:t>Воспитание ребёнка </a:t>
            </a:r>
          </a:p>
          <a:p>
            <a:pPr algn="ctr"/>
            <a:r>
              <a:rPr lang="ru-RU" sz="3600" b="1" i="1" u="sng" cap="none" spc="0" dirty="0" smtClean="0">
                <a:ln w="11430"/>
                <a:solidFill>
                  <a:srgbClr val="C00000"/>
                </a:solidFill>
                <a:effectLst>
                  <a:outerShdw blurRad="50800" dist="39000" dir="5460000" algn="tl">
                    <a:srgbClr val="000000">
                      <a:alpha val="38000"/>
                    </a:srgbClr>
                  </a:outerShdw>
                </a:effectLst>
              </a:rPr>
              <a:t>начинается </a:t>
            </a:r>
          </a:p>
          <a:p>
            <a:pPr algn="ctr"/>
            <a:r>
              <a:rPr lang="ru-RU" sz="3600" b="1" i="1" u="sng" cap="none" spc="0" dirty="0" smtClean="0">
                <a:ln w="11430"/>
                <a:solidFill>
                  <a:srgbClr val="C00000"/>
                </a:solidFill>
                <a:effectLst>
                  <a:outerShdw blurRad="50800" dist="39000" dir="5460000" algn="tl">
                    <a:srgbClr val="000000">
                      <a:alpha val="38000"/>
                    </a:srgbClr>
                  </a:outerShdw>
                </a:effectLst>
              </a:rPr>
              <a:t>с себя»</a:t>
            </a:r>
            <a:endParaRPr lang="ru-RU" sz="3600" b="1" i="1" u="sng" cap="none" spc="0" dirty="0">
              <a:ln w="11430"/>
              <a:solidFill>
                <a:srgbClr val="C00000"/>
              </a:solidFill>
              <a:effectLst>
                <a:outerShdw blurRad="50800" dist="39000" dir="5460000" algn="tl">
                  <a:srgbClr val="000000">
                    <a:alpha val="38000"/>
                  </a:srgbClr>
                </a:outerShdw>
              </a:effectLst>
            </a:endParaRPr>
          </a:p>
        </p:txBody>
      </p:sp>
      <p:sp>
        <p:nvSpPr>
          <p:cNvPr id="7" name="TextBox 6"/>
          <p:cNvSpPr txBox="1"/>
          <p:nvPr/>
        </p:nvSpPr>
        <p:spPr>
          <a:xfrm>
            <a:off x="2786050" y="5903893"/>
            <a:ext cx="3714776" cy="954107"/>
          </a:xfrm>
          <a:prstGeom prst="rect">
            <a:avLst/>
          </a:prstGeom>
          <a:solidFill>
            <a:srgbClr val="92D050"/>
          </a:solidFill>
          <a:effectLst>
            <a:softEdge rad="63500"/>
          </a:effectLst>
        </p:spPr>
        <p:txBody>
          <a:bodyPr wrap="square" rtlCol="0">
            <a:spAutoFit/>
          </a:bodyPr>
          <a:lstStyle/>
          <a:p>
            <a:pPr algn="ctr"/>
            <a:r>
              <a:rPr lang="ru-RU" sz="2800" b="1" dirty="0" smtClean="0"/>
              <a:t>Автор-составитель – Прохорова Н.А.</a:t>
            </a:r>
            <a:endParaRPr lang="ru-RU"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7" name="TextBox 6"/>
          <p:cNvSpPr txBox="1"/>
          <p:nvPr/>
        </p:nvSpPr>
        <p:spPr>
          <a:xfrm>
            <a:off x="642910" y="785794"/>
            <a:ext cx="8143932" cy="923330"/>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родитель своего пола становится для ребёнка соперником.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Это явление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своих трудах описывал З.</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Фрейд, называя его </a:t>
            </a:r>
          </a:p>
          <a:p>
            <a:pPr lvl="0" eaLnBrk="0" fontAlgn="base" hangingPunct="0">
              <a:spcBef>
                <a:spcPct val="0"/>
              </a:spcBef>
              <a:spcAft>
                <a:spcPct val="0"/>
              </a:spcAft>
            </a:pPr>
            <a:r>
              <a:rPr lang="ru-RU" b="1" dirty="0" smtClean="0">
                <a:solidFill>
                  <a:srgbClr val="232323"/>
                </a:solidFill>
                <a:ea typeface="Times New Roman" pitchFamily="18" charset="0"/>
                <a:cs typeface="Times New Roman" pitchFamily="18" charset="0"/>
              </a:rPr>
              <a:t>«</a:t>
            </a:r>
            <a:r>
              <a:rPr lang="ru-RU" b="1" dirty="0" err="1" smtClean="0">
                <a:solidFill>
                  <a:srgbClr val="232323"/>
                </a:solidFill>
                <a:latin typeface="Georgia" pitchFamily="18" charset="0"/>
                <a:ea typeface="Times New Roman" pitchFamily="18" charset="0"/>
                <a:cs typeface="Times New Roman" pitchFamily="18" charset="0"/>
              </a:rPr>
              <a:t>эдиповым</a:t>
            </a:r>
            <a:r>
              <a:rPr lang="ru-RU" b="1" dirty="0" smtClean="0">
                <a:solidFill>
                  <a:srgbClr val="232323"/>
                </a:solidFill>
                <a:latin typeface="Georgia" pitchFamily="18" charset="0"/>
                <a:ea typeface="Times New Roman" pitchFamily="18" charset="0"/>
                <a:cs typeface="Times New Roman" pitchFamily="18" charset="0"/>
              </a:rPr>
              <a:t> комплексом</a:t>
            </a:r>
            <a:r>
              <a:rPr lang="ru-RU" b="1" dirty="0" smtClean="0">
                <a:solidFill>
                  <a:srgbClr val="232323"/>
                </a:solidFill>
                <a:ea typeface="Times New Roman" pitchFamily="18" charset="0"/>
                <a:cs typeface="Times New Roman" pitchFamily="18" charset="0"/>
              </a:rPr>
              <a:t>»</a:t>
            </a:r>
            <a:r>
              <a:rPr lang="ru-RU" dirty="0" smtClean="0">
                <a:solidFill>
                  <a:srgbClr val="232323"/>
                </a:solidFill>
                <a:latin typeface="Georgia" pitchFamily="18" charset="0"/>
                <a:ea typeface="Times New Roman" pitchFamily="18" charset="0"/>
                <a:cs typeface="Times New Roman" pitchFamily="18" charset="0"/>
              </a:rPr>
              <a:t>.</a:t>
            </a:r>
            <a:endParaRPr lang="ru-RU" dirty="0" smtClean="0">
              <a:latin typeface="Arial" pitchFamily="34" charset="0"/>
              <a:cs typeface="Arial" pitchFamily="34" charset="0"/>
            </a:endParaRPr>
          </a:p>
        </p:txBody>
      </p:sp>
      <p:sp>
        <p:nvSpPr>
          <p:cNvPr id="8" name="TextBox 7"/>
          <p:cNvSpPr txBox="1"/>
          <p:nvPr/>
        </p:nvSpPr>
        <p:spPr>
          <a:xfrm>
            <a:off x="5000628" y="3429000"/>
            <a:ext cx="3500462" cy="2862322"/>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Раз мама любит папу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живет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ним, значит что-то ее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привлекает.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так важно понять, что это. Ребенок начинает подражать отцу, копировать его привычки, иногда даже надевать его одежду, мечтать, что когда вырастет, станет пожарным или врачом</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как папа.</a:t>
            </a:r>
            <a:endParaRPr lang="ru-RU" dirty="0" smtClean="0">
              <a:latin typeface="Arial" pitchFamily="34" charset="0"/>
              <a:cs typeface="Arial" pitchFamily="34" charset="0"/>
            </a:endParaRPr>
          </a:p>
        </p:txBody>
      </p:sp>
      <p:pic>
        <p:nvPicPr>
          <p:cNvPr id="9" name="Рисунок 8" descr="cocugunuz-sizi-esinizden-kiskaniyor-olabilirmi.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14942" y="1428736"/>
            <a:ext cx="3071834" cy="2000264"/>
          </a:xfrm>
          <a:prstGeom prst="rect">
            <a:avLst/>
          </a:prstGeom>
          <a:effectLst>
            <a:softEdge rad="127000"/>
          </a:effectLst>
        </p:spPr>
      </p:pic>
      <p:sp>
        <p:nvSpPr>
          <p:cNvPr id="10" name="TextBox 9"/>
          <p:cNvSpPr txBox="1"/>
          <p:nvPr/>
        </p:nvSpPr>
        <p:spPr>
          <a:xfrm>
            <a:off x="357158" y="1643050"/>
            <a:ext cx="4929222" cy="1477328"/>
          </a:xfrm>
          <a:prstGeom prst="rect">
            <a:avLst/>
          </a:prstGeom>
          <a:noFill/>
        </p:spPr>
        <p:txBody>
          <a:bodyPr wrap="square" rtlCol="0">
            <a:spAutoFit/>
          </a:bodyPr>
          <a:lstStyle/>
          <a:p>
            <a:r>
              <a:rPr lang="ru-RU" dirty="0" smtClean="0">
                <a:solidFill>
                  <a:srgbClr val="232323"/>
                </a:solidFill>
                <a:latin typeface="Georgia" pitchFamily="18" charset="0"/>
                <a:ea typeface="Times New Roman" pitchFamily="18" charset="0"/>
                <a:cs typeface="Times New Roman" pitchFamily="18" charset="0"/>
              </a:rPr>
              <a:t>Отец становится соперником, конкурентом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борьбе за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любовь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внимание матери. Здесь кроется огромный ресурс для развития ребенка.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внимательно изучает отца, его привычки, его характер.</a:t>
            </a:r>
            <a:endParaRPr lang="ru-RU" dirty="0"/>
          </a:p>
        </p:txBody>
      </p:sp>
      <p:pic>
        <p:nvPicPr>
          <p:cNvPr id="11" name="Рисунок 10" descr="depositphotos_110361778-stock-illustration-searching-a-businessman-through-magnifying.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016979">
            <a:off x="183640" y="3469765"/>
            <a:ext cx="2378211" cy="2378211"/>
          </a:xfrm>
          <a:prstGeom prst="rect">
            <a:avLst/>
          </a:prstGeom>
          <a:effectLst>
            <a:softEdge rad="127000"/>
          </a:effectLst>
        </p:spPr>
      </p:pic>
      <p:pic>
        <p:nvPicPr>
          <p:cNvPr id="13" name="Рисунок 12" descr="post_5d1722a6389ed-768x512.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989023">
            <a:off x="2567533" y="3716620"/>
            <a:ext cx="2340955" cy="216517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6" name="TextBox 5"/>
          <p:cNvSpPr txBox="1"/>
          <p:nvPr/>
        </p:nvSpPr>
        <p:spPr>
          <a:xfrm>
            <a:off x="928662" y="1142984"/>
            <a:ext cx="7500990" cy="1477328"/>
          </a:xfrm>
          <a:prstGeom prst="rect">
            <a:avLst/>
          </a:prstGeom>
          <a:noFill/>
        </p:spPr>
        <p:txBody>
          <a:bodyPr wrap="square" rtlCol="0">
            <a:spAutoFit/>
          </a:bodyPr>
          <a:lstStyle/>
          <a:p>
            <a:pPr lvl="0" algn="ctr"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снова задача папы</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пример того,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зачем нужен папа ребенку</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установить границы поколений, объяснить маленькому мужчине, что когда пройдет много лет,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вырастет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обязательно станет похожим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папу, и, конечно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же, у</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него будет своя жена, такая</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же, как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мама.</a:t>
            </a:r>
            <a:endParaRPr lang="ru-RU" sz="1000" dirty="0" smtClean="0">
              <a:latin typeface="Arial" pitchFamily="34" charset="0"/>
              <a:cs typeface="Arial" pitchFamily="34" charset="0"/>
            </a:endParaRPr>
          </a:p>
        </p:txBody>
      </p:sp>
      <p:pic>
        <p:nvPicPr>
          <p:cNvPr id="8" name="Рисунок 7" descr="2015.04_familyhealth.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14250" y="2928934"/>
            <a:ext cx="8929750" cy="3143272"/>
          </a:xfrm>
          <a:prstGeom prst="rect">
            <a:avLst/>
          </a:prstGeom>
          <a:effectLst>
            <a:softEdge rad="317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7" name="TextBox 6"/>
          <p:cNvSpPr txBox="1"/>
          <p:nvPr/>
        </p:nvSpPr>
        <p:spPr>
          <a:xfrm>
            <a:off x="1142976" y="1000108"/>
            <a:ext cx="7072362" cy="2862322"/>
          </a:xfrm>
          <a:prstGeom prst="rect">
            <a:avLst/>
          </a:prstGeom>
          <a:noFill/>
        </p:spPr>
        <p:txBody>
          <a:bodyPr wrap="square" rtlCol="0">
            <a:spAutoFit/>
          </a:bodyPr>
          <a:lstStyle/>
          <a:p>
            <a:pPr lvl="0" algn="ctr"/>
            <a:r>
              <a:rPr lang="ru-RU" dirty="0" smtClean="0">
                <a:solidFill>
                  <a:srgbClr val="232323"/>
                </a:solidFill>
                <a:latin typeface="Georgia" pitchFamily="18" charset="0"/>
                <a:ea typeface="Times New Roman" pitchFamily="18" charset="0"/>
                <a:cs typeface="Times New Roman" pitchFamily="18" charset="0"/>
              </a:rPr>
              <a:t>Отец дает пример мужского поведения, отношения к</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женщине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примере общения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мамой. Отец берет ребенка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рыбалку, катается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ним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машине. Когда отец чинит мебель, маленький сын рядом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ним стучит игрушечным молоточком. Отец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ходе совместной деятельности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игры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ребенком постепенно учит его быть мужчиной, следить за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порядком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доме, заботиться 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маме, защищать сестренку. Именно отец поддержит мальчика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вопросах его взросления, формировании мужской идентичности.</a:t>
            </a:r>
            <a:endParaRPr lang="ru-RU" sz="2400" dirty="0" smtClean="0">
              <a:latin typeface="Arial" pitchFamily="34" charset="0"/>
              <a:cs typeface="Arial" pitchFamily="34" charset="0"/>
            </a:endParaRPr>
          </a:p>
          <a:p>
            <a:endParaRPr lang="ru-RU" dirty="0"/>
          </a:p>
        </p:txBody>
      </p:sp>
      <p:pic>
        <p:nvPicPr>
          <p:cNvPr id="9" name="Рисунок 8" descr="22-cdf5659a0e71f221bb1c15f951f3cc8f.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309708">
            <a:off x="365029" y="3804839"/>
            <a:ext cx="2245005" cy="2736938"/>
          </a:xfrm>
          <a:prstGeom prst="rect">
            <a:avLst/>
          </a:prstGeom>
          <a:effectLst>
            <a:softEdge rad="63500"/>
          </a:effectLst>
        </p:spPr>
      </p:pic>
      <p:pic>
        <p:nvPicPr>
          <p:cNvPr id="10" name="Рисунок 9" descr="188d7f67f8f9d80bbadac4cd7894a68e.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395659">
            <a:off x="6275794" y="3915696"/>
            <a:ext cx="2540278" cy="2544098"/>
          </a:xfrm>
          <a:prstGeom prst="rect">
            <a:avLst/>
          </a:prstGeom>
          <a:effectLst>
            <a:softEdge rad="63500"/>
          </a:effectLst>
        </p:spPr>
      </p:pic>
      <p:pic>
        <p:nvPicPr>
          <p:cNvPr id="11" name="Рисунок 10" descr="papa-i-den-otsca.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86050" y="3571876"/>
            <a:ext cx="3286148" cy="2190765"/>
          </a:xfrm>
          <a:prstGeom prst="rect">
            <a:avLst/>
          </a:prstGeom>
          <a:effectLst>
            <a:softEdge rad="1270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025" name="Rectangle 1"/>
          <p:cNvSpPr>
            <a:spLocks noChangeArrowheads="1"/>
          </p:cNvSpPr>
          <p:nvPr/>
        </p:nvSpPr>
        <p:spPr bwMode="auto">
          <a:xfrm>
            <a:off x="642910" y="642918"/>
            <a:ext cx="8001056" cy="36317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rPr>
              <a:t>Отец – образец мужчины для дочери</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Первым и главным мужчиной в жизни девочки является отец. Аналогично мальчику, девочка хочет получить его внимание и любовь.</a:t>
            </a:r>
            <a:endParaRPr kumimoji="0" lang="ru-RU"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В этом случае конкурентом становится мама. Чтобы привлечь внимание папы, нужно быть похожей на маму, которая является его выбором. Девочка начинает подражать матери, наряжаться, копировать, как та готовит еду, убирает квартиру. Девочка идентифицируется с мамой, усваивает женскую роль.</a:t>
            </a:r>
            <a:endParaRPr kumimoji="0" lang="ru-RU"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Это всё имеет смысл, когда рядом есть папа, который будет восхищаться, радоваться, хвалить, любить. Девочка, которая напиталась любовью и восхищением отца, вырастает уверенная в себе, привлекательной для мужчин, умеющая достигать успеха.</a:t>
            </a:r>
            <a:endParaRPr kumimoji="0" lang="ru-RU" b="0" i="0" u="none" strike="noStrike" cap="none" normalizeH="0" baseline="0" dirty="0" smtClean="0">
              <a:ln>
                <a:noFill/>
              </a:ln>
              <a:solidFill>
                <a:schemeClr val="tx1"/>
              </a:solidFill>
              <a:effectLst/>
              <a:latin typeface="Georgia" pitchFamily="18" charset="0"/>
              <a:cs typeface="Arial" pitchFamily="34" charset="0"/>
            </a:endParaRPr>
          </a:p>
        </p:txBody>
      </p:sp>
      <p:pic>
        <p:nvPicPr>
          <p:cNvPr id="12" name="Рисунок 11" descr="28218681c82239ceb207f7b61fc69528.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42910" y="4286256"/>
            <a:ext cx="2571768" cy="1956779"/>
          </a:xfrm>
          <a:prstGeom prst="rect">
            <a:avLst/>
          </a:prstGeom>
          <a:effectLst>
            <a:softEdge rad="31750"/>
          </a:effectLst>
        </p:spPr>
      </p:pic>
      <p:sp>
        <p:nvSpPr>
          <p:cNvPr id="13" name="TextBox 12"/>
          <p:cNvSpPr txBox="1"/>
          <p:nvPr/>
        </p:nvSpPr>
        <p:spPr>
          <a:xfrm>
            <a:off x="3428992" y="4357694"/>
            <a:ext cx="2786082" cy="1477328"/>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Она бессознательно будет искать мужчину, похожего на отца, либо диаметрально противоположного ему. </a:t>
            </a:r>
            <a:endParaRPr lang="ru-RU" dirty="0" smtClean="0">
              <a:latin typeface="Georgia" pitchFamily="18" charset="0"/>
              <a:cs typeface="Arial" pitchFamily="34" charset="0"/>
            </a:endParaRPr>
          </a:p>
        </p:txBody>
      </p:sp>
      <p:pic>
        <p:nvPicPr>
          <p:cNvPr id="14" name="Рисунок 13" descr="father-and-daughter-cartoon-illustration_11460-7867.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86512" y="4201356"/>
            <a:ext cx="2857488" cy="2656643"/>
          </a:xfrm>
          <a:prstGeom prst="rect">
            <a:avLst/>
          </a:prstGeom>
          <a:effectLst>
            <a:softEdge rad="63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025" name="Rectangle 1"/>
          <p:cNvSpPr>
            <a:spLocks noChangeArrowheads="1"/>
          </p:cNvSpPr>
          <p:nvPr/>
        </p:nvSpPr>
        <p:spPr bwMode="auto">
          <a:xfrm>
            <a:off x="642910" y="642918"/>
            <a:ext cx="800105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rPr>
              <a:t>Что делать, если реального отца нет?</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endParaRPr>
          </a:p>
        </p:txBody>
      </p:sp>
      <p:sp>
        <p:nvSpPr>
          <p:cNvPr id="27649" name="Rectangle 1"/>
          <p:cNvSpPr>
            <a:spLocks noChangeArrowheads="1"/>
          </p:cNvSpPr>
          <p:nvPr/>
        </p:nvSpPr>
        <p:spPr bwMode="auto">
          <a:xfrm>
            <a:off x="642910" y="1142984"/>
            <a:ext cx="7929618"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Часто бывает, что в</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семье нет реального отца. Важно создать условия, чтобы в голове ребёнка всё же сформировался его образ.</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Не</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стоит рассказывать, какой негодяй его отец. Чувство вины ляжет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на</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ребенка</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я</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сын/дочь плохого отца, я</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тоже плохой</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Если отец ушел из</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семьи или общение с</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ребенком невозможно, важно объяснить, что папа ушел не</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потому, что ребенок </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плохой</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 а</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потому что у</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них с</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мамой не</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получилось жить вместе. Мама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папа все равно его любят, независимо от</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того, вместе они или нет.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Очень хорошо, если у</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ребенка есть возможность общаться с</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фигурами, которые замещают отца. Это могут быть старший брат, дядя, дедушка, отчим.</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Рисунок 10" descr="kartinki-pro-dedushku-1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350617"/>
            <a:ext cx="2966092" cy="2507383"/>
          </a:xfrm>
          <a:prstGeom prst="rect">
            <a:avLst/>
          </a:prstGeom>
        </p:spPr>
      </p:pic>
      <p:pic>
        <p:nvPicPr>
          <p:cNvPr id="15" name="Рисунок 14" descr="старший-брат-е-ая-м-а-ший-брата-ез-ы-автоже-езно-орожных-перевозок-96912535.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643702" y="3929066"/>
            <a:ext cx="2500298" cy="2928934"/>
          </a:xfrm>
          <a:prstGeom prst="rect">
            <a:avLst/>
          </a:prstGeom>
          <a:effectLst>
            <a:softEdge rad="63500"/>
          </a:effectLst>
        </p:spPr>
      </p:pic>
      <p:sp>
        <p:nvSpPr>
          <p:cNvPr id="16" name="TextBox 15"/>
          <p:cNvSpPr txBox="1"/>
          <p:nvPr/>
        </p:nvSpPr>
        <p:spPr>
          <a:xfrm>
            <a:off x="3000364" y="4214818"/>
            <a:ext cx="3643338" cy="2308324"/>
          </a:xfrm>
          <a:prstGeom prst="rect">
            <a:avLst/>
          </a:prstGeom>
          <a:noFill/>
        </p:spPr>
        <p:txBody>
          <a:bodyPr wrap="square" rtlCol="0">
            <a:spAutoFit/>
          </a:bodyPr>
          <a:lstStyle/>
          <a:p>
            <a:pPr lvl="0" algn="ctr"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Из</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рассказов 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папе, фотографий, ранних воспоминаний, опыта общения 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другими мужчинами ребенок сформирует собирательный образ отца, который будет помогать его психике развиваться.</a:t>
            </a:r>
            <a:endParaRPr lang="ru-RU"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pic>
        <p:nvPicPr>
          <p:cNvPr id="14" name="Рисунок 13" descr="1579209880_45-83.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9858444" cy="6858000"/>
          </a:xfrm>
          <a:prstGeom prst="rect">
            <a:avLst/>
          </a:prstGeom>
        </p:spPr>
      </p:pic>
      <p:sp>
        <p:nvSpPr>
          <p:cNvPr id="10" name="Прямоугольник 9"/>
          <p:cNvSpPr/>
          <p:nvPr/>
        </p:nvSpPr>
        <p:spPr>
          <a:xfrm rot="21054811">
            <a:off x="880696" y="2616594"/>
            <a:ext cx="7879016" cy="923330"/>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2049" name="Rectangle 1"/>
          <p:cNvSpPr>
            <a:spLocks noChangeArrowheads="1"/>
          </p:cNvSpPr>
          <p:nvPr/>
        </p:nvSpPr>
        <p:spPr bwMode="auto">
          <a:xfrm>
            <a:off x="642910" y="642918"/>
            <a:ext cx="7929618"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2800" b="1" u="sng" dirty="0" smtClean="0"/>
              <a:t>Кто важнее для ребенка: мама или папа?</a:t>
            </a:r>
            <a:r>
              <a:rPr lang="ru-RU" b="1" u="sng" dirty="0" smtClean="0"/>
              <a:t/>
            </a:r>
            <a:br>
              <a:rPr lang="ru-RU" b="1" u="sng" dirty="0" smtClean="0"/>
            </a:br>
            <a:endParaRPr lang="ru-RU" sz="1000" b="1" u="sng" dirty="0" smtClean="0"/>
          </a:p>
          <a:p>
            <a:pPr lvl="0" algn="ctr" fontAlgn="base">
              <a:spcBef>
                <a:spcPct val="0"/>
              </a:spcBef>
              <a:spcAft>
                <a:spcPct val="0"/>
              </a:spcAft>
            </a:pPr>
            <a:r>
              <a:rPr lang="ru-RU" dirty="0" smtClean="0">
                <a:latin typeface="Georgia" pitchFamily="18" charset="0"/>
              </a:rPr>
              <a:t>Само собой, ребенок нуждается в обоих родителях. Можно долго разговаривать о современных реалиях, когда женщина перестает быть только домохозяйкой, а представитель сильного пола добытчиком, однако детское желание быть плодом любви двоих родителей, мамы и папы, никто не отменял.</a:t>
            </a:r>
            <a:br>
              <a:rPr lang="ru-RU" dirty="0" smtClean="0">
                <a:latin typeface="Georgia" pitchFamily="18" charset="0"/>
              </a:rPr>
            </a:br>
            <a:r>
              <a:rPr lang="ru-RU" dirty="0" smtClean="0">
                <a:latin typeface="Georgia" pitchFamily="18" charset="0"/>
              </a:rPr>
              <a:t>Материнская любовь беспрекословна – мать любит своего ребенка просто так (хотя из-за вируса раннего развития и собственных комплексов некоторые матери не могут полюбить своего малыша, и требуют «расплачиваться» за свою похвалу и теплые чувства послушанием и подвигами в учебе). Таким образом, материнская любовь — это крепость, которая выстоит перед любым                      </a:t>
            </a:r>
          </a:p>
          <a:p>
            <a:pPr lvl="0" algn="ctr" fontAlgn="base">
              <a:spcBef>
                <a:spcPct val="0"/>
              </a:spcBef>
              <a:spcAft>
                <a:spcPct val="0"/>
              </a:spcAft>
            </a:pPr>
            <a:r>
              <a:rPr lang="ru-RU" dirty="0" smtClean="0">
                <a:latin typeface="Georgia" pitchFamily="18" charset="0"/>
              </a:rPr>
              <a:t>                                 обвинением в адрес ее ребенка.</a:t>
            </a:r>
            <a:endParaRPr kumimoji="0" lang="ru-RU" b="0" i="0" u="none" strike="noStrike" cap="none" normalizeH="0" baseline="0" dirty="0" smtClean="0">
              <a:ln>
                <a:noFill/>
              </a:ln>
              <a:solidFill>
                <a:schemeClr val="tx1"/>
              </a:solidFill>
              <a:effectLst/>
              <a:latin typeface="Georgia" pitchFamily="18" charset="0"/>
              <a:cs typeface="Arial" pitchFamily="34" charset="0"/>
            </a:endParaRPr>
          </a:p>
        </p:txBody>
      </p:sp>
      <p:pic>
        <p:nvPicPr>
          <p:cNvPr id="6" name="Рисунок 5" descr="Bez-imeni-1-246.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4139562"/>
            <a:ext cx="3500430" cy="2718438"/>
          </a:xfrm>
          <a:prstGeom prst="rect">
            <a:avLst/>
          </a:prstGeom>
          <a:effectLst>
            <a:softEdge rad="127000"/>
          </a:effectLst>
        </p:spPr>
      </p:pic>
      <p:sp>
        <p:nvSpPr>
          <p:cNvPr id="7" name="TextBox 6"/>
          <p:cNvSpPr txBox="1"/>
          <p:nvPr/>
        </p:nvSpPr>
        <p:spPr>
          <a:xfrm>
            <a:off x="3714744" y="4572008"/>
            <a:ext cx="4714908" cy="2031325"/>
          </a:xfrm>
          <a:prstGeom prst="rect">
            <a:avLst/>
          </a:prstGeom>
          <a:noFill/>
        </p:spPr>
        <p:txBody>
          <a:bodyPr wrap="square" rtlCol="0">
            <a:spAutoFit/>
          </a:bodyPr>
          <a:lstStyle/>
          <a:p>
            <a:r>
              <a:rPr lang="ru-RU" dirty="0" smtClean="0">
                <a:latin typeface="Georgia" pitchFamily="18" charset="0"/>
              </a:rPr>
              <a:t>Отцовская любовь устроена немного иначе – ее нужно добиваться и заслуживать. Таким образом, отцы проявляют особенный интерес к воспитанию ребенка, когда он «хоть что-нибудь умеет».</a:t>
            </a:r>
            <a:br>
              <a:rPr lang="ru-RU" dirty="0" smtClean="0">
                <a:latin typeface="Georgia" pitchFamily="18" charset="0"/>
              </a:rPr>
            </a:br>
            <a:endParaRPr lang="ru-RU" dirty="0">
              <a:latin typeface="Georgia"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2049" name="Rectangle 1"/>
          <p:cNvSpPr>
            <a:spLocks noChangeArrowheads="1"/>
          </p:cNvSpPr>
          <p:nvPr/>
        </p:nvSpPr>
        <p:spPr bwMode="auto">
          <a:xfrm>
            <a:off x="857224" y="785794"/>
            <a:ext cx="742955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ru-RU" dirty="0" smtClean="0">
                <a:latin typeface="Georgia" pitchFamily="18" charset="0"/>
              </a:rPr>
              <a:t>Интересно, что в разное время ребенок по-разному нуждается во внимании мамы или папы.  Но всегда в каждом из родителей!</a:t>
            </a:r>
            <a:endParaRPr lang="ru-RU" dirty="0" smtClean="0">
              <a:latin typeface="Georgia"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232323"/>
              </a:solidFill>
              <a:effectLst/>
              <a:ea typeface="Times New Roman" pitchFamily="18" charset="0"/>
              <a:cs typeface="Times New Roman" pitchFamily="18" charset="0"/>
            </a:endParaRPr>
          </a:p>
        </p:txBody>
      </p:sp>
      <p:pic>
        <p:nvPicPr>
          <p:cNvPr id="8" name="Рисунок 7" descr="hotpng.com-id-lckq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8662" y="1785926"/>
            <a:ext cx="3151290" cy="4237029"/>
          </a:xfrm>
          <a:prstGeom prst="rect">
            <a:avLst/>
          </a:prstGeom>
        </p:spPr>
      </p:pic>
      <p:pic>
        <p:nvPicPr>
          <p:cNvPr id="9" name="Рисунок 8" descr="s120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3438" y="1928802"/>
            <a:ext cx="3345093" cy="4214817"/>
          </a:xfrm>
          <a:prstGeom prst="rect">
            <a:avLst/>
          </a:prstGeom>
          <a:effectLst>
            <a:softEdge rad="3175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2049" name="Rectangle 1"/>
          <p:cNvSpPr>
            <a:spLocks noChangeArrowheads="1"/>
          </p:cNvSpPr>
          <p:nvPr/>
        </p:nvSpPr>
        <p:spPr bwMode="auto">
          <a:xfrm>
            <a:off x="857224" y="571480"/>
            <a:ext cx="742955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Всё дело в том, что папа и мама по-разному смотрят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 на одни и те же ситуации, проявления окружающей ребёнка жизни (речь не идёт о серьёзных разногласиях в воспитании) и тем самым обогащают его внутренний мир, способствуют накоплению своим чадом опыта общения, развитию его эмоциональной сферы.    </a:t>
            </a:r>
          </a:p>
        </p:txBody>
      </p:sp>
      <p:pic>
        <p:nvPicPr>
          <p:cNvPr id="10" name="Рисунок 9" descr="1471435890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655691">
            <a:off x="4985261" y="2296334"/>
            <a:ext cx="3580637" cy="2488543"/>
          </a:xfrm>
          <a:prstGeom prst="rect">
            <a:avLst/>
          </a:prstGeom>
        </p:spPr>
      </p:pic>
      <p:pic>
        <p:nvPicPr>
          <p:cNvPr id="11" name="Рисунок 10" descr="16460615-2-1470991557-800-1ccd54f71a-1-1471350931.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246507">
            <a:off x="4749962" y="4449214"/>
            <a:ext cx="3236264" cy="2249203"/>
          </a:xfrm>
          <a:prstGeom prst="rect">
            <a:avLst/>
          </a:prstGeom>
        </p:spPr>
      </p:pic>
      <p:pic>
        <p:nvPicPr>
          <p:cNvPr id="13" name="Рисунок 12" descr="i.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953435">
            <a:off x="1095443" y="2376375"/>
            <a:ext cx="3049770" cy="2165734"/>
          </a:xfrm>
          <a:prstGeom prst="rect">
            <a:avLst/>
          </a:prstGeom>
        </p:spPr>
      </p:pic>
      <p:pic>
        <p:nvPicPr>
          <p:cNvPr id="12" name="Рисунок 11" descr="1471435915_6.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441195">
            <a:off x="1130026" y="4424070"/>
            <a:ext cx="3218908" cy="223714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0" name="Прямоугольник 9"/>
          <p:cNvSpPr/>
          <p:nvPr/>
        </p:nvSpPr>
        <p:spPr>
          <a:xfrm>
            <a:off x="428596" y="1357298"/>
            <a:ext cx="8215370" cy="1477328"/>
          </a:xfrm>
          <a:prstGeom prst="rect">
            <a:avLst/>
          </a:prstGeom>
        </p:spPr>
        <p:txBody>
          <a:bodyPr wrap="square">
            <a:spAutoFit/>
          </a:bodyPr>
          <a:lstStyle/>
          <a:p>
            <a:pPr algn="ctr"/>
            <a:r>
              <a:rPr lang="ru-RU" dirty="0" smtClean="0">
                <a:solidFill>
                  <a:srgbClr val="232323"/>
                </a:solidFill>
                <a:latin typeface="Georgia" pitchFamily="18" charset="0"/>
                <a:ea typeface="Times New Roman" pitchFamily="18" charset="0"/>
                <a:cs typeface="Times New Roman" pitchFamily="18" charset="0"/>
              </a:rPr>
              <a:t>На первом году жизни ребенок находится в абсолютном слиянии, </a:t>
            </a:r>
          </a:p>
          <a:p>
            <a:pPr algn="ctr"/>
            <a:r>
              <a:rPr lang="ru-RU" dirty="0" smtClean="0">
                <a:solidFill>
                  <a:srgbClr val="232323"/>
                </a:solidFill>
                <a:latin typeface="Georgia" pitchFamily="18" charset="0"/>
                <a:ea typeface="Times New Roman" pitchFamily="18" charset="0"/>
                <a:cs typeface="Times New Roman" pitchFamily="18" charset="0"/>
              </a:rPr>
              <a:t>с матерью. Мать удовлетворяет все потребности малыша, и поэтому он может выжить. Но даже в это время папа нужен малышу не меньше мамы: его голос, прикосновения, ребёнок ощущает с первых дней жизни. Сила, защита, которую излучает отец, обеспечивает комфортную, </a:t>
            </a:r>
            <a:endParaRPr lang="ru-RU" dirty="0">
              <a:latin typeface="Georgia" pitchFamily="18" charset="0"/>
            </a:endParaRPr>
          </a:p>
        </p:txBody>
      </p:sp>
      <p:pic>
        <p:nvPicPr>
          <p:cNvPr id="12" name="Рисунок 11" descr="a1fa24c7aa22c289009861027823288f.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05486" y="3519486"/>
            <a:ext cx="3338514" cy="3338514"/>
          </a:xfrm>
          <a:prstGeom prst="rect">
            <a:avLst/>
          </a:prstGeom>
          <a:effectLst>
            <a:softEdge rad="127000"/>
          </a:effectLst>
        </p:spPr>
      </p:pic>
      <p:sp>
        <p:nvSpPr>
          <p:cNvPr id="13" name="TextBox 12"/>
          <p:cNvSpPr txBox="1"/>
          <p:nvPr/>
        </p:nvSpPr>
        <p:spPr>
          <a:xfrm>
            <a:off x="500034" y="2786058"/>
            <a:ext cx="5643602" cy="3416320"/>
          </a:xfrm>
          <a:prstGeom prst="rect">
            <a:avLst/>
          </a:prstGeom>
          <a:noFill/>
        </p:spPr>
        <p:txBody>
          <a:bodyPr wrap="square" rtlCol="0">
            <a:spAutoFit/>
          </a:bodyPr>
          <a:lstStyle/>
          <a:p>
            <a:pPr algn="ctr"/>
            <a:r>
              <a:rPr lang="ru-RU" dirty="0" smtClean="0">
                <a:solidFill>
                  <a:srgbClr val="232323"/>
                </a:solidFill>
                <a:latin typeface="Georgia" pitchFamily="18" charset="0"/>
                <a:ea typeface="Times New Roman" pitchFamily="18" charset="0"/>
                <a:cs typeface="Times New Roman" pitchFamily="18" charset="0"/>
              </a:rPr>
              <a:t>спокойную обстановку не только малышу, но и его матери. Ведь мама полностью принадлежит малышу и тоже становится уязвимой, нуждается в опоре, поддержке и защите.</a:t>
            </a:r>
            <a:r>
              <a:rPr lang="ru-RU" dirty="0" smtClean="0">
                <a:latin typeface="Georgia" pitchFamily="18" charset="0"/>
                <a:cs typeface="Arial" pitchFamily="34" charset="0"/>
              </a:rPr>
              <a:t/>
            </a:r>
            <a:br>
              <a:rPr lang="ru-RU" dirty="0" smtClean="0">
                <a:latin typeface="Georgia" pitchFamily="18" charset="0"/>
                <a:cs typeface="Arial" pitchFamily="34" charset="0"/>
              </a:rPr>
            </a:br>
            <a:r>
              <a:rPr lang="ru-RU" dirty="0" smtClean="0">
                <a:solidFill>
                  <a:srgbClr val="232323"/>
                </a:solidFill>
                <a:latin typeface="Georgia" pitchFamily="18" charset="0"/>
                <a:ea typeface="Times New Roman" pitchFamily="18" charset="0"/>
                <a:cs typeface="Times New Roman" pitchFamily="18" charset="0"/>
              </a:rPr>
              <a:t>Стоит маме хоть немного разволноваться, как начинает беспокоиться и малыш. Он питается молоком, а еще — мамиными эмоциями и впечатлениями. Поэтому очень важно, чтобы мама чувствовала себя спокойно и безопасно. Тогда это состояние передается и ребенку. Отец заботится о матери, а мать о ребенке, поэтому, отец нужен детям не меньше мамы.</a:t>
            </a:r>
            <a:endParaRPr lang="ru-RU" dirty="0">
              <a:latin typeface="Georgia" pitchFamily="18" charset="0"/>
            </a:endParaRPr>
          </a:p>
        </p:txBody>
      </p:sp>
      <p:sp>
        <p:nvSpPr>
          <p:cNvPr id="8" name="TextBox 7"/>
          <p:cNvSpPr txBox="1"/>
          <p:nvPr/>
        </p:nvSpPr>
        <p:spPr>
          <a:xfrm>
            <a:off x="1785918" y="571480"/>
            <a:ext cx="5715040" cy="830997"/>
          </a:xfrm>
          <a:prstGeom prst="rect">
            <a:avLst/>
          </a:prstGeom>
          <a:noFill/>
        </p:spPr>
        <p:txBody>
          <a:bodyPr wrap="square" rtlCol="0">
            <a:spAutoFit/>
          </a:bodyPr>
          <a:lstStyle/>
          <a:p>
            <a:pPr marL="457200" indent="-457200" algn="ctr" fontAlgn="base"/>
            <a:r>
              <a:rPr lang="ru-RU" sz="2400" b="1" dirty="0" smtClean="0">
                <a:solidFill>
                  <a:srgbClr val="7030A0"/>
                </a:solidFill>
              </a:rPr>
              <a:t>Первый год после рождения.</a:t>
            </a:r>
          </a:p>
          <a:p>
            <a:pPr marL="457200" indent="-457200" algn="ctr" fontAlgn="base"/>
            <a:r>
              <a:rPr lang="ru-RU" sz="2400" b="1" dirty="0" smtClean="0">
                <a:solidFill>
                  <a:srgbClr val="7030A0"/>
                </a:solidFill>
              </a:rPr>
              <a:t>Папа заботится о паре «мама-ребенок»</a:t>
            </a:r>
            <a:endParaRPr lang="ru-RU" sz="2400" b="1" dirty="0">
              <a:solidFill>
                <a:srgbClr val="7030A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026" name="Rectangle 2"/>
          <p:cNvSpPr>
            <a:spLocks noChangeArrowheads="1"/>
          </p:cNvSpPr>
          <p:nvPr/>
        </p:nvSpPr>
        <p:spPr bwMode="auto">
          <a:xfrm>
            <a:off x="500034" y="928670"/>
            <a:ext cx="835824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Как одну из самых важных функций отца в формировании психики Ж. </a:t>
            </a:r>
            <a:r>
              <a:rPr kumimoji="0" lang="ru-RU" b="0" i="0" u="none" strike="noStrike" cap="none" normalizeH="0" baseline="0" dirty="0" err="1" smtClean="0">
                <a:ln>
                  <a:noFill/>
                </a:ln>
                <a:solidFill>
                  <a:srgbClr val="232323"/>
                </a:solidFill>
                <a:effectLst/>
                <a:latin typeface="Georgia" pitchFamily="18" charset="0"/>
                <a:ea typeface="Times New Roman" pitchFamily="18" charset="0"/>
                <a:cs typeface="Times New Roman" pitchFamily="18" charset="0"/>
              </a:rPr>
              <a:t>Лакан</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 выделяет разделение матери и ребенка. Первое время отец мирится с полным растворением матери в малыше. Затем он постепенно начинает себя чувствовать покинутым. Многие женщины делятся переживаниями: муж начинает ревновать к младенцу, вспоминает время, когда его еще не было, старается вернуть внимание и заботу жены.</a:t>
            </a:r>
            <a:endParaRPr kumimoji="0" lang="ru-RU" b="0" i="0" u="none" strike="noStrike" cap="none" normalizeH="0" baseline="0" dirty="0" smtClean="0">
              <a:ln>
                <a:noFill/>
              </a:ln>
              <a:solidFill>
                <a:schemeClr val="tx1"/>
              </a:solidFill>
              <a:effectLst/>
              <a:latin typeface="Georgia" pitchFamily="18" charset="0"/>
              <a:cs typeface="Arial" pitchFamily="34" charset="0"/>
            </a:endParaRPr>
          </a:p>
        </p:txBody>
      </p:sp>
      <p:sp>
        <p:nvSpPr>
          <p:cNvPr id="14" name="TextBox 13"/>
          <p:cNvSpPr txBox="1"/>
          <p:nvPr/>
        </p:nvSpPr>
        <p:spPr>
          <a:xfrm>
            <a:off x="1214414" y="500042"/>
            <a:ext cx="7143800" cy="461665"/>
          </a:xfrm>
          <a:prstGeom prst="rect">
            <a:avLst/>
          </a:prstGeom>
          <a:noFill/>
        </p:spPr>
        <p:txBody>
          <a:bodyPr wrap="square" rtlCol="0">
            <a:spAutoFit/>
          </a:bodyPr>
          <a:lstStyle/>
          <a:p>
            <a:pPr algn="ctr"/>
            <a:r>
              <a:rPr lang="ru-RU" sz="2400" b="1" dirty="0" smtClean="0">
                <a:solidFill>
                  <a:srgbClr val="7030A0"/>
                </a:solidFill>
              </a:rPr>
              <a:t>Папа помогает ребёнку отделиться от матери. </a:t>
            </a:r>
            <a:endParaRPr lang="ru-RU" sz="2400" b="1" dirty="0">
              <a:solidFill>
                <a:srgbClr val="7030A0"/>
              </a:solidFill>
            </a:endParaRPr>
          </a:p>
        </p:txBody>
      </p:sp>
      <p:pic>
        <p:nvPicPr>
          <p:cNvPr id="15" name="Рисунок 14" descr="father-giving-hug-his-daughter_59690-23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3414987"/>
            <a:ext cx="2714612" cy="3443012"/>
          </a:xfrm>
          <a:prstGeom prst="rect">
            <a:avLst/>
          </a:prstGeom>
          <a:effectLst>
            <a:softEdge rad="127000"/>
          </a:effectLst>
        </p:spPr>
      </p:pic>
      <p:pic>
        <p:nvPicPr>
          <p:cNvPr id="16" name="Рисунок 15" descr="woman-washing-machine-beautiful-young-doing-laundry-putting-dirty-clothes-basket-70150354.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10288" y="3924288"/>
            <a:ext cx="2933712" cy="2933712"/>
          </a:xfrm>
          <a:prstGeom prst="rect">
            <a:avLst/>
          </a:prstGeom>
          <a:effectLst>
            <a:softEdge rad="127000"/>
          </a:effectLst>
        </p:spPr>
      </p:pic>
      <p:sp>
        <p:nvSpPr>
          <p:cNvPr id="20" name="TextBox 19"/>
          <p:cNvSpPr txBox="1"/>
          <p:nvPr/>
        </p:nvSpPr>
        <p:spPr>
          <a:xfrm>
            <a:off x="1857356" y="2643182"/>
            <a:ext cx="7286644" cy="1477328"/>
          </a:xfrm>
          <a:prstGeom prst="rect">
            <a:avLst/>
          </a:prstGeom>
          <a:noFill/>
        </p:spPr>
        <p:txBody>
          <a:bodyPr wrap="square" rtlCol="0">
            <a:spAutoFit/>
          </a:bodyPr>
          <a:lstStyle/>
          <a:p>
            <a:pPr lvl="0" algn="ctr"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Ребенку приходится признать и осознать, что он не единственный у мамы, что кроме него есть другие люди, другая жизнь. Ребенок все более и более отдаляется от нее, отделяется физически, отвыкает от груди, начинает ходить.</a:t>
            </a:r>
            <a:endParaRPr lang="ru-RU" dirty="0" smtClean="0">
              <a:latin typeface="Georgia" pitchFamily="18" charset="0"/>
              <a:cs typeface="Arial" pitchFamily="34" charset="0"/>
            </a:endParaRPr>
          </a:p>
          <a:p>
            <a:endParaRPr lang="ru-RU" dirty="0">
              <a:latin typeface="Georgia" pitchFamily="18" charset="0"/>
            </a:endParaRPr>
          </a:p>
        </p:txBody>
      </p:sp>
      <p:sp>
        <p:nvSpPr>
          <p:cNvPr id="21" name="TextBox 20"/>
          <p:cNvSpPr txBox="1"/>
          <p:nvPr/>
        </p:nvSpPr>
        <p:spPr>
          <a:xfrm>
            <a:off x="2571736" y="3786190"/>
            <a:ext cx="3643338" cy="2862322"/>
          </a:xfrm>
          <a:prstGeom prst="rect">
            <a:avLst/>
          </a:prstGeom>
          <a:noFill/>
          <a:effectLst>
            <a:softEdge rad="127000"/>
          </a:effectLst>
        </p:spPr>
        <p:txBody>
          <a:bodyPr wrap="square" rtlCol="0">
            <a:spAutoFit/>
          </a:bodyPr>
          <a:lstStyle/>
          <a:p>
            <a:pPr lvl="0" algn="ctr"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Отец становится вторым объектом привязанности ребенка, к нему он обращается, когда матери нет рядом.</a:t>
            </a:r>
            <a:endParaRPr lang="ru-RU" dirty="0" smtClean="0">
              <a:latin typeface="Georgia" pitchFamily="18" charset="0"/>
              <a:cs typeface="Arial" pitchFamily="34" charset="0"/>
            </a:endParaRPr>
          </a:p>
          <a:p>
            <a:pPr lvl="0" algn="ctr"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Папа вселяет в ребенка ощущение реальности: что он родился в системе, в которой уже есть свои отношения, и он является лишь частью этой системы. </a:t>
            </a:r>
            <a:endParaRPr lang="ru-RU" dirty="0" smtClean="0">
              <a:latin typeface="Georgia" pitchFamily="18"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4" name="TextBox 13"/>
          <p:cNvSpPr txBox="1"/>
          <p:nvPr/>
        </p:nvSpPr>
        <p:spPr>
          <a:xfrm>
            <a:off x="1214414" y="500042"/>
            <a:ext cx="7143800" cy="830997"/>
          </a:xfrm>
          <a:prstGeom prst="rect">
            <a:avLst/>
          </a:prstGeom>
          <a:noFill/>
        </p:spPr>
        <p:txBody>
          <a:bodyPr wrap="square" rtlCol="0">
            <a:spAutoFit/>
          </a:bodyPr>
          <a:lstStyle/>
          <a:p>
            <a:pPr algn="ctr"/>
            <a:r>
              <a:rPr lang="ru-RU" sz="2400" b="1" dirty="0" smtClean="0">
                <a:solidFill>
                  <a:srgbClr val="7030A0"/>
                </a:solidFill>
              </a:rPr>
              <a:t>Папа учит соблюдать правила, устанавливать причинно-следственные связи . </a:t>
            </a:r>
            <a:endParaRPr lang="ru-RU" sz="2400" b="1" dirty="0">
              <a:solidFill>
                <a:srgbClr val="7030A0"/>
              </a:solidFill>
            </a:endParaRPr>
          </a:p>
        </p:txBody>
      </p:sp>
      <p:sp>
        <p:nvSpPr>
          <p:cNvPr id="1025" name="Rectangle 1"/>
          <p:cNvSpPr>
            <a:spLocks noChangeArrowheads="1"/>
          </p:cNvSpPr>
          <p:nvPr/>
        </p:nvSpPr>
        <p:spPr bwMode="auto">
          <a:xfrm>
            <a:off x="500034" y="1357298"/>
            <a:ext cx="84296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Одна из задач отца – устанавливать правила, границы семьи. Папа следит за</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соблюдением правил, может применить санкции при их</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нарушении. К</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папе обращается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мама, когда говорит, что </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это нельзя, потому что папа так сказал</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 Так она получает уверенность в</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своих словах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действиях.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Рисунок 12" descr="i (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341526">
            <a:off x="2786050" y="2442947"/>
            <a:ext cx="3150323" cy="4415053"/>
          </a:xfrm>
          <a:prstGeom prst="rect">
            <a:avLst/>
          </a:prstGeom>
          <a:effectLst>
            <a:softEdge rad="127000"/>
          </a:effectLst>
        </p:spPr>
      </p:pic>
      <p:sp>
        <p:nvSpPr>
          <p:cNvPr id="17" name="TextBox 16"/>
          <p:cNvSpPr txBox="1"/>
          <p:nvPr/>
        </p:nvSpPr>
        <p:spPr>
          <a:xfrm>
            <a:off x="571472" y="2500306"/>
            <a:ext cx="2428892" cy="3970318"/>
          </a:xfrm>
          <a:prstGeom prst="rect">
            <a:avLst/>
          </a:prstGeom>
          <a:noFill/>
        </p:spPr>
        <p:txBody>
          <a:bodyPr wrap="square" rtlCol="0">
            <a:spAutoFit/>
          </a:bodyPr>
          <a:lstStyle/>
          <a:p>
            <a:r>
              <a:rPr lang="ru-RU" dirty="0" smtClean="0">
                <a:solidFill>
                  <a:srgbClr val="232323"/>
                </a:solidFill>
                <a:latin typeface="Georgia" pitchFamily="18" charset="0"/>
                <a:ea typeface="Times New Roman" pitchFamily="18" charset="0"/>
                <a:cs typeface="Times New Roman" pitchFamily="18" charset="0"/>
              </a:rPr>
              <a:t>Папа ведет себя последовательно,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создает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защищает систему,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логичен,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тверд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своих правилах. Последовательность, логичность, предсказуемость</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это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то, что так необходимо ребенку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пути его психического развития. </a:t>
            </a:r>
            <a:endParaRPr lang="ru-RU" dirty="0"/>
          </a:p>
        </p:txBody>
      </p:sp>
      <p:sp>
        <p:nvSpPr>
          <p:cNvPr id="18" name="TextBox 17"/>
          <p:cNvSpPr txBox="1"/>
          <p:nvPr/>
        </p:nvSpPr>
        <p:spPr>
          <a:xfrm>
            <a:off x="5929322" y="2500306"/>
            <a:ext cx="3000396" cy="3970318"/>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Последовательность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предсказуемость</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это опора для ребенка. Они создают у него чувство безопасности. Ребёнок начинает понимать, что существуют определенные правила,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у</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него есть выбор: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Либо следовать</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им,</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либо нет,  но тогда          но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тогда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будут</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последствия. </a:t>
            </a:r>
            <a:endParaRPr lang="ru-RU" dirty="0" smtClean="0">
              <a:latin typeface="Arial" pitchFamily="34" charset="0"/>
              <a:cs typeface="Arial" pitchFamily="34" charset="0"/>
            </a:endParaRPr>
          </a:p>
        </p:txBody>
      </p:sp>
      <p:pic>
        <p:nvPicPr>
          <p:cNvPr id="19" name="Рисунок 18" descr="samyj-luchshij-papa-2016.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219361">
            <a:off x="5445200" y="5302332"/>
            <a:ext cx="1674405" cy="167440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7" name="TextBox 6"/>
          <p:cNvSpPr txBox="1"/>
          <p:nvPr/>
        </p:nvSpPr>
        <p:spPr>
          <a:xfrm>
            <a:off x="571472" y="642918"/>
            <a:ext cx="8215370" cy="2308324"/>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К</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примеру,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семье есть правило, что ребенок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     смотрит мультики не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более одного часа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день. Это логично, ведь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Если смотреть телевизор долго, глаза устанут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будут болеть. Если </a:t>
            </a:r>
          </a:p>
          <a:p>
            <a:pPr lvl="0" algn="just"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ребенок смотрит мультики дольше часа,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следующий день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должен дать глазам отдохнуть</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не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смотреть мультики вообще.</a:t>
            </a:r>
            <a:endParaRPr lang="ru-RU" dirty="0" smtClean="0">
              <a:latin typeface="Arial" pitchFamily="34" charset="0"/>
              <a:cs typeface="Arial" pitchFamily="34" charset="0"/>
            </a:endParaRP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Ребенок получает выбор: либо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сигналу сам встает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выключает телевизор, либо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смотрит мультики дальше, но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следующий день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смотрит телевизор вообще. </a:t>
            </a:r>
            <a:endParaRPr lang="ru-RU" dirty="0" smtClean="0">
              <a:latin typeface="Arial" pitchFamily="34" charset="0"/>
              <a:cs typeface="Arial" pitchFamily="34" charset="0"/>
            </a:endParaRPr>
          </a:p>
        </p:txBody>
      </p:sp>
      <p:pic>
        <p:nvPicPr>
          <p:cNvPr id="8" name="Рисунок 7" descr="hello_html_m5a077ce0.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86380" y="2357430"/>
            <a:ext cx="3500430" cy="2063261"/>
          </a:xfrm>
          <a:prstGeom prst="rect">
            <a:avLst/>
          </a:prstGeom>
        </p:spPr>
      </p:pic>
      <p:sp>
        <p:nvSpPr>
          <p:cNvPr id="9" name="TextBox 8"/>
          <p:cNvSpPr txBox="1"/>
          <p:nvPr/>
        </p:nvSpPr>
        <p:spPr>
          <a:xfrm>
            <a:off x="571472" y="2857496"/>
            <a:ext cx="4786346" cy="1754326"/>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Один раз ребенок отказывается соблюдать правило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продолжает смотреть мультфильмы в</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течение двух часов. 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следующий день папа непреклонен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 телевизор не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включаем, глаза должны отдохнуть, занимайся чем угодно другим.</a:t>
            </a:r>
            <a:endParaRPr lang="ru-RU" dirty="0" smtClean="0">
              <a:latin typeface="Arial" pitchFamily="34" charset="0"/>
              <a:cs typeface="Arial" pitchFamily="34" charset="0"/>
            </a:endParaRPr>
          </a:p>
        </p:txBody>
      </p:sp>
      <p:sp>
        <p:nvSpPr>
          <p:cNvPr id="10" name="TextBox 9"/>
          <p:cNvSpPr txBox="1"/>
          <p:nvPr/>
        </p:nvSpPr>
        <p:spPr>
          <a:xfrm>
            <a:off x="4643438" y="4500570"/>
            <a:ext cx="4500562" cy="2308324"/>
          </a:xfrm>
          <a:prstGeom prst="rect">
            <a:avLst/>
          </a:prstGeom>
          <a:noFill/>
        </p:spPr>
        <p:txBody>
          <a:bodyPr wrap="square" rtlCol="0">
            <a:spAutoFit/>
          </a:bodyPr>
          <a:lstStyle/>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Вот он</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выбор: либо я</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смотрю, сколько хочу, но</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на</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следующий день не</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смотрю вообще, либо я</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соблюдаю правило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смотрю мультики каждый день. Ребенок сам принимает решение, как ему себя вести и</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с</a:t>
            </a:r>
            <a:r>
              <a:rPr lang="ru-RU" dirty="0" smtClean="0">
                <a:solidFill>
                  <a:srgbClr val="232323"/>
                </a:solidFill>
                <a:ea typeface="Times New Roman" pitchFamily="18" charset="0"/>
                <a:cs typeface="Times New Roman" pitchFamily="18" charset="0"/>
              </a:rPr>
              <a:t> </a:t>
            </a:r>
            <a:r>
              <a:rPr lang="ru-RU" dirty="0" smtClean="0">
                <a:solidFill>
                  <a:srgbClr val="232323"/>
                </a:solidFill>
                <a:latin typeface="Georgia" pitchFamily="18" charset="0"/>
                <a:ea typeface="Times New Roman" pitchFamily="18" charset="0"/>
                <a:cs typeface="Times New Roman" pitchFamily="18" charset="0"/>
              </a:rPr>
              <a:t>какими последствиями </a:t>
            </a:r>
          </a:p>
          <a:p>
            <a:pPr lvl="0" eaLnBrk="0" fontAlgn="base" hangingPunct="0">
              <a:spcBef>
                <a:spcPct val="0"/>
              </a:spcBef>
              <a:spcAft>
                <a:spcPct val="0"/>
              </a:spcAft>
            </a:pPr>
            <a:r>
              <a:rPr lang="ru-RU" dirty="0" smtClean="0">
                <a:solidFill>
                  <a:srgbClr val="232323"/>
                </a:solidFill>
                <a:latin typeface="Georgia" pitchFamily="18" charset="0"/>
                <a:ea typeface="Times New Roman" pitchFamily="18" charset="0"/>
                <a:cs typeface="Times New Roman" pitchFamily="18" charset="0"/>
              </a:rPr>
              <a:t>столкнуться.</a:t>
            </a:r>
            <a:endParaRPr lang="ru-RU" dirty="0" smtClean="0">
              <a:latin typeface="Arial" pitchFamily="34" charset="0"/>
              <a:cs typeface="Arial" pitchFamily="34" charset="0"/>
            </a:endParaRPr>
          </a:p>
        </p:txBody>
      </p:sp>
      <p:pic>
        <p:nvPicPr>
          <p:cNvPr id="11" name="Рисунок 10" descr="526-5266687_educational-television-child-family-child-watching-tv-clipart.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4429132"/>
            <a:ext cx="4561670" cy="245945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education-design-pp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21505" name="Rectangle 1"/>
          <p:cNvSpPr>
            <a:spLocks noChangeArrowheads="1"/>
          </p:cNvSpPr>
          <p:nvPr/>
        </p:nvSpPr>
        <p:spPr bwMode="auto">
          <a:xfrm>
            <a:off x="785786" y="500042"/>
            <a:ext cx="7858180"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rPr>
              <a:t>Папа – пример подражания для сына</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7030A0"/>
              </a:solidFill>
              <a:effectLst/>
              <a:latin typeface="Georg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Отец в</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семье, где растет мальчик, становится для малыша примером мужчины. Малыш постепенно начинает понимать свою принадлежность к</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мужскому полу, свое отличие от</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мамы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сестренки. Отец является сына проводником в</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мужской мир. Его поведение во</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взрослом возрасте во</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многом зависит от</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того, каким был его отец, какой пример он</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подавал сыну. Именно пример. Поэтому если отец много раз будет рассказывать сыну, например, о</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вреде курения, при этом держа в</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руке сигарету, желаемого результата слова не</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принесут.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Ребенок продолжает взрослеть, и</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вот он</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уже становится маленьким мужчиной. Он</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примеряет на</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себя будущие социальные роли. Мама становится для него прообразом будущей жены. Ребенок испытывает восхищение, любовь к</a:t>
            </a:r>
            <a:r>
              <a:rPr kumimoji="0" lang="ru-RU" b="0" i="0" u="none" strike="noStrike" cap="none" normalizeH="0" baseline="0" dirty="0" smtClean="0">
                <a:ln>
                  <a:noFill/>
                </a:ln>
                <a:solidFill>
                  <a:srgbClr val="232323"/>
                </a:solidFill>
                <a:effectLst/>
                <a:latin typeface="Calibri"/>
                <a:ea typeface="Times New Roman" pitchFamily="18" charset="0"/>
                <a:cs typeface="Times New Roman" pitchFamily="18" charset="0"/>
              </a:rPr>
              <a:t> </a:t>
            </a:r>
            <a:r>
              <a:rPr kumimoji="0" lang="ru-RU" b="0" i="0" u="none" strike="noStrike" cap="none" normalizeH="0" baseline="0" dirty="0" smtClean="0">
                <a:ln>
                  <a:noFill/>
                </a:ln>
                <a:solidFill>
                  <a:srgbClr val="232323"/>
                </a:solidFill>
                <a:effectLst/>
                <a:latin typeface="Georgia" pitchFamily="18" charset="0"/>
                <a:ea typeface="Times New Roman" pitchFamily="18" charset="0"/>
                <a:cs typeface="Times New Roman" pitchFamily="18" charset="0"/>
              </a:rPr>
              <a:t>родителю противоположного пола.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Рисунок 12" descr="article-latentnaya_i_genitalnaya_stadiya-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928794" y="4379215"/>
            <a:ext cx="5184780" cy="2478785"/>
          </a:xfrm>
          <a:prstGeom prst="rect">
            <a:avLst/>
          </a:prstGeom>
          <a:effectLst>
            <a:softEdge rad="1270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TotalTime>
  <Words>288</Words>
  <Application>Microsoft Office PowerPoint</Application>
  <PresentationFormat>Экран (4:3)</PresentationFormat>
  <Paragraphs>67</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Georgia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Надежда</cp:lastModifiedBy>
  <cp:revision>48</cp:revision>
  <dcterms:created xsi:type="dcterms:W3CDTF">2020-10-27T08:43:19Z</dcterms:created>
  <dcterms:modified xsi:type="dcterms:W3CDTF">2022-12-14T18:44:43Z</dcterms:modified>
</cp:coreProperties>
</file>