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96713"/>
    <a:srgbClr val="000000"/>
    <a:srgbClr val="B3D3EA"/>
    <a:srgbClr val="78AD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610" autoAdjust="0"/>
    <p:restoredTop sz="95596" autoAdjust="0"/>
  </p:normalViewPr>
  <p:slideViewPr>
    <p:cSldViewPr>
      <p:cViewPr varScale="1">
        <p:scale>
          <a:sx n="108" d="100"/>
          <a:sy n="108" d="100"/>
        </p:scale>
        <p:origin x="6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0F83119-B812-4310-8B14-3AAF906E64C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5942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E362B11-C718-4385-83AC-A0EB8B250576}" type="slidenum">
              <a:rPr lang="en-US"/>
              <a:pPr/>
              <a:t>1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1D40A74-DC64-4258-8588-BDBE6989AE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3EE0-35A4-485A-8D8F-CA074E3B8CC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A1A5-18FE-46C8-8354-4E53EAE3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727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3EE0-35A4-485A-8D8F-CA074E3B8CC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A1A5-18FE-46C8-8354-4E53EAE3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703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3EE0-35A4-485A-8D8F-CA074E3B8CC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A1A5-18FE-46C8-8354-4E53EAE3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2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3EE0-35A4-485A-8D8F-CA074E3B8CC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A1A5-18FE-46C8-8354-4E53EAE3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751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3EE0-35A4-485A-8D8F-CA074E3B8CC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A1A5-18FE-46C8-8354-4E53EAE3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998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3EE0-35A4-485A-8D8F-CA074E3B8CC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A1A5-18FE-46C8-8354-4E53EAE3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73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3EE0-35A4-485A-8D8F-CA074E3B8CC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A1A5-18FE-46C8-8354-4E53EAE3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093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3EE0-35A4-485A-8D8F-CA074E3B8CC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A1A5-18FE-46C8-8354-4E53EAE3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344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3EE0-35A4-485A-8D8F-CA074E3B8CC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A1A5-18FE-46C8-8354-4E53EAE3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427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3EE0-35A4-485A-8D8F-CA074E3B8CC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A1A5-18FE-46C8-8354-4E53EAE3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555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23EE0-35A4-485A-8D8F-CA074E3B8CC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3A1A5-18FE-46C8-8354-4E53EAE3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9675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34FA50C-D240-4252-8250-C88B49B660E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23EE0-35A4-485A-8D8F-CA074E3B8CC8}" type="datetimeFigureOut">
              <a:rPr lang="en-US" smtClean="0"/>
              <a:t>10/17/2022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B3A1A5-18FE-46C8-8354-4E53EAE3A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649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3568" y="2924944"/>
            <a:ext cx="7620000" cy="135292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Gothic" pitchFamily="34" charset="0"/>
              </a:rPr>
              <a:t>Буквы </a:t>
            </a: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Gothic" pitchFamily="34" charset="0"/>
              </a:rPr>
              <a:t>О и Е после шипящих на конце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entury Gothic" pitchFamily="34" charset="0"/>
              </a:rPr>
              <a:t>наречий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2843808" y="4725144"/>
            <a:ext cx="3644053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b="1" u="sng" dirty="0" smtClean="0">
                <a:solidFill>
                  <a:schemeClr val="accent3">
                    <a:lumMod val="25000"/>
                  </a:schemeClr>
                </a:solidFill>
                <a:latin typeface="Century Gothic" panose="020B0502020202020204" pitchFamily="34" charset="0"/>
              </a:rPr>
              <a:t>Презентацию подготовила:</a:t>
            </a:r>
          </a:p>
          <a:p>
            <a:r>
              <a:rPr lang="ru-RU" b="1" dirty="0" err="1" smtClean="0">
                <a:solidFill>
                  <a:schemeClr val="accent3">
                    <a:lumMod val="25000"/>
                  </a:schemeClr>
                </a:solidFill>
                <a:latin typeface="Century Gothic" panose="020B0502020202020204" pitchFamily="34" charset="0"/>
              </a:rPr>
              <a:t>Гасымова</a:t>
            </a:r>
            <a:r>
              <a:rPr lang="ru-RU" b="1" dirty="0" smtClean="0">
                <a:solidFill>
                  <a:schemeClr val="accent3">
                    <a:lumMod val="25000"/>
                  </a:schemeClr>
                </a:solidFill>
                <a:latin typeface="Century Gothic" panose="020B0502020202020204" pitchFamily="34" charset="0"/>
              </a:rPr>
              <a:t> Сабина </a:t>
            </a:r>
            <a:r>
              <a:rPr lang="ru-RU" b="1" dirty="0" err="1" smtClean="0">
                <a:solidFill>
                  <a:schemeClr val="accent3">
                    <a:lumMod val="25000"/>
                  </a:schemeClr>
                </a:solidFill>
                <a:latin typeface="Century Gothic" panose="020B0502020202020204" pitchFamily="34" charset="0"/>
              </a:rPr>
              <a:t>Аразовна</a:t>
            </a:r>
            <a:r>
              <a:rPr lang="ru-RU" b="1" dirty="0" smtClean="0">
                <a:solidFill>
                  <a:schemeClr val="accent3">
                    <a:lumMod val="25000"/>
                  </a:schemeClr>
                </a:solidFill>
                <a:latin typeface="Century Gothic" panose="020B0502020202020204" pitchFamily="34" charset="0"/>
              </a:rPr>
              <a:t>, учитель русского языка и литературы, МБОУ «СШ №40»</a:t>
            </a:r>
            <a:endParaRPr lang="ru-RU" b="1" dirty="0">
              <a:solidFill>
                <a:schemeClr val="accent3">
                  <a:lumMod val="25000"/>
                </a:schemeClr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484784"/>
            <a:ext cx="8280920" cy="4267200"/>
          </a:xfrm>
        </p:spPr>
        <p:txBody>
          <a:bodyPr>
            <a:normAutofit lnSpcReduction="10000"/>
          </a:bodyPr>
          <a:lstStyle/>
          <a:p>
            <a:pPr>
              <a:buFont typeface="Courier New" pitchFamily="49" charset="0"/>
              <a:buChar char="o"/>
            </a:pPr>
            <a:r>
              <a:rPr lang="ru-RU" sz="3200" dirty="0">
                <a:solidFill>
                  <a:schemeClr val="bg1"/>
                </a:solidFill>
                <a:latin typeface="Century Gothic" pitchFamily="34" charset="0"/>
              </a:rPr>
              <a:t>Буквы </a:t>
            </a:r>
            <a:r>
              <a:rPr lang="ru-RU" sz="3200" i="1" dirty="0">
                <a:solidFill>
                  <a:schemeClr val="bg1"/>
                </a:solidFill>
                <a:latin typeface="Century Gothic" pitchFamily="34" charset="0"/>
              </a:rPr>
              <a:t>«о», «е»</a:t>
            </a:r>
            <a:r>
              <a:rPr lang="ru-RU" sz="3200" dirty="0">
                <a:solidFill>
                  <a:schemeClr val="bg1"/>
                </a:solidFill>
                <a:latin typeface="Century Gothic" pitchFamily="34" charset="0"/>
              </a:rPr>
              <a:t> после шипящих на конце наречий пишутся </a:t>
            </a:r>
            <a:r>
              <a:rPr lang="ru-RU" sz="3200" u="sng" dirty="0">
                <a:solidFill>
                  <a:schemeClr val="bg1"/>
                </a:solidFill>
                <a:latin typeface="Century Gothic" pitchFamily="34" charset="0"/>
              </a:rPr>
              <a:t>в зависимости от поставки ударения в слове.</a:t>
            </a:r>
          </a:p>
          <a:p>
            <a:pPr>
              <a:buFont typeface="Courier New" pitchFamily="49" charset="0"/>
              <a:buChar char="o"/>
            </a:pPr>
            <a:endParaRPr lang="ru-RU" sz="32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3200" dirty="0">
                <a:solidFill>
                  <a:schemeClr val="bg1"/>
                </a:solidFill>
                <a:latin typeface="Century Gothic" pitchFamily="34" charset="0"/>
              </a:rPr>
              <a:t>Прежде чем выяснить, в каких случаях пишутся буквы </a:t>
            </a:r>
            <a:r>
              <a:rPr lang="ru-RU" sz="3200" i="1" dirty="0">
                <a:solidFill>
                  <a:schemeClr val="bg1"/>
                </a:solidFill>
                <a:latin typeface="Century Gothic" pitchFamily="34" charset="0"/>
              </a:rPr>
              <a:t>«о», «е»</a:t>
            </a:r>
            <a:r>
              <a:rPr lang="ru-RU" sz="3200" dirty="0">
                <a:solidFill>
                  <a:schemeClr val="bg1"/>
                </a:solidFill>
                <a:latin typeface="Century Gothic" pitchFamily="34" charset="0"/>
              </a:rPr>
              <a:t> на конце наречий после шипящих, определим, какую значимую часть слова они выражают.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65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Century Gothic" pitchFamily="34" charset="0"/>
              </a:rPr>
              <a:t>Правило </a:t>
            </a:r>
            <a:endParaRPr lang="ru-RU" b="1" dirty="0">
              <a:solidFill>
                <a:schemeClr val="bg1">
                  <a:lumMod val="9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12776"/>
            <a:ext cx="8496944" cy="4896544"/>
          </a:xfrm>
        </p:spPr>
        <p:txBody>
          <a:bodyPr>
            <a:normAutofit/>
          </a:bodyPr>
          <a:lstStyle/>
          <a:p>
            <a:endParaRPr lang="ru-RU" sz="21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r>
              <a:rPr lang="ru-RU" sz="2100" dirty="0" smtClean="0">
                <a:solidFill>
                  <a:schemeClr val="bg1"/>
                </a:solidFill>
                <a:latin typeface="Century Gothic" pitchFamily="34" charset="0"/>
              </a:rPr>
              <a:t>Буква </a:t>
            </a:r>
            <a:r>
              <a:rPr lang="ru-RU" sz="2100" i="1" dirty="0" smtClean="0">
                <a:solidFill>
                  <a:schemeClr val="bg1"/>
                </a:solidFill>
                <a:latin typeface="Century Gothic" pitchFamily="34" charset="0"/>
              </a:rPr>
              <a:t>«о»</a:t>
            </a:r>
            <a:r>
              <a:rPr lang="ru-RU" sz="2100" dirty="0" smtClean="0">
                <a:solidFill>
                  <a:schemeClr val="bg1"/>
                </a:solidFill>
                <a:latin typeface="Century Gothic" pitchFamily="34" charset="0"/>
              </a:rPr>
              <a:t> </a:t>
            </a:r>
            <a:r>
              <a:rPr lang="ru-RU" sz="2100" b="1" u="sng" dirty="0" smtClean="0">
                <a:solidFill>
                  <a:srgbClr val="FFFF00"/>
                </a:solidFill>
                <a:latin typeface="Century Gothic" pitchFamily="34" charset="0"/>
              </a:rPr>
              <a:t>пишется после шипящих на конце наречий под ударением:</a:t>
            </a:r>
            <a:endParaRPr lang="ru-RU" sz="2100" i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0" indent="0" algn="ctr">
              <a:buNone/>
            </a:pPr>
            <a:r>
              <a:rPr lang="ru-RU" sz="2100" i="1" dirty="0" smtClean="0">
                <a:solidFill>
                  <a:schemeClr val="bg1"/>
                </a:solidFill>
                <a:latin typeface="Century Gothic" pitchFamily="34" charset="0"/>
              </a:rPr>
              <a:t>выглядеть свежо́;</a:t>
            </a:r>
            <a:endParaRPr lang="ru-RU" sz="21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0" indent="0" algn="ctr">
              <a:buNone/>
            </a:pPr>
            <a:r>
              <a:rPr lang="ru-RU" sz="2100" i="1" dirty="0" smtClean="0">
                <a:solidFill>
                  <a:schemeClr val="bg1"/>
                </a:solidFill>
                <a:latin typeface="Century Gothic" pitchFamily="34" charset="0"/>
              </a:rPr>
              <a:t>ходить </a:t>
            </a:r>
            <a:r>
              <a:rPr lang="ru-RU" sz="2100" i="1" dirty="0" err="1" smtClean="0">
                <a:solidFill>
                  <a:schemeClr val="bg1"/>
                </a:solidFill>
                <a:latin typeface="Century Gothic" pitchFamily="34" charset="0"/>
              </a:rPr>
              <a:t>нагишо́м</a:t>
            </a:r>
            <a:r>
              <a:rPr lang="ru-RU" sz="2100" i="1" dirty="0" smtClean="0">
                <a:solidFill>
                  <a:schemeClr val="bg1"/>
                </a:solidFill>
                <a:latin typeface="Century Gothic" pitchFamily="34" charset="0"/>
              </a:rPr>
              <a:t>.</a:t>
            </a:r>
          </a:p>
          <a:p>
            <a:pPr marL="0" indent="0" algn="ctr">
              <a:buNone/>
            </a:pPr>
            <a:endParaRPr lang="ru-RU" sz="21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r>
              <a:rPr lang="ru-RU" sz="2100" dirty="0" smtClean="0">
                <a:solidFill>
                  <a:schemeClr val="bg1"/>
                </a:solidFill>
                <a:latin typeface="Century Gothic" pitchFamily="34" charset="0"/>
              </a:rPr>
              <a:t>И, напротив, буква </a:t>
            </a:r>
            <a:r>
              <a:rPr lang="ru-RU" sz="2100" i="1" dirty="0" smtClean="0">
                <a:solidFill>
                  <a:schemeClr val="bg1"/>
                </a:solidFill>
                <a:latin typeface="Century Gothic" pitchFamily="34" charset="0"/>
              </a:rPr>
              <a:t>«е»</a:t>
            </a:r>
            <a:r>
              <a:rPr lang="ru-RU" sz="2100" dirty="0" smtClean="0">
                <a:solidFill>
                  <a:schemeClr val="bg1"/>
                </a:solidFill>
                <a:latin typeface="Century Gothic" pitchFamily="34" charset="0"/>
              </a:rPr>
              <a:t> </a:t>
            </a:r>
            <a:r>
              <a:rPr lang="ru-RU" sz="2100" b="1" u="sng" dirty="0" smtClean="0">
                <a:solidFill>
                  <a:srgbClr val="00B050"/>
                </a:solidFill>
                <a:latin typeface="Century Gothic" pitchFamily="34" charset="0"/>
              </a:rPr>
              <a:t>соответственно пишется после шипящих на конце наречий без ударения:</a:t>
            </a:r>
            <a:endParaRPr lang="ru-RU" sz="2100" i="1" dirty="0" smtClean="0">
              <a:solidFill>
                <a:srgbClr val="00B050"/>
              </a:solidFill>
              <a:latin typeface="Century Gothic" pitchFamily="34" charset="0"/>
            </a:endParaRPr>
          </a:p>
          <a:p>
            <a:pPr marL="0" indent="0" algn="ctr">
              <a:buNone/>
            </a:pPr>
            <a:r>
              <a:rPr lang="ru-RU" sz="2100" i="1" dirty="0" smtClean="0">
                <a:solidFill>
                  <a:schemeClr val="bg1"/>
                </a:solidFill>
                <a:latin typeface="Century Gothic" pitchFamily="34" charset="0"/>
              </a:rPr>
              <a:t>говори </a:t>
            </a:r>
            <a:r>
              <a:rPr lang="ru-RU" sz="2100" i="1" dirty="0" err="1" smtClean="0">
                <a:solidFill>
                  <a:schemeClr val="bg1"/>
                </a:solidFill>
                <a:latin typeface="Century Gothic" pitchFamily="34" charset="0"/>
              </a:rPr>
              <a:t>гро́мче</a:t>
            </a:r>
            <a:r>
              <a:rPr lang="ru-RU" sz="2100" i="1" dirty="0" smtClean="0">
                <a:solidFill>
                  <a:schemeClr val="bg1"/>
                </a:solidFill>
                <a:latin typeface="Century Gothic" pitchFamily="34" charset="0"/>
              </a:rPr>
              <a:t>;</a:t>
            </a:r>
            <a:endParaRPr lang="ru-RU" sz="21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0" indent="0" algn="ctr">
              <a:buNone/>
            </a:pPr>
            <a:r>
              <a:rPr lang="ru-RU" sz="2100" i="1" dirty="0" smtClean="0">
                <a:solidFill>
                  <a:schemeClr val="bg1"/>
                </a:solidFill>
                <a:latin typeface="Century Gothic" pitchFamily="34" charset="0"/>
              </a:rPr>
              <a:t>сказать </a:t>
            </a:r>
            <a:r>
              <a:rPr lang="ru-RU" sz="2100" i="1" dirty="0" err="1" smtClean="0">
                <a:solidFill>
                  <a:schemeClr val="bg1"/>
                </a:solidFill>
                <a:latin typeface="Century Gothic" pitchFamily="34" charset="0"/>
              </a:rPr>
              <a:t>интригу́юще</a:t>
            </a:r>
            <a:r>
              <a:rPr lang="ru-RU" sz="2100" i="1" dirty="0" smtClean="0">
                <a:solidFill>
                  <a:schemeClr val="bg1"/>
                </a:solidFill>
                <a:latin typeface="Century Gothic" pitchFamily="34" charset="0"/>
              </a:rPr>
              <a:t>.</a:t>
            </a:r>
          </a:p>
          <a:p>
            <a:pPr marL="0" indent="0" algn="ctr">
              <a:buNone/>
            </a:pPr>
            <a:endParaRPr lang="ru-RU" sz="2100" i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r>
              <a:rPr lang="ru-RU" sz="2100" b="1" u="sng" dirty="0" smtClean="0">
                <a:solidFill>
                  <a:srgbClr val="FF0000"/>
                </a:solidFill>
                <a:latin typeface="Century Gothic" pitchFamily="34" charset="0"/>
              </a:rPr>
              <a:t>Слово-исключение</a:t>
            </a:r>
            <a:r>
              <a:rPr lang="ru-RU" sz="2100" dirty="0" smtClean="0">
                <a:solidFill>
                  <a:srgbClr val="FF0000"/>
                </a:solidFill>
                <a:latin typeface="Century Gothic" pitchFamily="34" charset="0"/>
              </a:rPr>
              <a:t> </a:t>
            </a:r>
            <a:r>
              <a:rPr lang="ru-RU" sz="2100" dirty="0" smtClean="0">
                <a:solidFill>
                  <a:schemeClr val="bg1"/>
                </a:solidFill>
                <a:latin typeface="Century Gothic" pitchFamily="34" charset="0"/>
              </a:rPr>
              <a:t>— это наречие </a:t>
            </a:r>
            <a:r>
              <a:rPr lang="ru-RU" sz="2100" i="1" dirty="0" smtClean="0">
                <a:solidFill>
                  <a:schemeClr val="bg1"/>
                </a:solidFill>
                <a:latin typeface="Century Gothic" pitchFamily="34" charset="0"/>
              </a:rPr>
              <a:t>«ещё»</a:t>
            </a:r>
            <a:r>
              <a:rPr lang="ru-RU" sz="2100" dirty="0" smtClean="0">
                <a:solidFill>
                  <a:schemeClr val="bg1"/>
                </a:solidFill>
                <a:latin typeface="Century Gothic" pitchFamily="34" charset="0"/>
              </a:rPr>
              <a:t>.</a:t>
            </a:r>
          </a:p>
          <a:p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9478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4434103"/>
              </p:ext>
            </p:extLst>
          </p:nvPr>
        </p:nvGraphicFramePr>
        <p:xfrm>
          <a:off x="395288" y="1196753"/>
          <a:ext cx="8424862" cy="21996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42124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2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20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Под ударением –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О 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Без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ударения - Е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</a:rPr>
                        <a:t>свеж</a:t>
                      </a:r>
                      <a:r>
                        <a:rPr lang="ru-RU" sz="1800" kern="120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о</a:t>
                      </a:r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/>
                      </a:r>
                      <a:br>
                        <a:rPr lang="ru-RU" sz="320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</a:rPr>
                        <a:t>горяч</a:t>
                      </a:r>
                      <a:r>
                        <a:rPr lang="ru-RU" sz="1800" kern="120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о</a:t>
                      </a:r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/>
                      </a:r>
                      <a:br>
                        <a:rPr lang="ru-RU" sz="320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</a:rPr>
                        <a:t>хорош</a:t>
                      </a:r>
                      <a:r>
                        <a:rPr lang="ru-RU" sz="1800" kern="120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о</a:t>
                      </a:r>
                      <a:endParaRPr lang="ru-RU" sz="3200" b="1" i="0" dirty="0" smtClean="0">
                        <a:solidFill>
                          <a:srgbClr val="C0000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</a:rPr>
                        <a:t>певуч</a:t>
                      </a:r>
                      <a:r>
                        <a:rPr lang="ru-RU" sz="1800" kern="120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е</a:t>
                      </a:r>
                      <a:r>
                        <a:rPr lang="ru-RU" sz="3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</a:rPr>
                        <a:t/>
                      </a:r>
                      <a:br>
                        <a:rPr lang="ru-RU" sz="3200" dirty="0" smtClean="0">
                          <a:solidFill>
                            <a:srgbClr val="C00000"/>
                          </a:solidFill>
                          <a:latin typeface="Century Gothic" pitchFamily="34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</a:rPr>
                        <a:t>блестящ</a:t>
                      </a:r>
                      <a:r>
                        <a:rPr lang="ru-RU" sz="1800" kern="120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е</a:t>
                      </a:r>
                      <a:r>
                        <a:rPr lang="ru-RU" sz="320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/>
                      </a:r>
                      <a:br>
                        <a:rPr lang="ru-RU" sz="320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</a:br>
                      <a:r>
                        <a:rPr lang="ru-RU" sz="1800" kern="1200" dirty="0" smtClean="0">
                          <a:solidFill>
                            <a:schemeClr val="bg1"/>
                          </a:solidFill>
                          <a:effectLst/>
                          <a:latin typeface="Century Gothic" pitchFamily="34" charset="0"/>
                        </a:rPr>
                        <a:t>раньш</a:t>
                      </a:r>
                      <a:r>
                        <a:rPr lang="ru-RU" sz="1800" kern="1200" dirty="0" smtClean="0">
                          <a:solidFill>
                            <a:srgbClr val="C00000"/>
                          </a:solidFill>
                          <a:effectLst/>
                          <a:latin typeface="Century Gothic" pitchFamily="34" charset="0"/>
                        </a:rPr>
                        <a:t>е</a:t>
                      </a:r>
                      <a:endParaRPr lang="ru-RU" sz="3200" b="1" i="0" dirty="0" smtClean="0">
                        <a:solidFill>
                          <a:srgbClr val="C0000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Исключение</a:t>
                      </a:r>
                      <a:r>
                        <a:rPr lang="ru-RU" sz="2400" b="1" baseline="0" dirty="0" smtClean="0">
                          <a:solidFill>
                            <a:schemeClr val="bg1"/>
                          </a:solidFill>
                          <a:latin typeface="Century Gothic" pitchFamily="34" charset="0"/>
                        </a:rPr>
                        <a:t> </a:t>
                      </a:r>
                      <a:endParaRPr lang="ru-RU" sz="2400" b="1" dirty="0" smtClean="0">
                        <a:solidFill>
                          <a:schemeClr val="bg1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C00000"/>
                          </a:solidFill>
                          <a:latin typeface="Century Gothic" pitchFamily="34" charset="0"/>
                        </a:rPr>
                        <a:t>ещё</a:t>
                      </a:r>
                      <a:endParaRPr lang="ru-RU" b="0" dirty="0">
                        <a:solidFill>
                          <a:srgbClr val="C00000"/>
                        </a:solidFill>
                        <a:latin typeface="Century Gothic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7099" y="3748970"/>
            <a:ext cx="8424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latin typeface="Century Gothic" pitchFamily="34" charset="0"/>
              </a:rPr>
              <a:t>Выпишите таблицу к себе в тетрадки</a:t>
            </a:r>
            <a:endParaRPr lang="ru-RU" sz="2000" b="1" i="1" dirty="0">
              <a:solidFill>
                <a:schemeClr val="bg1"/>
              </a:solidFill>
              <a:latin typeface="Century Gothic" pitchFamily="34" charset="0"/>
            </a:endParaRPr>
          </a:p>
        </p:txBody>
      </p:sp>
      <p:pic>
        <p:nvPicPr>
          <p:cNvPr id="163842" name="Picture 2" descr="https://i.gifer.com/78nP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365103"/>
            <a:ext cx="6120680" cy="17733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084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47800"/>
            <a:ext cx="8424936" cy="4933528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Чтобы усвоить написание буквы </a:t>
            </a:r>
            <a:r>
              <a:rPr lang="ru-RU" sz="2400" i="1" dirty="0" smtClean="0">
                <a:solidFill>
                  <a:schemeClr val="bg1"/>
                </a:solidFill>
                <a:latin typeface="Century Gothic" pitchFamily="34" charset="0"/>
              </a:rPr>
              <a:t>«о»</a:t>
            </a: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 или </a:t>
            </a:r>
            <a:r>
              <a:rPr lang="ru-RU" sz="2400" i="1" dirty="0" smtClean="0">
                <a:solidFill>
                  <a:schemeClr val="bg1"/>
                </a:solidFill>
                <a:latin typeface="Century Gothic" pitchFamily="34" charset="0"/>
              </a:rPr>
              <a:t>«е», </a:t>
            </a: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обозначающей суффикс наречия после шипящего основы, прочтем примеры предложений.</a:t>
            </a:r>
          </a:p>
          <a:p>
            <a:endParaRPr lang="ru-RU" sz="2400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marL="0" indent="0" algn="ctr">
              <a:buNone/>
            </a:pPr>
            <a:r>
              <a:rPr lang="ru-RU" sz="2400" b="1" u="sng" dirty="0" smtClean="0">
                <a:solidFill>
                  <a:srgbClr val="FFFF00"/>
                </a:solidFill>
                <a:latin typeface="Century Gothic" pitchFamily="34" charset="0"/>
              </a:rPr>
              <a:t>Примеры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Тренер </a:t>
            </a:r>
            <a:r>
              <a:rPr lang="ru-RU" sz="2400" dirty="0" err="1" smtClean="0">
                <a:solidFill>
                  <a:schemeClr val="bg1"/>
                </a:solidFill>
                <a:latin typeface="Century Gothic" pitchFamily="34" charset="0"/>
              </a:rPr>
              <a:t>ободря́юще</a:t>
            </a: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 похлопал спортсмена по плечу.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Бабушка начала </a:t>
            </a:r>
            <a:r>
              <a:rPr lang="ru-RU" sz="2400" dirty="0" err="1" smtClean="0">
                <a:solidFill>
                  <a:schemeClr val="bg1"/>
                </a:solidFill>
                <a:latin typeface="Century Gothic" pitchFamily="34" charset="0"/>
              </a:rPr>
              <a:t>певу́че</a:t>
            </a: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 рассказывать внучке Маше сказку.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Миша </a:t>
            </a:r>
            <a:r>
              <a:rPr lang="ru-RU" sz="2400" dirty="0" err="1" smtClean="0">
                <a:solidFill>
                  <a:schemeClr val="bg1"/>
                </a:solidFill>
                <a:latin typeface="Century Gothic" pitchFamily="34" charset="0"/>
              </a:rPr>
              <a:t>блестя́ще</a:t>
            </a: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 сдал экзамены в вузе.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Тебе приходилось плавать в лесном озере </a:t>
            </a:r>
            <a:r>
              <a:rPr lang="ru-RU" sz="2400" dirty="0" err="1" smtClean="0">
                <a:solidFill>
                  <a:schemeClr val="bg1"/>
                </a:solidFill>
                <a:latin typeface="Century Gothic" pitchFamily="34" charset="0"/>
              </a:rPr>
              <a:t>нагишо́м</a:t>
            </a: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?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Перед стартом лыжник быстро надел шапочку на стриженную </a:t>
            </a:r>
            <a:r>
              <a:rPr lang="ru-RU" sz="2400" dirty="0" err="1" smtClean="0">
                <a:solidFill>
                  <a:schemeClr val="bg1"/>
                </a:solidFill>
                <a:latin typeface="Century Gothic" pitchFamily="34" charset="0"/>
              </a:rPr>
              <a:t>ежо́м</a:t>
            </a:r>
            <a:r>
              <a:rPr lang="ru-RU" sz="2400" dirty="0" smtClean="0">
                <a:solidFill>
                  <a:schemeClr val="bg1"/>
                </a:solidFill>
                <a:latin typeface="Century Gothic" pitchFamily="34" charset="0"/>
              </a:rPr>
              <a:t> голову.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129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47800"/>
            <a:ext cx="8496944" cy="4267200"/>
          </a:xfrm>
        </p:spPr>
        <p:txBody>
          <a:bodyPr>
            <a:normAutofit lnSpcReduction="10000"/>
          </a:bodyPr>
          <a:lstStyle/>
          <a:p>
            <a:pPr algn="just"/>
            <a:endParaRPr lang="ru-RU" sz="2400" b="1" dirty="0" smtClean="0">
              <a:solidFill>
                <a:schemeClr val="bg1"/>
              </a:solidFill>
              <a:latin typeface="Century Gothic" pitchFamily="34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ru-RU" sz="2400" b="1" dirty="0" smtClean="0">
                <a:solidFill>
                  <a:schemeClr val="bg1"/>
                </a:solidFill>
                <a:latin typeface="Century Gothic" pitchFamily="34" charset="0"/>
              </a:rPr>
              <a:t>Образовать наречия от указанных слов-прилагательных. Каким способом образованы полученные наречия?</a:t>
            </a:r>
          </a:p>
          <a:p>
            <a:pPr algn="just"/>
            <a:endParaRPr lang="ru-RU" sz="2400" b="1" dirty="0" smtClean="0">
              <a:solidFill>
                <a:schemeClr val="bg2">
                  <a:lumMod val="50000"/>
                  <a:lumOff val="50000"/>
                </a:schemeClr>
              </a:solidFill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ru-RU" sz="2800" dirty="0" smtClean="0">
                <a:solidFill>
                  <a:schemeClr val="bg2">
                    <a:lumMod val="50000"/>
                    <a:lumOff val="50000"/>
                  </a:schemeClr>
                </a:solidFill>
                <a:latin typeface="Century Gothic" pitchFamily="34" charset="0"/>
              </a:rPr>
              <a:t>Обоснованный, ужасный, аргументированный, нечаянный, естественный, сонный, путаный. </a:t>
            </a:r>
          </a:p>
          <a:p>
            <a:pPr marL="0" indent="0" algn="just">
              <a:buNone/>
            </a:pPr>
            <a:endParaRPr lang="ru-RU" sz="2800" dirty="0">
              <a:solidFill>
                <a:schemeClr val="bg2">
                  <a:lumMod val="50000"/>
                  <a:lumOff val="50000"/>
                </a:schemeClr>
              </a:solidFill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ru-RU" sz="2400" i="1" dirty="0" smtClean="0">
                <a:solidFill>
                  <a:schemeClr val="accent4"/>
                </a:solidFill>
                <a:latin typeface="Century Gothic" pitchFamily="34" charset="0"/>
              </a:rPr>
              <a:t>*</a:t>
            </a:r>
            <a:r>
              <a:rPr lang="ru-RU" sz="2400" b="1" i="1" dirty="0" smtClean="0">
                <a:solidFill>
                  <a:schemeClr val="accent4"/>
                </a:solidFill>
                <a:latin typeface="Century Gothic" pitchFamily="34" charset="0"/>
              </a:rPr>
              <a:t>Одно наречие разобрать морфологически (на выбор).</a:t>
            </a:r>
          </a:p>
          <a:p>
            <a:pPr marL="0" indent="0" algn="just">
              <a:buNone/>
            </a:pPr>
            <a:endParaRPr lang="ru-RU" sz="2800" dirty="0" smtClean="0">
              <a:solidFill>
                <a:schemeClr val="bg2">
                  <a:lumMod val="50000"/>
                  <a:lumOff val="50000"/>
                </a:schemeClr>
              </a:solidFill>
              <a:latin typeface="Century Gothic" pitchFamily="34" charset="0"/>
            </a:endParaRPr>
          </a:p>
          <a:p>
            <a:endParaRPr lang="ru-RU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132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124" y="219075"/>
            <a:ext cx="8726363" cy="977677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bg1">
                    <a:lumMod val="75000"/>
                  </a:schemeClr>
                </a:solidFill>
                <a:latin typeface="Century Gothic" pitchFamily="34" charset="0"/>
              </a:rPr>
              <a:t>Заменить словосочетания наречиями – синонимами на О – Е после шипящих.</a:t>
            </a:r>
            <a:endParaRPr lang="ru-RU" sz="3200" dirty="0">
              <a:solidFill>
                <a:schemeClr val="bg1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47800"/>
            <a:ext cx="8784976" cy="42672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sz="2200" b="1" dirty="0" smtClean="0">
                <a:solidFill>
                  <a:schemeClr val="bg1"/>
                </a:solidFill>
                <a:latin typeface="Century Gothic" pitchFamily="34" charset="0"/>
              </a:rPr>
              <a:t>Взяться за дело усердно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rgbClr val="FFFF00"/>
                </a:solidFill>
                <a:latin typeface="Century Gothic" pitchFamily="34" charset="0"/>
              </a:rPr>
              <a:t>                                      (хорошо)</a:t>
            </a:r>
          </a:p>
          <a:p>
            <a:pPr>
              <a:buFont typeface="Wingdings" pitchFamily="2" charset="2"/>
              <a:buChar char="§"/>
            </a:pPr>
            <a:r>
              <a:rPr lang="ru-RU" sz="2200" b="1" dirty="0" smtClean="0">
                <a:solidFill>
                  <a:schemeClr val="bg1"/>
                </a:solidFill>
                <a:latin typeface="Century Gothic" pitchFamily="34" charset="0"/>
              </a:rPr>
              <a:t>Работу выполнить прекрасно 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Century Gothic" pitchFamily="34" charset="0"/>
              </a:rPr>
              <a:t>                                           </a:t>
            </a:r>
            <a:r>
              <a:rPr lang="ru-RU" sz="2200" b="1" dirty="0" smtClean="0">
                <a:solidFill>
                  <a:srgbClr val="00B050"/>
                </a:solidFill>
                <a:latin typeface="Century Gothic" pitchFamily="34" charset="0"/>
              </a:rPr>
              <a:t>(блестяще)</a:t>
            </a:r>
          </a:p>
          <a:p>
            <a:pPr>
              <a:buFont typeface="Wingdings" pitchFamily="2" charset="2"/>
              <a:buChar char="§"/>
            </a:pPr>
            <a:r>
              <a:rPr lang="ru-RU" sz="2200" b="1" dirty="0" smtClean="0">
                <a:solidFill>
                  <a:schemeClr val="bg1"/>
                </a:solidFill>
                <a:latin typeface="Century Gothic" pitchFamily="34" charset="0"/>
              </a:rPr>
              <a:t>Любить сильно 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Century Gothic" pitchFamily="34" charset="0"/>
              </a:rPr>
              <a:t>                       </a:t>
            </a:r>
            <a:r>
              <a:rPr lang="ru-RU" sz="2200" b="1" dirty="0" smtClean="0">
                <a:solidFill>
                  <a:srgbClr val="00B0F0"/>
                </a:solidFill>
                <a:latin typeface="Century Gothic" pitchFamily="34" charset="0"/>
              </a:rPr>
              <a:t>(горячо)</a:t>
            </a:r>
          </a:p>
          <a:p>
            <a:pPr>
              <a:buFont typeface="Wingdings" pitchFamily="2" charset="2"/>
              <a:buChar char="§"/>
            </a:pPr>
            <a:r>
              <a:rPr lang="ru-RU" sz="2200" b="1" dirty="0" smtClean="0">
                <a:solidFill>
                  <a:schemeClr val="bg1"/>
                </a:solidFill>
                <a:latin typeface="Century Gothic" pitchFamily="34" charset="0"/>
              </a:rPr>
              <a:t>Говорить напевно 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Century Gothic" pitchFamily="34" charset="0"/>
              </a:rPr>
              <a:t>                           </a:t>
            </a:r>
            <a:r>
              <a:rPr lang="ru-RU" sz="2200" b="1" dirty="0" smtClean="0">
                <a:solidFill>
                  <a:srgbClr val="7030A0"/>
                </a:solidFill>
                <a:latin typeface="Century Gothic" pitchFamily="34" charset="0"/>
              </a:rPr>
              <a:t>(певуче)</a:t>
            </a:r>
          </a:p>
          <a:p>
            <a:pPr>
              <a:buFont typeface="Wingdings" pitchFamily="2" charset="2"/>
              <a:buChar char="§"/>
            </a:pPr>
            <a:r>
              <a:rPr lang="ru-RU" sz="2200" b="1" dirty="0" smtClean="0">
                <a:solidFill>
                  <a:schemeClr val="bg1"/>
                </a:solidFill>
                <a:latin typeface="Century Gothic" pitchFamily="34" charset="0"/>
              </a:rPr>
              <a:t>Вести себя дерзко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Century Gothic" pitchFamily="34" charset="0"/>
              </a:rPr>
              <a:t>                         </a:t>
            </a:r>
            <a:r>
              <a:rPr lang="ru-RU" sz="2200" b="1" dirty="0" smtClean="0">
                <a:solidFill>
                  <a:srgbClr val="FF0000"/>
                </a:solidFill>
                <a:latin typeface="Century Gothic" pitchFamily="34" charset="0"/>
              </a:rPr>
              <a:t>(вызывающе)</a:t>
            </a:r>
          </a:p>
          <a:p>
            <a:pPr>
              <a:buFont typeface="Wingdings" pitchFamily="2" charset="2"/>
              <a:buChar char="§"/>
            </a:pPr>
            <a:r>
              <a:rPr lang="ru-RU" sz="2200" b="1" dirty="0" smtClean="0">
                <a:solidFill>
                  <a:schemeClr val="bg1"/>
                </a:solidFill>
                <a:latin typeface="Century Gothic" pitchFamily="34" charset="0"/>
              </a:rPr>
              <a:t>Смотреть неодобрительно </a:t>
            </a: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Century Gothic" pitchFamily="34" charset="0"/>
              </a:rPr>
              <a:t>                                   </a:t>
            </a:r>
            <a:r>
              <a:rPr lang="ru-RU" sz="2200" b="1" dirty="0" smtClean="0">
                <a:solidFill>
                  <a:srgbClr val="92D050"/>
                </a:solidFill>
                <a:latin typeface="Century Gothic" pitchFamily="34" charset="0"/>
              </a:rPr>
              <a:t>(осуждающе)</a:t>
            </a:r>
            <a:endParaRPr lang="ru-RU" sz="2200" dirty="0">
              <a:latin typeface="Century Gothic" pitchFamily="34" charset="0"/>
            </a:endParaRPr>
          </a:p>
        </p:txBody>
      </p:sp>
      <p:pic>
        <p:nvPicPr>
          <p:cNvPr id="164868" name="Picture 4" descr="https://ds05.infourok.ru/uploads/ex/0bc3/00108682-9cb7acd1/hello_html_m7c26226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84984"/>
            <a:ext cx="3641041" cy="20147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6492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1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39</TotalTime>
  <Words>141</Words>
  <Application>Microsoft Office PowerPoint</Application>
  <PresentationFormat>Экран (4:3)</PresentationFormat>
  <Paragraphs>52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Courier New</vt:lpstr>
      <vt:lpstr>Wingdings</vt:lpstr>
      <vt:lpstr>Тема1</vt:lpstr>
      <vt:lpstr>Буквы О и Е после шипящих на конце наречий</vt:lpstr>
      <vt:lpstr>Презентация PowerPoint</vt:lpstr>
      <vt:lpstr>Правило </vt:lpstr>
      <vt:lpstr>Презентация PowerPoint</vt:lpstr>
      <vt:lpstr>Презентация PowerPoint</vt:lpstr>
      <vt:lpstr>Презентация PowerPoint</vt:lpstr>
      <vt:lpstr>Заменить словосочетания наречиями – синонимами на О – Е после шипящих.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Буквы О и Е после шипящих на конце наречий</dc:title>
  <dc:creator>Эльмир Гасымов</dc:creator>
  <cp:lastModifiedBy>Эльмир Гасымов</cp:lastModifiedBy>
  <cp:revision>5</cp:revision>
  <dcterms:created xsi:type="dcterms:W3CDTF">2020-10-12T14:39:19Z</dcterms:created>
  <dcterms:modified xsi:type="dcterms:W3CDTF">2022-10-17T16:35:16Z</dcterms:modified>
</cp:coreProperties>
</file>