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78" r:id="rId2"/>
    <p:sldId id="263" r:id="rId3"/>
    <p:sldId id="264" r:id="rId4"/>
    <p:sldId id="266" r:id="rId5"/>
    <p:sldId id="260" r:id="rId6"/>
    <p:sldId id="265" r:id="rId7"/>
    <p:sldId id="267" r:id="rId8"/>
    <p:sldId id="276" r:id="rId9"/>
    <p:sldId id="269" r:id="rId10"/>
    <p:sldId id="268" r:id="rId11"/>
    <p:sldId id="270" r:id="rId12"/>
    <p:sldId id="271" r:id="rId13"/>
    <p:sldId id="272" r:id="rId14"/>
    <p:sldId id="273" r:id="rId15"/>
    <p:sldId id="274" r:id="rId16"/>
    <p:sldId id="277" r:id="rId17"/>
    <p:sldId id="27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5F9D85A-F98E-41F2-B63F-85743F5ED8F9}" type="datetimeFigureOut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D401AB6-7904-4B8D-9AFE-4F20294111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C7815-7D9D-4D24-9743-5D561E0C53C6}" type="datetime1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3B13D-837E-4827-8845-6938AD8546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E753D-F24C-4B6D-B931-5DEF833F1334}" type="datetime1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1C917-7417-4FC5-B460-503029A2FA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49138-1E10-467E-906A-9F9AABDEE560}" type="datetime1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ACC5F-249F-4526-B09A-4587404914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DCD43-EB4A-4D6D-9116-DC392B15B84F}" type="datetime1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1D780-5F63-422C-8009-D55508C250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ACA88-EDEB-4D0E-B80E-E385A5448CDF}" type="datetime1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1ABF8-0DCB-4489-A582-12DACBA00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CF099-2538-42E4-8A00-2F95168A1E23}" type="datetime1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A3504-1607-44D8-A01B-CB4D999F4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1743-4DB5-4198-B440-8946A0A0CDB7}" type="datetime1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B9D72-9E03-426D-B11A-3BAFBA9F58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59DDD5-B4C4-416D-A034-6DF03E6990E8}" type="datetime1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1B941-6879-46A6-A96E-CA590BFF77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26914-0D1D-4837-BF0D-4B90C6DA9F56}" type="datetime1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1F4D5-1807-4A91-8A5A-CBECAD422A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317D7-25EF-412D-A663-865E0264C693}" type="datetime1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37E2F-0224-4D55-B51A-83D057BE80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44ABB-E97F-4602-BEA0-682CC42A2B9E}" type="datetime1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1BCC8-96D3-4596-9005-D187917CAC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3FD612-09C0-43B9-9C89-63C639D9842F}" type="datetime1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4BEFC2-1A41-4E55-8675-AA7316C6A2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Loner\Рабочий стол\fon\seasons_spring_HS011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897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>
            <a:extLst>
              <a:ext uri="{FF2B5EF4-FFF2-40B4-BE49-F238E27FC236}">
                <a16:creationId xmlns:a16="http://schemas.microsoft.com/office/drawing/2014/main" id="{A62C468B-643C-469A-9535-85208A7A5E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196752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1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ЛИТЕРАТУРНОЕ ЧТЕНИЕ                                2  КЛАСС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F220A6C-F804-DF1B-8000-638B2EA77862}"/>
              </a:ext>
            </a:extLst>
          </p:cNvPr>
          <p:cNvSpPr/>
          <p:nvPr/>
        </p:nvSpPr>
        <p:spPr>
          <a:xfrm>
            <a:off x="1155329" y="-171400"/>
            <a:ext cx="6833342" cy="133157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Top">
              <a:avLst/>
            </a:prstTxWarp>
            <a:spAutoFit/>
          </a:bodyPr>
          <a:lstStyle/>
          <a:p>
            <a:pPr algn="ctr"/>
            <a:r>
              <a:rPr lang="ru-RU" sz="6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Даниил Хармс</a:t>
            </a:r>
          </a:p>
          <a:p>
            <a:pPr algn="ctr"/>
            <a:r>
              <a:rPr lang="ru-RU" sz="66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«Весёлый старичок»</a:t>
            </a:r>
            <a:endParaRPr lang="ru-RU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DE125A-8D17-5178-E487-A6A141D4B0A3}"/>
              </a:ext>
            </a:extLst>
          </p:cNvPr>
          <p:cNvSpPr txBox="1"/>
          <p:nvPr/>
        </p:nvSpPr>
        <p:spPr>
          <a:xfrm>
            <a:off x="251520" y="5489599"/>
            <a:ext cx="3707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Презентацию выполнила 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начальных классов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ГБОУ СОШ №147 (НО)</a:t>
            </a:r>
          </a:p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Соколова Светлана Васильевна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D8364F1-5A5C-3DC8-C955-FF618DC1ECF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69" y="2047811"/>
            <a:ext cx="3851920" cy="3109381"/>
          </a:xfrm>
          <a:prstGeom prst="hexagon">
            <a:avLst/>
          </a:prstGeom>
          <a:ln w="19050">
            <a:solidFill>
              <a:srgbClr val="0070C0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2938EAB-083A-C792-39BE-3C9B761EEFC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8524" y="2891017"/>
            <a:ext cx="3824983" cy="3109381"/>
          </a:xfrm>
          <a:prstGeom prst="hexagon">
            <a:avLst/>
          </a:prstGeom>
          <a:ln w="1905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2896219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Loner\Рабочий стол\fon\seasons_spring_HS011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29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D6C0D37-9362-494A-933A-0A638FBD1A5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57" y="620688"/>
            <a:ext cx="4139543" cy="5931922"/>
          </a:xfrm>
          <a:prstGeom prst="rect">
            <a:avLst/>
          </a:prstGeom>
        </p:spPr>
      </p:pic>
      <p:sp>
        <p:nvSpPr>
          <p:cNvPr id="13" name="Rectangle 2">
            <a:extLst>
              <a:ext uri="{FF2B5EF4-FFF2-40B4-BE49-F238E27FC236}">
                <a16:creationId xmlns:a16="http://schemas.microsoft.com/office/drawing/2014/main" id="{AC6F2104-DBE8-4537-91EA-0ED384F471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15888"/>
            <a:ext cx="82296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1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ВЕСЁЛЫЙ    СТАРИЧОК</a:t>
            </a:r>
            <a:endParaRPr kumimoji="0" lang="ru-RU" altLang="ru-RU" sz="3600" b="1" i="1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DD7078-CCC3-BDD1-E209-A3CBC8230D8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426" y="2161762"/>
            <a:ext cx="4213148" cy="29926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52660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Loner\Рабочий стол\fon\seasons_spring_HS011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2462E8A-B1D9-4882-B1A3-EB541FE2A1E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60648"/>
            <a:ext cx="4962574" cy="9693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9256D98-ED88-4B8A-87F8-FFB6C6DC402D}"/>
              </a:ext>
            </a:extLst>
          </p:cNvPr>
          <p:cNvSpPr txBox="1"/>
          <p:nvPr/>
        </p:nvSpPr>
        <p:spPr>
          <a:xfrm>
            <a:off x="2236763" y="1352957"/>
            <a:ext cx="467047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«Ха-ха-ха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Да хе-хе-хе,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Хи-хи-хи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Да бух-бух-бух!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Бу-бу-бу</a:t>
            </a:r>
            <a:endParaRPr kumimoji="0" lang="ru-RU" altLang="ru-RU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Да бе-бе-бе,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Динь-динь-динь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Да трюх-трюх!»</a:t>
            </a:r>
          </a:p>
        </p:txBody>
      </p:sp>
    </p:spTree>
    <p:extLst>
      <p:ext uri="{BB962C8B-B14F-4D97-AF65-F5344CB8AC3E}">
        <p14:creationId xmlns:p14="http://schemas.microsoft.com/office/powerpoint/2010/main" val="1434702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Loner\Рабочий стол\fon\seasons_spring_HS011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ADA72E3-22EE-47F7-8EC9-D46C0F94A7F2}"/>
              </a:ext>
            </a:extLst>
          </p:cNvPr>
          <p:cNvSpPr txBox="1"/>
          <p:nvPr/>
        </p:nvSpPr>
        <p:spPr>
          <a:xfrm>
            <a:off x="1475656" y="106334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ЧИТАЕМ ИСПУГАГАННО!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47FFC8-2246-4554-A19B-A8E2DFFC8CB7}"/>
              </a:ext>
            </a:extLst>
          </p:cNvPr>
          <p:cNvSpPr txBox="1"/>
          <p:nvPr/>
        </p:nvSpPr>
        <p:spPr>
          <a:xfrm>
            <a:off x="1979712" y="980728"/>
            <a:ext cx="5184576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«Хи-хи-хи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да ха-ха-ха,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хо-хо-хо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3600" b="1" dirty="0">
                <a:solidFill>
                  <a:srgbClr val="000000"/>
                </a:solidFill>
                <a:latin typeface="Arial" panose="020B0604020202020204" pitchFamily="34" charset="0"/>
              </a:rPr>
              <a:t>Д</a:t>
            </a:r>
            <a: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а гуль-гуль-гуль!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Ги-</a:t>
            </a:r>
            <a:r>
              <a:rPr kumimoji="0" lang="ru-RU" alt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ги</a:t>
            </a:r>
            <a: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-</a:t>
            </a:r>
            <a:r>
              <a:rPr kumimoji="0" lang="ru-RU" altLang="ru-RU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ги</a:t>
            </a:r>
            <a: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3600" b="1" dirty="0">
                <a:solidFill>
                  <a:srgbClr val="000000"/>
                </a:solidFill>
                <a:latin typeface="Arial" panose="020B0604020202020204" pitchFamily="34" charset="0"/>
              </a:rPr>
              <a:t>Д</a:t>
            </a:r>
            <a: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а га-га-га,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Го-го-го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Да  буль-буль-буль!»</a:t>
            </a:r>
          </a:p>
        </p:txBody>
      </p:sp>
    </p:spTree>
    <p:extLst>
      <p:ext uri="{BB962C8B-B14F-4D97-AF65-F5344CB8AC3E}">
        <p14:creationId xmlns:p14="http://schemas.microsoft.com/office/powerpoint/2010/main" val="1521153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Loner\Рабочий стол\fon\seasons_spring_HS011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ADA72E3-22EE-47F7-8EC9-D46C0F94A7F2}"/>
              </a:ext>
            </a:extLst>
          </p:cNvPr>
          <p:cNvSpPr txBox="1"/>
          <p:nvPr/>
        </p:nvSpPr>
        <p:spPr>
          <a:xfrm>
            <a:off x="1475656" y="106334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ЧИТАЕМ РАССЕРЖЕННО!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7E715F-193D-4BDE-B150-5AE94D8C95C8}"/>
              </a:ext>
            </a:extLst>
          </p:cNvPr>
          <p:cNvSpPr txBox="1"/>
          <p:nvPr/>
        </p:nvSpPr>
        <p:spPr>
          <a:xfrm>
            <a:off x="2159732" y="1268760"/>
            <a:ext cx="525658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altLang="ru-RU" sz="3600" b="1" dirty="0"/>
              <a:t>Гы-гы-гы </a:t>
            </a:r>
          </a:p>
          <a:p>
            <a:pPr algn="ctr"/>
            <a:r>
              <a:rPr lang="ru-RU" altLang="ru-RU" sz="3600" b="1" dirty="0"/>
              <a:t>Да гу-гу-</a:t>
            </a:r>
            <a:r>
              <a:rPr lang="ru-RU" altLang="ru-RU" sz="3600" b="1" dirty="0" err="1"/>
              <a:t>гу</a:t>
            </a:r>
            <a:r>
              <a:rPr lang="ru-RU" altLang="ru-RU" sz="3600" b="1" dirty="0"/>
              <a:t>, </a:t>
            </a:r>
          </a:p>
          <a:p>
            <a:pPr algn="ctr"/>
            <a:r>
              <a:rPr lang="ru-RU" altLang="ru-RU" sz="3600" b="1" dirty="0"/>
              <a:t>Го-го-го</a:t>
            </a:r>
          </a:p>
          <a:p>
            <a:pPr algn="ctr"/>
            <a:r>
              <a:rPr lang="ru-RU" altLang="ru-RU" sz="3600" b="1" dirty="0"/>
              <a:t> Да бах-бах-бах!</a:t>
            </a:r>
          </a:p>
          <a:p>
            <a:pPr algn="ctr"/>
            <a:r>
              <a:rPr lang="ru-RU" altLang="ru-RU" sz="3600" b="1" dirty="0"/>
              <a:t>Ой, ребята, ах, ах!»</a:t>
            </a:r>
          </a:p>
        </p:txBody>
      </p:sp>
    </p:spTree>
    <p:extLst>
      <p:ext uri="{BB962C8B-B14F-4D97-AF65-F5344CB8AC3E}">
        <p14:creationId xmlns:p14="http://schemas.microsoft.com/office/powerpoint/2010/main" val="161780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Loner\Рабочий стол\fon\seasons_spring_HS011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981DB3D-2917-426E-A4C2-4671E4BCE0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3" y="1628775"/>
            <a:ext cx="2087562" cy="155733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Rectangle 7">
            <a:extLst>
              <a:ext uri="{FF2B5EF4-FFF2-40B4-BE49-F238E27FC236}">
                <a16:creationId xmlns:a16="http://schemas.microsoft.com/office/drawing/2014/main" id="{CE3727E3-C40C-4DDB-8575-D4FA88C360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3357563"/>
            <a:ext cx="2016125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000" b="1" dirty="0"/>
              <a:t>Жил на свете</a:t>
            </a:r>
          </a:p>
          <a:p>
            <a:pPr algn="ctr"/>
            <a:r>
              <a:rPr lang="ru-RU" altLang="ru-RU" sz="2000" b="1" dirty="0"/>
              <a:t> старичок </a:t>
            </a:r>
          </a:p>
          <a:p>
            <a:pPr algn="ctr"/>
            <a:r>
              <a:rPr lang="ru-RU" altLang="ru-RU" sz="2000" b="1" dirty="0"/>
              <a:t>Маленького</a:t>
            </a:r>
          </a:p>
          <a:p>
            <a:pPr algn="ctr"/>
            <a:r>
              <a:rPr lang="ru-RU" altLang="ru-RU" sz="2000" b="1" dirty="0"/>
              <a:t> роста,</a:t>
            </a:r>
          </a:p>
          <a:p>
            <a:pPr algn="ctr"/>
            <a:r>
              <a:rPr lang="ru-RU" altLang="ru-RU" sz="2000" b="1" dirty="0"/>
              <a:t> И смеялся</a:t>
            </a:r>
          </a:p>
          <a:p>
            <a:pPr algn="ctr"/>
            <a:r>
              <a:rPr lang="ru-RU" altLang="ru-RU" sz="2000" b="1" dirty="0"/>
              <a:t> старичок</a:t>
            </a:r>
          </a:p>
          <a:p>
            <a:pPr algn="ctr"/>
            <a:r>
              <a:rPr lang="ru-RU" altLang="ru-RU" sz="2000" b="1" dirty="0"/>
              <a:t>чрезвычайно </a:t>
            </a:r>
          </a:p>
          <a:p>
            <a:pPr algn="ctr"/>
            <a:r>
              <a:rPr lang="ru-RU" altLang="ru-RU" sz="2000" b="1" dirty="0"/>
              <a:t>просто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74F5281-774B-4740-ABC6-8C0086CFC54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0721" y="1628775"/>
            <a:ext cx="2182557" cy="4968671"/>
          </a:xfrm>
          <a:prstGeom prst="rect">
            <a:avLst/>
          </a:prstGeom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26F00006-75C3-444F-A318-4308F597F4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5159" y="1628775"/>
            <a:ext cx="3068638" cy="1725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9">
            <a:extLst>
              <a:ext uri="{FF2B5EF4-FFF2-40B4-BE49-F238E27FC236}">
                <a16:creationId xmlns:a16="http://schemas.microsoft.com/office/drawing/2014/main" id="{AC13EF93-A786-4DC1-871F-D05E32C22F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8184" y="3571875"/>
            <a:ext cx="2879725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А </a:t>
            </a:r>
            <a:r>
              <a:rPr lang="ru-RU" altLang="ru-RU" sz="2000" b="1" dirty="0" err="1">
                <a:solidFill>
                  <a:srgbClr val="000000"/>
                </a:solidFill>
                <a:latin typeface="Arial" panose="020B0604020202020204" pitchFamily="34" charset="0"/>
              </a:rPr>
              <a:t>увидя</a:t>
            </a:r>
            <a:endParaRPr lang="ru-RU" altLang="ru-RU" sz="20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 стрекозу,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 страшно рассердился,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 Но от смеха на траву так и повалился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CF666D3F-ACB5-40A3-9E1E-7EECAB35C7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1588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1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ХАРАКТЕРИСТИКА ГЕРОЯ</a:t>
            </a:r>
            <a:endParaRPr kumimoji="0" lang="ru-RU" altLang="ru-RU" sz="4400" b="1" i="1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640752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Loner\Рабочий стол\fon\seasons_spring_HS011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6759AFA7-5845-4723-93A8-3A247EFBC6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833" y="1556792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kumimoji="0" lang="ru-RU" alt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 КТО?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(старичок)</a:t>
            </a:r>
          </a:p>
          <a:p>
            <a:pPr marL="0" indent="0">
              <a:buNone/>
            </a:pPr>
            <a:r>
              <a:rPr kumimoji="0" lang="ru-RU" alt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2. КАКОЙ?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(маленький, весёлый)</a:t>
            </a:r>
          </a:p>
          <a:p>
            <a:pPr marL="0" indent="0">
              <a:buNone/>
            </a:pPr>
            <a:r>
              <a:rPr kumimoji="0" lang="ru-RU" alt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3. ЧТО ДЕЛАЕТ?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(смеётся, боится, сердится)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4. МОЁ ОТНОШЕНИЕ К ТЕМЕ: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(Смех – это очень хорошо!)</a:t>
            </a:r>
            <a:endParaRPr kumimoji="0" lang="ru-RU" altLang="ru-RU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5. СЛОВО-СИНОНИМ</a:t>
            </a:r>
            <a:r>
              <a:rPr kumimoji="0" lang="ru-RU" alt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связанное с первым:</a:t>
            </a: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(Весельчак)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902FEF-952A-4803-BA23-7AF66B40BFDA}"/>
              </a:ext>
            </a:extLst>
          </p:cNvPr>
          <p:cNvSpPr txBox="1"/>
          <p:nvPr/>
        </p:nvSpPr>
        <p:spPr>
          <a:xfrm>
            <a:off x="457200" y="332656"/>
            <a:ext cx="85072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Синкве́йн</a:t>
            </a:r>
            <a:r>
              <a:rPr lang="ru-RU" sz="28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—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пятистрочная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стихотворная форма, возникла в США. 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8481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Loner\Рабочий стол\fon\seasons_spring_HS011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EF78C22-DE26-4565-9CEA-02633EA79F3B}"/>
              </a:ext>
            </a:extLst>
          </p:cNvPr>
          <p:cNvSpPr txBox="1"/>
          <p:nvPr/>
        </p:nvSpPr>
        <p:spPr>
          <a:xfrm>
            <a:off x="2236763" y="1590736"/>
            <a:ext cx="4670474" cy="40072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Я УЗНАЛ …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Я НАУЧИЛСЯ …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МНЕ БЫЛО ТРУДНО …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МНЕ ПОНРАВИЛОСЬ …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altLang="ru-RU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ru-RU" sz="2400" b="1" dirty="0">
                <a:solidFill>
                  <a:srgbClr val="000000"/>
                </a:solidFill>
                <a:latin typeface="Arial"/>
              </a:rPr>
              <a:t>Я ПОХВАЛЮ СЕБЯ ЗА…</a:t>
            </a:r>
            <a:endParaRPr lang="ru-RU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01E9751D-D686-4149-B1EA-8A4C44EE23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1588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1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РЕФЛЕКСИЯ</a:t>
            </a:r>
            <a:endParaRPr kumimoji="0" lang="ru-RU" altLang="ru-RU" sz="3600" b="1" i="1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333987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Loner\Рабочий стол\fon\seasons_spring_HS011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09DF020-E024-8289-4005-C952AFA5F17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28800"/>
            <a:ext cx="9144000" cy="9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243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Loner\Рабочий стол\fon\seasons_spring_HS011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86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EC2919D-AEC5-478B-B8F4-81AA0172AD8C}"/>
              </a:ext>
            </a:extLst>
          </p:cNvPr>
          <p:cNvSpPr/>
          <p:nvPr/>
        </p:nvSpPr>
        <p:spPr>
          <a:xfrm>
            <a:off x="1547664" y="274391"/>
            <a:ext cx="57690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 момент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3F0B6B7-D1BE-42EE-9051-9B97B817A7DD}"/>
              </a:ext>
            </a:extLst>
          </p:cNvPr>
          <p:cNvSpPr/>
          <p:nvPr/>
        </p:nvSpPr>
        <p:spPr>
          <a:xfrm>
            <a:off x="1687460" y="1412776"/>
            <a:ext cx="57690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Прозвенел уже звонок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урок.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Будем грамотно читать,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много, много знать!</a:t>
            </a:r>
          </a:p>
        </p:txBody>
      </p:sp>
      <p:pic>
        <p:nvPicPr>
          <p:cNvPr id="3" name="Рисунок 2" descr="Колокол">
            <a:extLst>
              <a:ext uri="{FF2B5EF4-FFF2-40B4-BE49-F238E27FC236}">
                <a16:creationId xmlns:a16="http://schemas.microsoft.com/office/drawing/2014/main" id="{5BF102D4-585E-7E1F-1165-65B142216E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665700">
            <a:off x="6911642" y="1203636"/>
            <a:ext cx="1522748" cy="1522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798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Loner\Рабочий стол\fon\seasons_spring_HS011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EC2919D-AEC5-478B-B8F4-81AA0172AD8C}"/>
              </a:ext>
            </a:extLst>
          </p:cNvPr>
          <p:cNvSpPr/>
          <p:nvPr/>
        </p:nvSpPr>
        <p:spPr>
          <a:xfrm>
            <a:off x="2735877" y="273844"/>
            <a:ext cx="39687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 разминка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3F0B6B7-D1BE-42EE-9051-9B97B817A7DD}"/>
              </a:ext>
            </a:extLst>
          </p:cNvPr>
          <p:cNvSpPr/>
          <p:nvPr/>
        </p:nvSpPr>
        <p:spPr>
          <a:xfrm>
            <a:off x="395536" y="1120676"/>
            <a:ext cx="46085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Шершавая мама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Шершавому сыну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Гладит и гладит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Шершавую спину.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не Петина, 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не Светина,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не Гришкина,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мама слонишкина.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802642D-2C5F-4AC9-955D-0B434772352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046" y="1700808"/>
            <a:ext cx="4559580" cy="2952328"/>
          </a:xfrm>
          <a:prstGeom prst="rect">
            <a:avLst/>
          </a:prstGeom>
          <a:ln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67340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Loner\Рабочий стол\fon\seasons_spring_HS011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F11ECD4C-EDE8-4C05-8FA6-76239D627B7D}"/>
              </a:ext>
            </a:extLst>
          </p:cNvPr>
          <p:cNvGrpSpPr/>
          <p:nvPr/>
        </p:nvGrpSpPr>
        <p:grpSpPr>
          <a:xfrm>
            <a:off x="399761" y="714356"/>
            <a:ext cx="8348703" cy="5667388"/>
            <a:chOff x="500034" y="714356"/>
            <a:chExt cx="8348703" cy="5667388"/>
          </a:xfrm>
        </p:grpSpPr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E2956E01-6A74-45C0-A351-52C4C05A8C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0034" y="714356"/>
              <a:ext cx="2676525" cy="4210050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>
              <a:bevelT w="63500" h="50800"/>
            </a:sp3d>
          </p:spPr>
        </p:pic>
        <p:pic>
          <p:nvPicPr>
            <p:cNvPr id="12" name="Picture 3">
              <a:extLst>
                <a:ext uri="{FF2B5EF4-FFF2-40B4-BE49-F238E27FC236}">
                  <a16:creationId xmlns:a16="http://schemas.microsoft.com/office/drawing/2014/main" id="{A7B5CA37-6F4C-4F9D-A900-D4A352BE1E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571868" y="3286124"/>
              <a:ext cx="1990725" cy="2857500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pic>
          <p:nvPicPr>
            <p:cNvPr id="13" name="Picture 4">
              <a:extLst>
                <a:ext uri="{FF2B5EF4-FFF2-40B4-BE49-F238E27FC236}">
                  <a16:creationId xmlns:a16="http://schemas.microsoft.com/office/drawing/2014/main" id="{883932B2-E8BF-457D-89D0-14EC1BB7C8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286512" y="2571744"/>
              <a:ext cx="2562225" cy="3810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36195" dist="12700" dir="11400000" algn="tl" rotWithShape="0">
                <a:srgbClr val="000000">
                  <a:alpha val="33000"/>
                </a:srgbClr>
              </a:outerShdw>
            </a:effectLst>
            <a:scene3d>
              <a:camera prst="perspectiveContrastingLeftFacing">
                <a:rot lat="540000" lon="2100000" rev="0"/>
              </a:camera>
              <a:lightRig rig="soft" dir="t"/>
            </a:scene3d>
            <a:sp3d contourW="12700" prstMaterial="matte">
              <a:bevelT w="63500" h="50800"/>
              <a:contourClr>
                <a:srgbClr val="C0C0C0"/>
              </a:contourClr>
            </a:sp3d>
          </p:spPr>
        </p:pic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id="{ACBA1CD9-8517-434E-B6AC-E8367659895E}"/>
                </a:ext>
              </a:extLst>
            </p:cNvPr>
            <p:cNvSpPr/>
            <p:nvPr/>
          </p:nvSpPr>
          <p:spPr>
            <a:xfrm>
              <a:off x="2786319" y="928688"/>
              <a:ext cx="5935151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chemeClr val="accent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Даниил Иванович Ювачёв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chemeClr val="accent2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(1905 — 1942)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6466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Loner\Рабочий стол\fon\seasons_spring_HS011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4D8F521E-9041-43E4-8FA7-A0AC1A5BF502}"/>
              </a:ext>
            </a:extLst>
          </p:cNvPr>
          <p:cNvGrpSpPr/>
          <p:nvPr/>
        </p:nvGrpSpPr>
        <p:grpSpPr>
          <a:xfrm>
            <a:off x="611560" y="1263352"/>
            <a:ext cx="8353425" cy="5334000"/>
            <a:chOff x="611188" y="1125538"/>
            <a:chExt cx="8353425" cy="5334000"/>
          </a:xfrm>
        </p:grpSpPr>
        <p:sp>
          <p:nvSpPr>
            <p:cNvPr id="6" name="Rectangle 4">
              <a:extLst>
                <a:ext uri="{FF2B5EF4-FFF2-40B4-BE49-F238E27FC236}">
                  <a16:creationId xmlns:a16="http://schemas.microsoft.com/office/drawing/2014/main" id="{A53F3E99-608D-42DD-AE8B-23C08D66D1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638" y="1196975"/>
              <a:ext cx="4752975" cy="4838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altLang="ru-RU" dirty="0"/>
                <a:t>  </a:t>
              </a:r>
              <a:r>
                <a:rPr lang="ru-RU" altLang="ru-RU" sz="2400" b="1" dirty="0"/>
                <a:t>Даниил Иванович Ювачёв   родился                                            17 декабря 1905 года в дворянской семье                                    в Санкт-Петербурге. </a:t>
              </a:r>
            </a:p>
            <a:p>
              <a:pPr algn="ctr" eaLnBrk="0" hangingPunct="0"/>
              <a:endParaRPr lang="ru-RU" altLang="ru-RU" sz="2400" b="1" dirty="0"/>
            </a:p>
            <a:p>
              <a:pPr algn="ctr" eaLnBrk="0" hangingPunct="0"/>
              <a:r>
                <a:rPr lang="ru-RU" altLang="ru-RU" sz="2400" b="1" dirty="0"/>
                <a:t>Учился в немецкой школе.                                              Научился свободно                       говорить и читать                                по-немецки и по-английски.   </a:t>
              </a:r>
            </a:p>
            <a:p>
              <a:pPr algn="ctr" eaLnBrk="0" hangingPunct="0"/>
              <a:endParaRPr lang="ru-RU" altLang="ru-RU" sz="2400" b="1" dirty="0"/>
            </a:p>
            <a:p>
              <a:pPr algn="ctr" eaLnBrk="0" hangingPunct="0"/>
              <a:r>
                <a:rPr lang="ru-RU" altLang="ru-RU" sz="2400" b="1" dirty="0"/>
                <a:t>С 1925 года стал сочинять стихи.</a:t>
              </a:r>
              <a:r>
                <a:rPr lang="ru-RU" altLang="ru-RU" b="1" dirty="0"/>
                <a:t> </a:t>
              </a:r>
            </a:p>
          </p:txBody>
        </p:sp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DB6690A7-ACAC-4D65-8E2F-50C9D5D084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188" y="1125538"/>
              <a:ext cx="3395662" cy="4784725"/>
            </a:xfrm>
            <a:prstGeom prst="rect">
              <a:avLst/>
            </a:prstGeom>
            <a:noFill/>
            <a:ln w="57150" cmpd="thinThick">
              <a:solidFill>
                <a:srgbClr val="7F7F7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8">
              <a:extLst>
                <a:ext uri="{FF2B5EF4-FFF2-40B4-BE49-F238E27FC236}">
                  <a16:creationId xmlns:a16="http://schemas.microsoft.com/office/drawing/2014/main" id="{328F6ED3-4395-4384-B92D-367E8D0EE5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8888" y="6092825"/>
              <a:ext cx="2009775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altLang="ru-RU" b="1">
                  <a:solidFill>
                    <a:schemeClr val="accent2"/>
                  </a:solidFill>
                </a:rPr>
                <a:t>Даниил Ювачёв</a:t>
              </a:r>
            </a:p>
          </p:txBody>
        </p:sp>
      </p:grpSp>
      <p:sp>
        <p:nvSpPr>
          <p:cNvPr id="9" name="Rectangle 7">
            <a:extLst>
              <a:ext uri="{FF2B5EF4-FFF2-40B4-BE49-F238E27FC236}">
                <a16:creationId xmlns:a16="http://schemas.microsoft.com/office/drawing/2014/main" id="{092ABA19-8952-4BBA-A0DE-6F6D3BDDCE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15888"/>
            <a:ext cx="76549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3600" b="1" i="1" dirty="0">
                <a:solidFill>
                  <a:srgbClr val="333399"/>
                </a:solidFill>
                <a:latin typeface="Arial" panose="020B0604020202020204" pitchFamily="34" charset="0"/>
              </a:rPr>
              <a:t>БИОГРАФИЯ ДАНИИЛА ХАРМСА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Loner\Рабочий стол\fon\seasons_spring_HS011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3FB35E5-70CE-4801-8AC9-CFFAEA666E2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556792"/>
            <a:ext cx="5474682" cy="397493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015B3C4-806F-4947-9B6E-65EFD26763C0}"/>
              </a:ext>
            </a:extLst>
          </p:cNvPr>
          <p:cNvSpPr txBox="1"/>
          <p:nvPr/>
        </p:nvSpPr>
        <p:spPr>
          <a:xfrm>
            <a:off x="755576" y="476672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ДАНИИЛ ЮВАЧЁВ - ХАРМС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9DE21F3-6C98-484C-B7B8-17C4260053E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412776"/>
            <a:ext cx="2679324" cy="535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452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Loner\Рабочий стол\fon\seasons_spring_HS011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ADA1406-DDC5-4200-9746-6820BD3F612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88640"/>
            <a:ext cx="8230313" cy="85961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4409ECD-4AAE-4CAC-B5E5-B13AE07686C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4388"/>
            <a:ext cx="2688569" cy="4072481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7CD6B1D-0CCB-47A5-AC41-80F77A2DCD8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0718" y="975543"/>
            <a:ext cx="2786113" cy="3871296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42DF888-0241-4665-A807-059DBC7E32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13" y="908050"/>
            <a:ext cx="3744912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dirty="0">
                <a:solidFill>
                  <a:srgbClr val="8A0B0B"/>
                </a:solidFill>
                <a:latin typeface="Arial" panose="020B0604020202020204" pitchFamily="34" charset="0"/>
              </a:rPr>
              <a:t>    </a:t>
            </a:r>
            <a:r>
              <a:rPr lang="ru-RU" alt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В 1927 году  С. Я. Маршак                       привлек </a:t>
            </a:r>
            <a:r>
              <a:rPr lang="ru-RU" altLang="ru-RU" sz="2000" b="1" dirty="0" err="1">
                <a:solidFill>
                  <a:srgbClr val="000000"/>
                </a:solidFill>
                <a:latin typeface="Arial" panose="020B0604020202020204" pitchFamily="34" charset="0"/>
              </a:rPr>
              <a:t>Д.Хармса</a:t>
            </a:r>
            <a:r>
              <a:rPr lang="ru-RU" alt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 к работе в детской литературе. </a:t>
            </a:r>
          </a:p>
          <a:p>
            <a:pPr algn="ctr"/>
            <a:r>
              <a:rPr lang="ru-RU" altLang="ru-RU" sz="2000" b="1" dirty="0">
                <a:solidFill>
                  <a:srgbClr val="000000"/>
                </a:solidFill>
                <a:latin typeface="Arial" panose="020B0604020202020204" pitchFamily="34" charset="0"/>
              </a:rPr>
              <a:t>  Так Хармс получил свои первые публикации и первые деньги от них.          С 1928 года Даниил Иванович начинает тесное сотрудничество с детскими журналами «ЧИЖ» и «ЁЖ».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8F0854A-6419-4593-91ED-E1015E827E2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2150" y="4020475"/>
            <a:ext cx="2432515" cy="278001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BD37493-E211-48D4-9BAD-89A6CC2CC48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1035" y="4041880"/>
            <a:ext cx="2182557" cy="2682472"/>
          </a:xfrm>
          <a:prstGeom prst="rect">
            <a:avLst/>
          </a:prstGeom>
        </p:spPr>
      </p:pic>
      <p:sp>
        <p:nvSpPr>
          <p:cNvPr id="13" name="Rectangle 6">
            <a:extLst>
              <a:ext uri="{FF2B5EF4-FFF2-40B4-BE49-F238E27FC236}">
                <a16:creationId xmlns:a16="http://schemas.microsoft.com/office/drawing/2014/main" id="{F2F401C2-BBBA-4E2B-87EE-6DF893E734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398" y="4941168"/>
            <a:ext cx="18113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b="1" dirty="0">
                <a:solidFill>
                  <a:schemeClr val="accent2"/>
                </a:solidFill>
              </a:rPr>
              <a:t>С. Я. МАРШАК</a:t>
            </a:r>
          </a:p>
        </p:txBody>
      </p:sp>
      <p:sp>
        <p:nvSpPr>
          <p:cNvPr id="14" name="Rectangle 7">
            <a:extLst>
              <a:ext uri="{FF2B5EF4-FFF2-40B4-BE49-F238E27FC236}">
                <a16:creationId xmlns:a16="http://schemas.microsoft.com/office/drawing/2014/main" id="{D86C5E66-0061-4504-BCC3-41D4FA4E62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8850" y="4934496"/>
            <a:ext cx="1593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b="1" dirty="0">
                <a:solidFill>
                  <a:schemeClr val="accent2"/>
                </a:solidFill>
              </a:rPr>
              <a:t>Д. И. ХАРМС</a:t>
            </a:r>
          </a:p>
        </p:txBody>
      </p:sp>
    </p:spTree>
    <p:extLst>
      <p:ext uri="{BB962C8B-B14F-4D97-AF65-F5344CB8AC3E}">
        <p14:creationId xmlns:p14="http://schemas.microsoft.com/office/powerpoint/2010/main" val="393061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Loner\Рабочий стол\fon\seasons_spring_HS011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61C090B-C198-4EED-88D3-BC8FC6FD9D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30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7355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Loner\Рабочий стол\fon\seasons_spring_HS011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8B8FED3-41E6-44FC-8755-9201D501503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4811" y="1395518"/>
            <a:ext cx="5834378" cy="491380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443FF49-B049-4F83-BA9B-C698CED785B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65212"/>
            <a:ext cx="8230313" cy="96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449033"/>
      </p:ext>
    </p:extLst>
  </p:cSld>
  <p:clrMapOvr>
    <a:masterClrMapping/>
  </p:clrMapOvr>
</p:sld>
</file>

<file path=ppt/theme/theme1.xml><?xml version="1.0" encoding="utf-8"?>
<a:theme xmlns:a="http://schemas.openxmlformats.org/drawingml/2006/main" name="д хармс веселый старич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 хармс веселый старичок</Template>
  <TotalTime>846</TotalTime>
  <Words>364</Words>
  <Application>Microsoft Office PowerPoint</Application>
  <PresentationFormat>Экран (4:3)</PresentationFormat>
  <Paragraphs>93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д хармс веселый старичок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 Васильевна Соколова</dc:creator>
  <dc:description>http://aida.ucoz.ru</dc:description>
  <cp:lastModifiedBy>Светлана Соколова</cp:lastModifiedBy>
  <cp:revision>17</cp:revision>
  <dcterms:created xsi:type="dcterms:W3CDTF">2012-11-18T09:24:42Z</dcterms:created>
  <dcterms:modified xsi:type="dcterms:W3CDTF">2022-12-14T17:46:53Z</dcterms:modified>
  <cp:category>шаблоны к Powerpoint</cp:category>
</cp:coreProperties>
</file>