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4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5" r:id="rId8"/>
    <p:sldId id="262" r:id="rId9"/>
    <p:sldId id="263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80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289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0035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473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6898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58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845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11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1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15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153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9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11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91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56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A93E77-82F3-4F71-A4F4-A283A566E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954339"/>
            <a:ext cx="8915399" cy="2988488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Типичные ошибки в сочинении</a:t>
            </a:r>
            <a:br>
              <a:rPr lang="ru-RU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(ЕГЭ, вопрос 27)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2061CF-E989-4450-A868-A0B3A9EF7F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45862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33FD9-FA81-4518-B04E-7C56EC66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296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К 12    </a:t>
            </a:r>
            <a:r>
              <a:rPr lang="ru-RU">
                <a:solidFill>
                  <a:srgbClr val="C00000"/>
                </a:solidFill>
              </a:rPr>
              <a:t>Фактические ошибки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0451C3-311C-45D6-88B8-4889BA4EA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17071"/>
            <a:ext cx="8915400" cy="5226341"/>
          </a:xfrm>
        </p:spPr>
        <p:txBody>
          <a:bodyPr>
            <a:normAutofit/>
          </a:bodyPr>
          <a:lstStyle/>
          <a:p>
            <a:r>
              <a:rPr lang="ru-RU" dirty="0"/>
              <a:t>1.- «Не могу не вспомнить роман –эпопею </a:t>
            </a:r>
            <a:r>
              <a:rPr lang="ru-RU" dirty="0" err="1"/>
              <a:t>А.Н.Толстого</a:t>
            </a:r>
            <a:r>
              <a:rPr lang="ru-RU" dirty="0"/>
              <a:t> «Война и мир» </a:t>
            </a:r>
          </a:p>
          <a:p>
            <a:r>
              <a:rPr lang="ru-RU" dirty="0"/>
              <a:t>Андрей </a:t>
            </a:r>
            <a:r>
              <a:rPr lang="ru-RU" dirty="0" err="1"/>
              <a:t>Балконский</a:t>
            </a:r>
            <a:r>
              <a:rPr lang="ru-RU" dirty="0"/>
              <a:t> принимал участие в бою, но был</a:t>
            </a:r>
            <a:r>
              <a:rPr lang="ru-RU" u="sng" dirty="0"/>
              <a:t> ранен</a:t>
            </a:r>
            <a:r>
              <a:rPr lang="ru-RU" dirty="0"/>
              <a:t>.  Лёжа на земле, он заметил </a:t>
            </a:r>
            <a:r>
              <a:rPr lang="ru-RU" u="sng" dirty="0"/>
              <a:t>дуб</a:t>
            </a:r>
            <a:r>
              <a:rPr lang="ru-RU" dirty="0"/>
              <a:t>,, который показался ему необыкновенным…»</a:t>
            </a:r>
          </a:p>
          <a:p>
            <a:r>
              <a:rPr lang="ru-RU" dirty="0"/>
              <a:t>   -  « Андрею сначала не понравился старый дуб. Но потом он понял свою ошибку, ведь это дерево»</a:t>
            </a:r>
          </a:p>
          <a:p>
            <a:r>
              <a:rPr lang="ru-RU" dirty="0"/>
              <a:t>   -  </a:t>
            </a:r>
            <a:r>
              <a:rPr lang="ru-RU" dirty="0" err="1"/>
              <a:t>А.Болконский</a:t>
            </a:r>
            <a:r>
              <a:rPr lang="ru-RU" dirty="0"/>
              <a:t> мечтал совершить свой героический поступок</a:t>
            </a:r>
            <a:r>
              <a:rPr lang="ru-RU" u="sng" dirty="0"/>
              <a:t> на благо своей Родины</a:t>
            </a:r>
            <a:r>
              <a:rPr lang="ru-RU" dirty="0"/>
              <a:t>.  Но после сражения, в котором его</a:t>
            </a:r>
            <a:r>
              <a:rPr lang="ru-RU" u="sng" dirty="0"/>
              <a:t> ранили</a:t>
            </a:r>
            <a:r>
              <a:rPr lang="ru-RU" dirty="0"/>
              <a:t>, Андрей теряет уверенность в смысле жизни. Кроме того, смерть </a:t>
            </a:r>
            <a:r>
              <a:rPr lang="ru-RU" u="sng" dirty="0"/>
              <a:t>княгини Лизы</a:t>
            </a:r>
            <a:endParaRPr lang="ru-RU" dirty="0"/>
          </a:p>
          <a:p>
            <a:endParaRPr lang="ru-RU" dirty="0"/>
          </a:p>
          <a:p>
            <a:r>
              <a:rPr lang="ru-RU" dirty="0"/>
              <a:t>2. « привязанности является возвращение главного героя </a:t>
            </a:r>
            <a:r>
              <a:rPr lang="ru-RU" dirty="0">
                <a:solidFill>
                  <a:srgbClr val="C00000"/>
                </a:solidFill>
              </a:rPr>
              <a:t>романа </a:t>
            </a:r>
            <a:r>
              <a:rPr lang="ru-RU" dirty="0" err="1"/>
              <a:t>М.Шолохова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«Судьба человека» </a:t>
            </a:r>
            <a:r>
              <a:rPr lang="ru-RU" dirty="0"/>
              <a:t>на родину. </a:t>
            </a:r>
            <a:r>
              <a:rPr lang="ru-RU" dirty="0">
                <a:solidFill>
                  <a:srgbClr val="C00000"/>
                </a:solidFill>
              </a:rPr>
              <a:t>Григорий Мелехов </a:t>
            </a:r>
            <a:r>
              <a:rPr lang="ru-RU" dirty="0"/>
              <a:t>, пройдя две войны,… понял, что хочет вернуться домой».</a:t>
            </a:r>
          </a:p>
          <a:p>
            <a:r>
              <a:rPr lang="ru-RU" dirty="0"/>
              <a:t>3.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«Юшка»:  </a:t>
            </a:r>
            <a:r>
              <a:rPr lang="ru-RU" dirty="0"/>
              <a:t>« Мальчик уходил за город и любовался природой»</a:t>
            </a:r>
          </a:p>
          <a:p>
            <a:r>
              <a:rPr lang="ru-RU" dirty="0"/>
              <a:t>4.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«Матерь человеческая»</a:t>
            </a:r>
            <a:r>
              <a:rPr lang="ru-RU" dirty="0"/>
              <a:t> :  «Девушка проявила милосердие…»</a:t>
            </a:r>
          </a:p>
        </p:txBody>
      </p:sp>
    </p:spTree>
    <p:extLst>
      <p:ext uri="{BB962C8B-B14F-4D97-AF65-F5344CB8AC3E}">
        <p14:creationId xmlns:p14="http://schemas.microsoft.com/office/powerpoint/2010/main" val="4124056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F2687-DD9E-4C77-9568-6FC15C104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9130"/>
          </a:xfrm>
        </p:spPr>
        <p:txBody>
          <a:bodyPr/>
          <a:lstStyle/>
          <a:p>
            <a:r>
              <a:rPr lang="ru-RU" dirty="0"/>
              <a:t>  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Способы предупреждения ошибок </a:t>
            </a:r>
            <a:r>
              <a:rPr lang="ru-RU" sz="2800" dirty="0"/>
              <a:t>(5-11 </a:t>
            </a:r>
            <a:r>
              <a:rPr lang="ru-RU" sz="2800" dirty="0" err="1"/>
              <a:t>кл</a:t>
            </a:r>
            <a:r>
              <a:rPr lang="ru-RU" sz="2800" dirty="0"/>
              <a:t>.)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EEBFFA-F65A-4B18-BF69-70095422E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67406"/>
            <a:ext cx="8915400" cy="5490594"/>
          </a:xfrm>
        </p:spPr>
        <p:txBody>
          <a:bodyPr>
            <a:normAutofit/>
          </a:bodyPr>
          <a:lstStyle/>
          <a:p>
            <a:r>
              <a:rPr lang="ru-RU" sz="2000" dirty="0"/>
              <a:t> </a:t>
            </a:r>
            <a:r>
              <a:rPr lang="ru-RU" sz="2000" u="sng" dirty="0"/>
              <a:t>Обращать внимание </a:t>
            </a:r>
          </a:p>
          <a:p>
            <a:r>
              <a:rPr lang="ru-RU" sz="2000" dirty="0"/>
              <a:t>   1.  -  на теоретические понятия: </a:t>
            </a:r>
          </a:p>
          <a:p>
            <a:r>
              <a:rPr lang="ru-RU" sz="2000" dirty="0"/>
              <a:t> 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«тема», «проблема», «герой- рассказчик»…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2.  - на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 жанры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произведений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3.  - на заучивание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стихотворений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и их повторение 11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кл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4   - в орфографии на :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(приставки на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З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 частицу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НИ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в уступительной конструкции,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слово «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раненый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» и др.)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5 - на лексическое значение слов во избежание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плеоназма и  др. ошибок(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природные пейзажи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r>
              <a:rPr lang="ru-RU" sz="2000">
                <a:solidFill>
                  <a:schemeClr val="tx1">
                    <a:lumMod val="85000"/>
                    <a:lumOff val="15000"/>
                  </a:schemeClr>
                </a:solidFill>
              </a:rPr>
              <a:t>      6.На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общий кругозор учащихся, особенно выпускников (исторические эпохи)</a:t>
            </a: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1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BF85EEC4-FF8E-4EA5-9FD4-EF6878F08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609599"/>
            <a:ext cx="8642895" cy="35802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459C563E-3569-4C8C-B45E-4A21F40222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i="1" dirty="0">
                <a:solidFill>
                  <a:schemeClr val="accent4">
                    <a:lumMod val="75000"/>
                  </a:schemeClr>
                </a:solidFill>
              </a:rPr>
              <a:t>         </a:t>
            </a:r>
            <a:r>
              <a:rPr lang="ru-RU" sz="4400" i="1" dirty="0">
                <a:solidFill>
                  <a:srgbClr val="FF0000"/>
                </a:solidFill>
              </a:rPr>
              <a:t>Не уверен        - </a:t>
            </a:r>
            <a:r>
              <a:rPr lang="ru-RU" sz="4400" i="1">
                <a:solidFill>
                  <a:srgbClr val="FF0000"/>
                </a:solidFill>
              </a:rPr>
              <a:t>не пиши !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4B4F97D-5DFB-4DED-8888-BC06F39B9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514064"/>
            <a:ext cx="6045957" cy="358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613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03809D-B642-480B-8331-AE079A633E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16488" y="536575"/>
            <a:ext cx="7275512" cy="4602163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                     Кривое зеркало- это    зеркало,   дающее неправильное, искажённое   изображение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                      </a:t>
            </a:r>
            <a:r>
              <a:rPr lang="ru-RU" sz="2800" dirty="0"/>
              <a:t>Толковый словарь</a:t>
            </a:r>
            <a:br>
              <a:rPr lang="ru-RU" dirty="0"/>
            </a:br>
            <a:r>
              <a:rPr lang="ru-RU" dirty="0"/>
              <a:t> </a:t>
            </a:r>
            <a:r>
              <a:rPr lang="ru-RU" sz="2800" dirty="0"/>
              <a:t>               В своей стране я словно  иностранец.</a:t>
            </a:r>
            <a:br>
              <a:rPr lang="ru-RU" sz="2800" dirty="0"/>
            </a:br>
            <a:r>
              <a:rPr lang="ru-RU" sz="2800" dirty="0"/>
              <a:t>                              С. Есенин</a:t>
            </a:r>
            <a:br>
              <a:rPr lang="ru-RU" sz="2800" dirty="0"/>
            </a:br>
            <a:r>
              <a:rPr lang="ru-RU" sz="2800" dirty="0"/>
              <a:t>Человек лишь там чего-то добивается,</a:t>
            </a:r>
            <a:br>
              <a:rPr lang="ru-RU" sz="2800" dirty="0"/>
            </a:br>
            <a:r>
              <a:rPr lang="ru-RU" sz="2800" dirty="0"/>
              <a:t>где он верит в свои силы.</a:t>
            </a:r>
            <a:br>
              <a:rPr lang="ru-RU" sz="2800" dirty="0"/>
            </a:br>
            <a:r>
              <a:rPr lang="ru-RU" sz="2800" dirty="0"/>
              <a:t>                                Л. </a:t>
            </a:r>
            <a:r>
              <a:rPr lang="ru-RU" sz="2800"/>
              <a:t>Фейербах</a:t>
            </a:r>
            <a:br>
              <a:rPr lang="ru-RU" sz="2800" dirty="0"/>
            </a:br>
            <a:r>
              <a:rPr lang="ru-RU" sz="2800" dirty="0"/>
              <a:t>                              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E359AC-D183-49D0-BE9F-7FA5CA236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4179" y="5139513"/>
            <a:ext cx="2646940" cy="176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4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793627-A958-4DD3-95F4-EA158DE55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работы: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148380-4D41-4518-B36C-E0D2D6C4A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1.Показать разнообразие видов ошибок (с т. з. критериев К1-К12)</a:t>
            </a:r>
          </a:p>
          <a:p>
            <a:r>
              <a:rPr lang="ru-RU" sz="2800" dirty="0"/>
              <a:t>2.Попытаться объяснить их происхождение.</a:t>
            </a:r>
          </a:p>
          <a:p>
            <a:r>
              <a:rPr lang="ru-RU" sz="2800" dirty="0"/>
              <a:t>3. Наметить  возможные пути преодоления типичных ошибок</a:t>
            </a:r>
          </a:p>
        </p:txBody>
      </p:sp>
    </p:spTree>
    <p:extLst>
      <p:ext uri="{BB962C8B-B14F-4D97-AF65-F5344CB8AC3E}">
        <p14:creationId xmlns:p14="http://schemas.microsoft.com/office/powerpoint/2010/main" val="2640248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A1870-6A0A-4E91-9012-C6C96509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</a:t>
            </a:r>
            <a:r>
              <a:rPr lang="ru-RU" i="1" dirty="0">
                <a:solidFill>
                  <a:srgbClr val="C00000"/>
                </a:solidFill>
              </a:rPr>
              <a:t>К1</a:t>
            </a:r>
            <a:r>
              <a:rPr lang="ru-RU" dirty="0"/>
              <a:t>   ( Проблема)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535D36-D279-4E4F-AAC4-65053BCE3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3266"/>
            <a:ext cx="8915400" cy="4177956"/>
          </a:xfrm>
        </p:spPr>
        <p:txBody>
          <a:bodyPr>
            <a:noAutofit/>
          </a:bodyPr>
          <a:lstStyle/>
          <a:p>
            <a:r>
              <a:rPr lang="ru-RU" sz="2800" dirty="0"/>
              <a:t>Ошибки выпускников:</a:t>
            </a:r>
          </a:p>
          <a:p>
            <a:r>
              <a:rPr lang="ru-RU" sz="2800" dirty="0"/>
              <a:t>1. Указывают несколько проблем</a:t>
            </a:r>
          </a:p>
          <a:p>
            <a:r>
              <a:rPr lang="ru-RU" sz="2800" dirty="0"/>
              <a:t>2. Формулировка проблемы не совпадает с дальнейшим содержанием текста сочинения.</a:t>
            </a:r>
          </a:p>
          <a:p>
            <a:r>
              <a:rPr lang="ru-RU" sz="2800" dirty="0"/>
              <a:t>3. Заменяют понятием « тема».</a:t>
            </a:r>
          </a:p>
          <a:p>
            <a:r>
              <a:rPr lang="ru-RU" sz="2800" dirty="0"/>
              <a:t>4.Не указывают проблему совсем (ни в одной части текста.</a:t>
            </a:r>
          </a:p>
          <a:p>
            <a:r>
              <a:rPr lang="ru-RU" sz="2800" dirty="0"/>
              <a:t>5.Используют глаголы : «затрагивает», «касается».</a:t>
            </a:r>
          </a:p>
        </p:txBody>
      </p:sp>
    </p:spTree>
    <p:extLst>
      <p:ext uri="{BB962C8B-B14F-4D97-AF65-F5344CB8AC3E}">
        <p14:creationId xmlns:p14="http://schemas.microsoft.com/office/powerpoint/2010/main" val="1643240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526762-D403-46CC-BB9D-FD6E1F7F3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 К 2          Комментарий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3A38CA-650C-486D-A96D-42EAA5C94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622042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/>
              <a:t>Ошибки:</a:t>
            </a:r>
          </a:p>
          <a:p>
            <a:r>
              <a:rPr lang="ru-RU" sz="3500" dirty="0"/>
              <a:t>1.Отсутствие  комментария.</a:t>
            </a:r>
          </a:p>
          <a:p>
            <a:r>
              <a:rPr lang="ru-RU" sz="3500" dirty="0"/>
              <a:t>2 В комментарии – пересказ текста.</a:t>
            </a:r>
          </a:p>
          <a:p>
            <a:r>
              <a:rPr lang="ru-RU" sz="3500" dirty="0"/>
              <a:t>3. Не различают понятия : «автор»  и герой – рассказчик».</a:t>
            </a:r>
          </a:p>
          <a:p>
            <a:r>
              <a:rPr lang="ru-RU" sz="3500" dirty="0"/>
              <a:t>4. Искажение имён собственных (Соловейчиков, Нагибов и др.)</a:t>
            </a:r>
          </a:p>
          <a:p>
            <a:r>
              <a:rPr lang="ru-RU" sz="3500" dirty="0"/>
              <a:t>5. Нет чёткости в приведении 2-х примеров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80820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575024-D1E8-4F71-944A-661688E8B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00668"/>
            <a:ext cx="8732213" cy="704675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К 4      </a:t>
            </a:r>
            <a:r>
              <a:rPr lang="ru-RU" i="1" dirty="0"/>
              <a:t>(Аргументы)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0DDD0C-1675-4E8D-9A2F-14D96ECB4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7798" y="805342"/>
            <a:ext cx="10427516" cy="5951989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/>
              <a:t>Ошибки:</a:t>
            </a:r>
          </a:p>
          <a:p>
            <a:r>
              <a:rPr lang="ru-RU" sz="2000" dirty="0"/>
              <a:t>1. «Я согласен с автором» (даётся только формальное заявление)</a:t>
            </a:r>
            <a:endParaRPr lang="en-US" sz="2000" dirty="0"/>
          </a:p>
          <a:p>
            <a:r>
              <a:rPr lang="en-US" sz="2000" dirty="0"/>
              <a:t>2</a:t>
            </a:r>
            <a:r>
              <a:rPr lang="ru-RU" sz="2000" dirty="0"/>
              <a:t>. Написание </a:t>
            </a:r>
            <a:r>
              <a:rPr lang="ru-RU" sz="2000" u="sng" dirty="0">
                <a:solidFill>
                  <a:schemeClr val="accent1"/>
                </a:solidFill>
              </a:rPr>
              <a:t>имён и фамилий </a:t>
            </a:r>
          </a:p>
          <a:p>
            <a:r>
              <a:rPr lang="ru-RU" sz="2000" dirty="0"/>
              <a:t>(</a:t>
            </a:r>
            <a:r>
              <a:rPr lang="ru-RU" sz="2000" i="1" dirty="0"/>
              <a:t>Белла, Мэри, </a:t>
            </a:r>
            <a:r>
              <a:rPr lang="ru-RU" sz="2000" i="1" dirty="0" err="1"/>
              <a:t>Печёрин</a:t>
            </a:r>
            <a:r>
              <a:rPr lang="ru-RU" sz="2000" i="1" dirty="0"/>
              <a:t>, </a:t>
            </a:r>
            <a:r>
              <a:rPr lang="ru-RU" sz="2000" i="1" dirty="0" err="1"/>
              <a:t>Балконский</a:t>
            </a:r>
            <a:r>
              <a:rPr lang="ru-RU" sz="2000" i="1" dirty="0"/>
              <a:t> </a:t>
            </a:r>
            <a:r>
              <a:rPr lang="ru-RU" sz="2000" i="1" dirty="0" err="1"/>
              <a:t>идр</a:t>
            </a:r>
            <a:r>
              <a:rPr lang="ru-RU" sz="2000" i="1" dirty="0"/>
              <a:t>)</a:t>
            </a:r>
          </a:p>
          <a:p>
            <a:r>
              <a:rPr lang="ru-RU" sz="2000" dirty="0"/>
              <a:t>3.</a:t>
            </a:r>
            <a:r>
              <a:rPr lang="ru-RU" sz="2000" u="sng" dirty="0"/>
              <a:t> </a:t>
            </a:r>
            <a:r>
              <a:rPr lang="ru-RU" sz="2000" u="sng" dirty="0">
                <a:solidFill>
                  <a:schemeClr val="accent1"/>
                </a:solidFill>
              </a:rPr>
              <a:t>Авторы</a:t>
            </a:r>
            <a:r>
              <a:rPr lang="ru-RU" sz="2000" u="sng" dirty="0"/>
              <a:t> </a:t>
            </a:r>
            <a:r>
              <a:rPr lang="ru-RU" sz="2000" dirty="0"/>
              <a:t>и произведения(</a:t>
            </a:r>
            <a:r>
              <a:rPr lang="ru-RU" sz="2000" dirty="0" err="1"/>
              <a:t>А.Пушкин</a:t>
            </a:r>
            <a:r>
              <a:rPr lang="ru-RU" sz="2000" dirty="0"/>
              <a:t> «Белая берёза»,</a:t>
            </a:r>
          </a:p>
          <a:p>
            <a:r>
              <a:rPr lang="ru-RU" sz="2000" dirty="0"/>
              <a:t>                             произведение Гончарова «А зори здесь тихие»</a:t>
            </a:r>
          </a:p>
          <a:p>
            <a:r>
              <a:rPr lang="ru-RU" sz="2000" dirty="0"/>
              <a:t>                              К.Е. Распутин «Уроки французского»,</a:t>
            </a:r>
          </a:p>
          <a:p>
            <a:r>
              <a:rPr lang="ru-RU" sz="2000" dirty="0"/>
              <a:t>                               В произведении </a:t>
            </a:r>
            <a:r>
              <a:rPr lang="ru-RU" sz="2000" dirty="0" err="1"/>
              <a:t>А.Шолохова</a:t>
            </a:r>
            <a:r>
              <a:rPr lang="ru-RU" sz="2000" dirty="0"/>
              <a:t>…)</a:t>
            </a:r>
          </a:p>
          <a:p>
            <a:r>
              <a:rPr lang="ru-RU" sz="2000" dirty="0"/>
              <a:t>4.</a:t>
            </a:r>
            <a:r>
              <a:rPr lang="ru-RU" sz="2000" dirty="0">
                <a:solidFill>
                  <a:schemeClr val="accent1"/>
                </a:solidFill>
              </a:rPr>
              <a:t> </a:t>
            </a:r>
            <a:r>
              <a:rPr lang="ru-RU" sz="2000" u="sng" dirty="0">
                <a:solidFill>
                  <a:schemeClr val="accent1"/>
                </a:solidFill>
              </a:rPr>
              <a:t>Жанры </a:t>
            </a:r>
            <a:r>
              <a:rPr lang="ru-RU" sz="2000" u="sng" dirty="0"/>
              <a:t>произведений</a:t>
            </a:r>
            <a:r>
              <a:rPr lang="ru-RU" sz="2000" dirty="0"/>
              <a:t>: </a:t>
            </a:r>
          </a:p>
          <a:p>
            <a:r>
              <a:rPr lang="ru-RU" sz="2000" dirty="0"/>
              <a:t>рассказ «Не стреляйте в белых лебедей»,</a:t>
            </a:r>
          </a:p>
          <a:p>
            <a:r>
              <a:rPr lang="ru-RU" sz="2000" dirty="0"/>
              <a:t>Повесть «Судьба человека» и </a:t>
            </a:r>
            <a:r>
              <a:rPr lang="ru-RU" sz="2000" dirty="0" err="1"/>
              <a:t>др</a:t>
            </a:r>
            <a:r>
              <a:rPr lang="ru-RU" sz="2000" dirty="0"/>
              <a:t> .</a:t>
            </a:r>
          </a:p>
          <a:p>
            <a:r>
              <a:rPr lang="ru-RU" sz="2000" dirty="0"/>
              <a:t>5.О стихотворениях: </a:t>
            </a:r>
            <a:r>
              <a:rPr lang="ru-RU" sz="2000" i="1" dirty="0" err="1">
                <a:solidFill>
                  <a:schemeClr val="accent1"/>
                </a:solidFill>
              </a:rPr>
              <a:t>М.Лермонтов</a:t>
            </a:r>
            <a:r>
              <a:rPr lang="ru-RU" sz="2000" i="1" dirty="0">
                <a:solidFill>
                  <a:schemeClr val="accent1"/>
                </a:solidFill>
              </a:rPr>
              <a:t> «Родина», </a:t>
            </a:r>
          </a:p>
          <a:p>
            <a:r>
              <a:rPr lang="ru-RU" sz="2000" i="1" dirty="0">
                <a:solidFill>
                  <a:schemeClr val="accent1"/>
                </a:solidFill>
              </a:rPr>
              <a:t>                                      </a:t>
            </a:r>
            <a:r>
              <a:rPr lang="ru-RU" sz="2000" i="1" dirty="0" err="1">
                <a:solidFill>
                  <a:schemeClr val="accent1"/>
                </a:solidFill>
              </a:rPr>
              <a:t>Н.Некрасов</a:t>
            </a:r>
            <a:r>
              <a:rPr lang="ru-RU" sz="2000" i="1" dirty="0">
                <a:solidFill>
                  <a:schemeClr val="accent1"/>
                </a:solidFill>
              </a:rPr>
              <a:t> «Железная дорога»,</a:t>
            </a:r>
          </a:p>
          <a:p>
            <a:r>
              <a:rPr lang="ru-RU" sz="2000" i="1" dirty="0">
                <a:solidFill>
                  <a:schemeClr val="accent1"/>
                </a:solidFill>
              </a:rPr>
              <a:t>                                      А. Пушкин «Зимнее утро»</a:t>
            </a:r>
          </a:p>
          <a:p>
            <a:r>
              <a:rPr lang="ru-RU" sz="2000" i="1" dirty="0">
                <a:solidFill>
                  <a:schemeClr val="accent1"/>
                </a:solidFill>
              </a:rPr>
              <a:t>                                      С. Есенин «Гой ты, Русь моя </a:t>
            </a:r>
            <a:r>
              <a:rPr lang="ru-RU" sz="2000" i="1">
                <a:solidFill>
                  <a:schemeClr val="accent1"/>
                </a:solidFill>
              </a:rPr>
              <a:t>родная»…</a:t>
            </a:r>
            <a:endParaRPr lang="ru-RU" sz="2000" i="1" dirty="0">
              <a:solidFill>
                <a:schemeClr val="accent1"/>
              </a:solidFill>
            </a:endParaRPr>
          </a:p>
          <a:p>
            <a:r>
              <a:rPr lang="ru-RU" sz="2000" dirty="0"/>
              <a:t>                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/>
              <a:t>                                       (к проблеме природы)</a:t>
            </a:r>
            <a:endParaRPr lang="ru-RU" sz="20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14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B385F-7772-4B17-AF51-26FE7FB7F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>
                <a:solidFill>
                  <a:srgbClr val="C00000"/>
                </a:solidFill>
              </a:rPr>
              <a:t> К 7 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Орфографические ошибки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F37B97-DC1D-4351-B0B1-663F9F94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70000"/>
            <a:ext cx="8915400" cy="5045169"/>
          </a:xfrm>
        </p:spPr>
        <p:txBody>
          <a:bodyPr>
            <a:noAutofit/>
          </a:bodyPr>
          <a:lstStyle/>
          <a:p>
            <a:r>
              <a:rPr lang="ru-RU" sz="2000" dirty="0"/>
              <a:t>1) « </a:t>
            </a:r>
            <a:r>
              <a:rPr lang="ru-RU" sz="2000" dirty="0" err="1"/>
              <a:t>бе</a:t>
            </a:r>
            <a:r>
              <a:rPr lang="ru-RU" sz="2000" dirty="0" err="1">
                <a:solidFill>
                  <a:srgbClr val="C00000"/>
                </a:solidFill>
              </a:rPr>
              <a:t>з</a:t>
            </a:r>
            <a:r>
              <a:rPr lang="ru-RU" sz="2000" dirty="0" err="1"/>
              <a:t>сердечие</a:t>
            </a:r>
            <a:r>
              <a:rPr lang="ru-RU" sz="2000" dirty="0"/>
              <a:t>»</a:t>
            </a:r>
            <a:br>
              <a:rPr lang="ru-RU" sz="2000" dirty="0"/>
            </a:br>
            <a:r>
              <a:rPr lang="ru-RU" sz="2000" dirty="0"/>
              <a:t>-----------------------------------------------------------------------------</a:t>
            </a:r>
          </a:p>
          <a:p>
            <a:r>
              <a:rPr lang="ru-RU" sz="2000" dirty="0"/>
              <a:t>2) «Наташа отдала подводы </a:t>
            </a:r>
            <a:r>
              <a:rPr lang="ru-RU" sz="2000" dirty="0">
                <a:solidFill>
                  <a:srgbClr val="C00000"/>
                </a:solidFill>
              </a:rPr>
              <a:t>раненным</a:t>
            </a:r>
            <a:r>
              <a:rPr lang="ru-RU" sz="2000" dirty="0"/>
              <a:t>…»</a:t>
            </a:r>
          </a:p>
          <a:p>
            <a:r>
              <a:rPr lang="ru-RU" sz="2000" dirty="0"/>
              <a:t>     «…обнаружила </a:t>
            </a:r>
            <a:r>
              <a:rPr lang="ru-RU" sz="2000" dirty="0">
                <a:solidFill>
                  <a:srgbClr val="C00000"/>
                </a:solidFill>
              </a:rPr>
              <a:t>раненного</a:t>
            </a:r>
            <a:r>
              <a:rPr lang="ru-RU" sz="2000" dirty="0"/>
              <a:t> солдата…»</a:t>
            </a:r>
          </a:p>
          <a:p>
            <a:r>
              <a:rPr lang="ru-RU" sz="2000" dirty="0"/>
              <a:t>     « судьба </a:t>
            </a:r>
            <a:r>
              <a:rPr lang="ru-RU" sz="2000" dirty="0">
                <a:solidFill>
                  <a:srgbClr val="C00000"/>
                </a:solidFill>
              </a:rPr>
              <a:t>раненного</a:t>
            </a:r>
            <a:r>
              <a:rPr lang="ru-RU" sz="2000" dirty="0"/>
              <a:t> лётчика  А. Мересьева»</a:t>
            </a:r>
          </a:p>
          <a:p>
            <a:r>
              <a:rPr lang="ru-RU" sz="2000" dirty="0"/>
              <a:t>----------------------------------------------------------------------------</a:t>
            </a:r>
          </a:p>
          <a:p>
            <a:r>
              <a:rPr lang="ru-RU" sz="2000" dirty="0"/>
              <a:t>3)- «…какими бы странными </a:t>
            </a:r>
            <a:r>
              <a:rPr lang="ru-RU" sz="2000" dirty="0">
                <a:solidFill>
                  <a:srgbClr val="C00000"/>
                </a:solidFill>
              </a:rPr>
              <a:t>не</a:t>
            </a:r>
            <a:r>
              <a:rPr lang="ru-RU" sz="2000" dirty="0"/>
              <a:t> были твои мечты, ты должен сделать всё возможное для их достижения»</a:t>
            </a:r>
          </a:p>
          <a:p>
            <a:r>
              <a:rPr lang="ru-RU" sz="2000" dirty="0"/>
              <a:t>    - « люди в любой ситуации должны оставаться человечными, какой бы сложной </a:t>
            </a:r>
            <a:r>
              <a:rPr lang="ru-RU" sz="2000" dirty="0">
                <a:solidFill>
                  <a:srgbClr val="C00000"/>
                </a:solidFill>
              </a:rPr>
              <a:t>не</a:t>
            </a:r>
            <a:r>
              <a:rPr lang="ru-RU" sz="2000" dirty="0"/>
              <a:t> была эта ситуация»</a:t>
            </a:r>
          </a:p>
          <a:p>
            <a:r>
              <a:rPr lang="ru-RU" sz="2000" dirty="0"/>
              <a:t>   - « как бы в военное время </a:t>
            </a:r>
            <a:r>
              <a:rPr lang="ru-RU" sz="2000" dirty="0">
                <a:solidFill>
                  <a:srgbClr val="C00000"/>
                </a:solidFill>
              </a:rPr>
              <a:t>не</a:t>
            </a:r>
            <a:r>
              <a:rPr lang="ru-RU" sz="2000" dirty="0"/>
              <a:t> было тяжело,  люди старались помочь…»  и др.</a:t>
            </a:r>
          </a:p>
        </p:txBody>
      </p:sp>
    </p:spTree>
    <p:extLst>
      <p:ext uri="{BB962C8B-B14F-4D97-AF65-F5344CB8AC3E}">
        <p14:creationId xmlns:p14="http://schemas.microsoft.com/office/powerpoint/2010/main" val="3900935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6A2F198-E11D-40FB-8C32-EBE77BCDF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  <a:r>
              <a:rPr lang="ru-RU" dirty="0">
                <a:solidFill>
                  <a:srgbClr val="C00000"/>
                </a:solidFill>
              </a:rPr>
              <a:t>К 10</a:t>
            </a:r>
            <a:r>
              <a:rPr lang="ru-RU" dirty="0"/>
              <a:t>         Речевые ошибки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95A901F-73FC-481E-B3B6-C89B72BB9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51296"/>
            <a:ext cx="8915400" cy="4782594"/>
          </a:xfrm>
        </p:spPr>
        <p:txBody>
          <a:bodyPr>
            <a:normAutofit/>
          </a:bodyPr>
          <a:lstStyle/>
          <a:p>
            <a:r>
              <a:rPr lang="ru-RU" sz="2400" dirty="0"/>
              <a:t>1)     «…пять молоденьких девушек»</a:t>
            </a:r>
          </a:p>
          <a:p>
            <a:r>
              <a:rPr lang="ru-RU" sz="2400" dirty="0"/>
              <a:t>2)     « патриоты Родины»</a:t>
            </a:r>
          </a:p>
          <a:p>
            <a:r>
              <a:rPr lang="ru-RU" sz="2400" dirty="0"/>
              <a:t>3)     « наполняет чувствами и эмоциями»</a:t>
            </a:r>
          </a:p>
          <a:p>
            <a:r>
              <a:rPr lang="ru-RU" sz="2400" dirty="0"/>
              <a:t>4)     « случился несчастный случай»</a:t>
            </a:r>
          </a:p>
          <a:p>
            <a:r>
              <a:rPr lang="ru-RU" sz="2400" dirty="0"/>
              <a:t>5)      «природные пейзажи»</a:t>
            </a:r>
          </a:p>
          <a:p>
            <a:r>
              <a:rPr lang="ru-RU" sz="2400" dirty="0"/>
              <a:t>6)      «прекрасную красоту природы»</a:t>
            </a:r>
          </a:p>
        </p:txBody>
      </p:sp>
    </p:spTree>
    <p:extLst>
      <p:ext uri="{BB962C8B-B14F-4D97-AF65-F5344CB8AC3E}">
        <p14:creationId xmlns:p14="http://schemas.microsoft.com/office/powerpoint/2010/main" val="1671290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84734-1E47-4764-890A-5D8C192F8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666055"/>
            <a:ext cx="8911687" cy="128089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  К 9        Грамматические ошибки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E37EF8-3A32-4040-8711-35D40EA75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1491" y="2058100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1) « проблема о восприятии красоты»</a:t>
            </a:r>
          </a:p>
          <a:p>
            <a:r>
              <a:rPr lang="ru-RU" sz="2400" dirty="0"/>
              <a:t>2) « проблему о любви к природе»</a:t>
            </a:r>
          </a:p>
          <a:p>
            <a:r>
              <a:rPr lang="ru-RU" sz="2400" dirty="0"/>
              <a:t>3) «нет столько слов»</a:t>
            </a:r>
          </a:p>
          <a:p>
            <a:r>
              <a:rPr lang="ru-RU" sz="2400" dirty="0"/>
              <a:t>4) « примером в доказательство следует взять»</a:t>
            </a:r>
          </a:p>
          <a:p>
            <a:r>
              <a:rPr lang="ru-RU" sz="2400" dirty="0"/>
              <a:t> 5) « приведя в аргумент»</a:t>
            </a:r>
          </a:p>
          <a:p>
            <a:r>
              <a:rPr lang="ru-RU" sz="2400" dirty="0"/>
              <a:t> 6) «приведу в пример»</a:t>
            </a:r>
          </a:p>
          <a:p>
            <a:r>
              <a:rPr lang="ru-RU" sz="2400" dirty="0"/>
              <a:t>  7) « «нужно любить и любоваться…»</a:t>
            </a:r>
          </a:p>
          <a:p>
            <a:r>
              <a:rPr lang="ru-RU" sz="2400" dirty="0"/>
              <a:t>  8) « </a:t>
            </a:r>
            <a:r>
              <a:rPr lang="ru-RU" sz="2400" dirty="0" err="1"/>
              <a:t>С.Есенин</a:t>
            </a:r>
            <a:r>
              <a:rPr lang="ru-RU" sz="2400" dirty="0"/>
              <a:t>  любит и привязан к своей родине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08089950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427</TotalTime>
  <Words>848</Words>
  <Application>Microsoft Office PowerPoint</Application>
  <PresentationFormat>Широкоэкранный</PresentationFormat>
  <Paragraphs>85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Типичные ошибки в сочинении (ЕГЭ, вопрос 27)</vt:lpstr>
      <vt:lpstr>                     Кривое зеркало- это    зеркало,   дающее неправильное, искажённое   изображение.                       Толковый словарь                 В своей стране я словно  иностранец.                               С. Есенин Человек лишь там чего-то добивается, где он верит в свои силы.                                 Л. Фейербах                                 </vt:lpstr>
      <vt:lpstr>Цель работы:</vt:lpstr>
      <vt:lpstr>     К1   ( Проблема)</vt:lpstr>
      <vt:lpstr> К 2          Комментарий</vt:lpstr>
      <vt:lpstr>К 4      (Аргументы)</vt:lpstr>
      <vt:lpstr> К 7       Орфографические ошибки</vt:lpstr>
      <vt:lpstr>  К 10         Речевые ошибки</vt:lpstr>
      <vt:lpstr>  К 9        Грамматические ошибки</vt:lpstr>
      <vt:lpstr>К 12    Фактические ошибки</vt:lpstr>
      <vt:lpstr>  Способы предупреждения ошибок (5-11 кл.)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Типичные ошибки в сочинении (ЕГЭ, вопрос 26)</dc:title>
  <dc:creator>555</dc:creator>
  <cp:lastModifiedBy>Пользователь Пользователь</cp:lastModifiedBy>
  <cp:revision>36</cp:revision>
  <dcterms:created xsi:type="dcterms:W3CDTF">2018-08-22T11:01:52Z</dcterms:created>
  <dcterms:modified xsi:type="dcterms:W3CDTF">2022-12-14T16:09:45Z</dcterms:modified>
</cp:coreProperties>
</file>