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1" r:id="rId25"/>
    <p:sldId id="280" r:id="rId26"/>
    <p:sldId id="274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3287B1-D1E9-EFAD-5381-57644C569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843" y="1019331"/>
            <a:ext cx="12067081" cy="3031505"/>
          </a:xfrm>
        </p:spPr>
        <p:txBody>
          <a:bodyPr/>
          <a:lstStyle/>
          <a:p>
            <a:pPr algn="l"/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Формирование читательской грамотности 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на уроках литературного чтения 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у младших школьников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3DECDF2-ED91-9E6A-D59B-6D82E4839C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53061" y="4706911"/>
            <a:ext cx="7540053" cy="1244184"/>
          </a:xfrm>
        </p:spPr>
        <p:txBody>
          <a:bodyPr/>
          <a:lstStyle/>
          <a:p>
            <a:pPr algn="l"/>
            <a:r>
              <a:rPr lang="ru-RU" dirty="0">
                <a:solidFill>
                  <a:srgbClr val="002060"/>
                </a:solidFill>
              </a:rPr>
              <a:t>Смирнова Маргарита Витальевна,</a:t>
            </a:r>
          </a:p>
          <a:p>
            <a:pPr algn="l"/>
            <a:r>
              <a:rPr lang="ru-RU" dirty="0">
                <a:solidFill>
                  <a:srgbClr val="002060"/>
                </a:solidFill>
              </a:rPr>
              <a:t>учитель начальных классов МБОУ «Гимназия им. А.Н. Островского»</a:t>
            </a:r>
          </a:p>
        </p:txBody>
      </p:sp>
    </p:spTree>
    <p:extLst>
      <p:ext uri="{BB962C8B-B14F-4D97-AF65-F5344CB8AC3E}">
        <p14:creationId xmlns:p14="http://schemas.microsoft.com/office/powerpoint/2010/main" val="3806703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D0DCAD-58BC-717C-6877-4484E2EC3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8437" y="4951827"/>
            <a:ext cx="6315601" cy="607056"/>
          </a:xfrm>
        </p:spPr>
        <p:txBody>
          <a:bodyPr>
            <a:noAutofit/>
          </a:bodyPr>
          <a:lstStyle/>
          <a:p>
            <a:r>
              <a:rPr lang="ru-RU" sz="2400" dirty="0"/>
              <a:t>Страшная хищница моря. Очень древняя рыба. Её пасть усажена несколькими рядами острых зубов. Кожа покрыта чешуёй с острыми шипами.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69FD63-EF4F-829A-0D6F-848FC45C4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9108" y="6858000"/>
            <a:ext cx="3427838" cy="18216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722BDA05-DCB1-009F-508B-862F7D12F0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4872" y="371141"/>
            <a:ext cx="6459204" cy="227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МБОУ «Гимназия им. А.Н. Островского»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г. о. </a:t>
            </a:r>
            <a:r>
              <a:rPr lang="ru-RU" altLang="ru-RU" sz="2400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Кинешма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10.11.2022 год.</a:t>
            </a:r>
            <a:endParaRPr lang="ru-RU" alt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solidFill>
                  <a:schemeClr val="accent2">
                    <a:lumMod val="75000"/>
                  </a:schemeClr>
                </a:solidFill>
              </a:rPr>
              <a:t>с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12.00 до 14.00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0" i="0" dirty="0">
                <a:solidFill>
                  <a:schemeClr val="accent2">
                    <a:lumMod val="75000"/>
                  </a:schemeClr>
                </a:solidFill>
                <a:effectLst/>
                <a:cs typeface="Arial" panose="020B0604020202020204" pitchFamily="34" charset="0"/>
              </a:rPr>
              <a:t>Форсайт-сессия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5" name="Рисунок 4">
            <a:extLst>
              <a:ext uri="{FF2B5EF4-FFF2-40B4-BE49-F238E27FC236}">
                <a16:creationId xmlns:a16="http://schemas.microsoft.com/office/drawing/2014/main" id="{1B426210-BD45-61F9-6033-C2A5A8AA9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968" y="4233008"/>
            <a:ext cx="1962150" cy="228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820EBF0C-934F-77B0-D6BC-C3179E400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265" y="3773380"/>
            <a:ext cx="12192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1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Урок литературного  чтения </a:t>
            </a:r>
            <a:endParaRPr kumimoji="0" lang="ru-RU" altLang="ru-RU" sz="4000" b="1" i="1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6D5C907-DF3E-E0B7-27D7-CA923564E6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05" y="4776881"/>
            <a:ext cx="2781300" cy="156400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3E4667-10B8-6F87-39FE-485656D8FC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705" y="326684"/>
            <a:ext cx="3149732" cy="24877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9EC4FD-4ACA-0D2B-765C-DB9C4CC5A5C5}"/>
              </a:ext>
            </a:extLst>
          </p:cNvPr>
          <p:cNvSpPr txBox="1"/>
          <p:nvPr/>
        </p:nvSpPr>
        <p:spPr>
          <a:xfrm>
            <a:off x="1607046" y="2557277"/>
            <a:ext cx="94636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Мастер – класс 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Смирнова Маргарита Витальевна</a:t>
            </a:r>
          </a:p>
          <a:p>
            <a:endParaRPr lang="ru-RU" sz="4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451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38F11E-934D-B839-9964-80F8C5F6C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773180"/>
            <a:ext cx="8596668" cy="36950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«Чтение для ума- то же, что физические упражнения для тела»</a:t>
            </a:r>
          </a:p>
          <a:p>
            <a:pPr marL="0" indent="0" algn="r">
              <a:buNone/>
            </a:pP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Джозеф Аддисон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C864F3-7B7D-175C-CC23-C0902CAF92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203" y="389743"/>
            <a:ext cx="4063272" cy="2263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3510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D223B-48A5-9446-B91C-AE97011E0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99803"/>
            <a:ext cx="8596668" cy="944381"/>
          </a:xfrm>
        </p:spPr>
        <p:txBody>
          <a:bodyPr>
            <a:normAutofit/>
          </a:bodyPr>
          <a:lstStyle/>
          <a:p>
            <a:r>
              <a:rPr lang="ru-RU" dirty="0"/>
              <a:t>Л. Толстой Акула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DA7290-8892-AC37-7671-F56169FFB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44185"/>
            <a:ext cx="8596668" cy="4797178"/>
          </a:xfrm>
        </p:spPr>
        <p:txBody>
          <a:bodyPr/>
          <a:lstStyle/>
          <a:p>
            <a:r>
              <a:rPr lang="ru-RU" sz="360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 корабль стоял на якоре у </a:t>
            </a:r>
            <a:r>
              <a:rPr lang="ru-RU" sz="3600" dirty="0" err="1">
                <a:solidFill>
                  <a:srgbClr val="3333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берегa</a:t>
            </a:r>
            <a:r>
              <a:rPr lang="ru-RU" sz="360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Африки. День был прекрасный, с моря дул свежий ветер; но к вечеру погода изменилась: стало душно и точно из топленной печки несло на нас горячим воздухом с пустыни Сахары.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Акула - Толстой Л.Н.">
            <a:extLst>
              <a:ext uri="{FF2B5EF4-FFF2-40B4-BE49-F238E27FC236}">
                <a16:creationId xmlns:a16="http://schemas.microsoft.com/office/drawing/2014/main" id="{842F18C2-EB67-2D4C-7A75-DF03890E2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400" y="4783501"/>
            <a:ext cx="4871731" cy="177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0556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244D0C-0370-ED1E-250F-48DB0EBE5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1F5FC6-6F0E-174C-1D7E-ABF3AC89B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44775"/>
            <a:ext cx="8596668" cy="5696588"/>
          </a:xfrm>
        </p:spPr>
        <p:txBody>
          <a:bodyPr>
            <a:normAutofit/>
          </a:bodyPr>
          <a:lstStyle/>
          <a:p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Перед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зaкaтом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солнцa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кaпитaн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вышел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нa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пaлубу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, крикнул: «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Купaться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!» — и в одну минуту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мaтросы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попрыгaли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в воду, спустили в воду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пaрус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привязaли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его и в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пaрусе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устроили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купaльню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endParaRPr lang="ru-RU" sz="3600" dirty="0">
              <a:solidFill>
                <a:srgbClr val="333333"/>
              </a:solidFill>
              <a:latin typeface="Calibri" panose="020F0502020204030204" pitchFamily="34" charset="0"/>
            </a:endParaRPr>
          </a:p>
          <a:p>
            <a:endParaRPr lang="ru-RU" sz="3600" dirty="0"/>
          </a:p>
        </p:txBody>
      </p:sp>
      <p:pic>
        <p:nvPicPr>
          <p:cNvPr id="4" name="Рисунок 3" descr="Акула - Толстой Л.Н.">
            <a:extLst>
              <a:ext uri="{FF2B5EF4-FFF2-40B4-BE49-F238E27FC236}">
                <a16:creationId xmlns:a16="http://schemas.microsoft.com/office/drawing/2014/main" id="{16081046-96AA-25BD-399F-C6A5382DBD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619" y="3353141"/>
            <a:ext cx="3623403" cy="3302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6508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DC3525-3876-8084-7056-7FD5291A0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503A62-ABA0-802B-D975-102E90E608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638" y="331789"/>
            <a:ext cx="10205525" cy="4540014"/>
          </a:xfrm>
        </p:spPr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корaбле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с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нaми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было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двa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мaльчикa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Мaльчики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первые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попрыгaли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в воду, но им тесно было в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пaрусе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, и они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вздумaли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плaвaть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нaперегонки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в открытом море.</a:t>
            </a:r>
          </a:p>
          <a:p>
            <a:pPr marL="0" indent="0" algn="l">
              <a:buNone/>
            </a:pP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Обa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кaк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ящерицы,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вытягивaлись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в воде и что было силы поплыли к тому месту, где был бочонок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нaд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якорем.</a:t>
            </a:r>
          </a:p>
          <a:p>
            <a:pPr marL="0" indent="0" algn="l">
              <a:buNone/>
            </a:pP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Один м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льчик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сн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ч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л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перегн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л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тов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рищ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a, 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но потом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ст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л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отст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ть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0" indent="0" algn="l">
              <a:buNone/>
            </a:pP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Отец м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льчик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a,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ст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рый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ртиллерист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, стоял н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 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лубе и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любов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лся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н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 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своего сынишку.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Когд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 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сын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ст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л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отст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ть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, отец крикнул ему:</a:t>
            </a:r>
          </a:p>
          <a:p>
            <a:pPr marL="0" indent="0" algn="l">
              <a:buNone/>
            </a:pP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Не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выд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й! </a:t>
            </a:r>
            <a:r>
              <a:rPr lang="ru-RU" sz="40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Пон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тужься!</a:t>
            </a:r>
          </a:p>
          <a:p>
            <a:endParaRPr lang="ru-RU" dirty="0"/>
          </a:p>
        </p:txBody>
      </p:sp>
      <p:pic>
        <p:nvPicPr>
          <p:cNvPr id="4" name="Рисунок 3" descr="Акула - Толстой Л.Н.">
            <a:extLst>
              <a:ext uri="{FF2B5EF4-FFF2-40B4-BE49-F238E27FC236}">
                <a16:creationId xmlns:a16="http://schemas.microsoft.com/office/drawing/2014/main" id="{1DA5C959-10D5-A71A-4D97-643056218F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383" y="4182807"/>
            <a:ext cx="3658686" cy="26952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1655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DCFD0-01CF-A0F7-989B-05ECC624F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B645F2-1487-D330-B670-5BBC2C1BC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344775"/>
            <a:ext cx="10145565" cy="569658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Вдруг с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пaлубы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кто-то крикнул: «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Акулa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!» — и все мы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увидaли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в воде спину морского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чудовищa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0" indent="0" algn="l">
              <a:buNone/>
            </a:pP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Акулa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плылa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прямо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мaльчиков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0" indent="0" algn="l">
              <a:buNone/>
            </a:pP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Нaзaд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!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Нaзaд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! Вернитесь!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Акулa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! —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зaкричaл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aртиллерист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. Но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ребятa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не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слыхaли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его, плыли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дaльше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, смеялись и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кричaли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ещё веселее и громче прежнего.</a:t>
            </a:r>
          </a:p>
          <a:p>
            <a:pPr marL="0" indent="0" algn="l">
              <a:buNone/>
            </a:pP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Артиллерист, бледный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кaк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полотно, не шевелясь, смотрел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детей.</a:t>
            </a:r>
          </a:p>
          <a:p>
            <a:pPr marL="0" indent="0" algn="l">
              <a:buNone/>
            </a:pP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Мaтросы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спустили лодку, бросились в неё и,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сгибaя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вёслa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, понеслись что было силы к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мaльчикaм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; но они были ещё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дaлеко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от них,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когдa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aкулa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уже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былa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не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дaльше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двaдцaти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шaгов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 descr="Акула - Толстой Л.Н.">
            <a:extLst>
              <a:ext uri="{FF2B5EF4-FFF2-40B4-BE49-F238E27FC236}">
                <a16:creationId xmlns:a16="http://schemas.microsoft.com/office/drawing/2014/main" id="{35A362CC-6584-B675-DDF7-CAAA1F061A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158" y="5687063"/>
            <a:ext cx="2666365" cy="123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Акула - Толстой Л.Н.">
            <a:extLst>
              <a:ext uri="{FF2B5EF4-FFF2-40B4-BE49-F238E27FC236}">
                <a16:creationId xmlns:a16="http://schemas.microsoft.com/office/drawing/2014/main" id="{AF135A77-0D73-3554-46DC-001E5DB3FB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668" y="5815650"/>
            <a:ext cx="2521237" cy="981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713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DF6E58-0104-B4CC-C537-C12303864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3E2B8E-BD06-C436-C6D0-3DEA135E1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314793"/>
            <a:ext cx="9500987" cy="5726569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Мaльчики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снaчaлa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не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слыхaли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того, что им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кричaли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, и не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видaли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aкулы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; но потом один из них оглянулся, и мы все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услыхaли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пронзительный визг, и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мaльчики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поплыли в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рaзные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стороны.</a:t>
            </a:r>
          </a:p>
          <a:p>
            <a:pPr marL="0" indent="0" algn="l">
              <a:buNone/>
            </a:pP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Визг этот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кaк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будто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рaзбудил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aртиллеристa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. Он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сорвaлся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с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местa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и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побежaл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 к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пушкaм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. Он повернул хобот, прилёг к пушке, прицелился и взял фитиль.</a:t>
            </a:r>
          </a:p>
          <a:p>
            <a:endParaRPr lang="ru-RU" dirty="0"/>
          </a:p>
        </p:txBody>
      </p:sp>
      <p:pic>
        <p:nvPicPr>
          <p:cNvPr id="4" name="Рисунок 3" descr="Акула - Толстой Л.Н.">
            <a:extLst>
              <a:ext uri="{FF2B5EF4-FFF2-40B4-BE49-F238E27FC236}">
                <a16:creationId xmlns:a16="http://schemas.microsoft.com/office/drawing/2014/main" id="{0394BE47-C2EE-B49F-2BDF-4A55CA1D94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793" y="4927601"/>
            <a:ext cx="3748892" cy="19908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398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571B2-37D9-C24B-6E42-62A7FFA9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6BE869-66A7-F218-5EF7-7E6EACD66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9903"/>
            <a:ext cx="8596668" cy="5891460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Мы все, сколько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нaс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ни было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корaбле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зaмерли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стрaхa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ждaли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что будет.</a:t>
            </a:r>
          </a:p>
          <a:p>
            <a:pPr marL="0" indent="0" algn="l">
              <a:buNone/>
            </a:pP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Рaздaлся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выстрел, и мы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увидaли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что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aртиллерист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упaл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подле пушки и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зaкрыл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лицо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рукaми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Что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сделaлось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aкулой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с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мaльчикaми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мы не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видaли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потому что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минуту дым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зaстлaл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нaм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глaзa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l">
              <a:buNone/>
            </a:pP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Но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когдa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дым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рaзошёлся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нaд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водою, со всех сторон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послышaлся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снaчaлa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тихий ропот, потом ропот этот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стaл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сильнее, и,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нaконец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со всех сторон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рaздaлся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громкий,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рaдостный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крик.</a:t>
            </a:r>
          </a:p>
          <a:p>
            <a:pPr marL="0" indent="0" algn="l">
              <a:buNone/>
            </a:pP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Стaрый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aртиллерист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открыл лицо, поднялся и посмотрел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море.</a:t>
            </a:r>
          </a:p>
          <a:p>
            <a:pPr marL="0" indent="0" algn="l">
              <a:buNone/>
            </a:pP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волнaм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колыхaлось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жёлтое брюхо мёртвой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aкулы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В несколько минут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лодкa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подплылa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мaльчикaм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привезлa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их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нa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корaбль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Акула - Толстой Л.Н.">
            <a:extLst>
              <a:ext uri="{FF2B5EF4-FFF2-40B4-BE49-F238E27FC236}">
                <a16:creationId xmlns:a16="http://schemas.microsoft.com/office/drawing/2014/main" id="{B91266C4-E41B-BA5F-20AD-F9E764047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881" y="2443397"/>
            <a:ext cx="2473299" cy="2428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8971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E1A3D1-5432-C8D8-FCAC-238201D14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Мозговой штурм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9C120E-97DA-6EDC-87DF-DBBC44B57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58977"/>
            <a:ext cx="8596668" cy="4482385"/>
          </a:xfrm>
        </p:spPr>
        <p:txBody>
          <a:bodyPr>
            <a:normAutofit/>
          </a:bodyPr>
          <a:lstStyle/>
          <a:p>
            <a:r>
              <a:rPr lang="ru-RU" sz="3200" dirty="0"/>
              <a:t>Совпали наши предположения?</a:t>
            </a:r>
          </a:p>
          <a:p>
            <a:r>
              <a:rPr lang="ru-RU" sz="3200" dirty="0"/>
              <a:t>Какое это произведение?</a:t>
            </a:r>
          </a:p>
          <a:p>
            <a:r>
              <a:rPr lang="ru-RU" sz="3200" dirty="0"/>
              <a:t>Что переживали во время чтения?</a:t>
            </a:r>
          </a:p>
          <a:p>
            <a:r>
              <a:rPr lang="ru-RU" sz="3200" dirty="0"/>
              <a:t>Какие мысли возникли после прочтения текста?</a:t>
            </a:r>
          </a:p>
          <a:p>
            <a:r>
              <a:rPr lang="ru-RU" sz="3200" dirty="0"/>
              <a:t>Есть ли в  наше время такие люди, как герой рассказа? Приведите примеры.</a:t>
            </a:r>
          </a:p>
        </p:txBody>
      </p:sp>
    </p:spTree>
    <p:extLst>
      <p:ext uri="{BB962C8B-B14F-4D97-AF65-F5344CB8AC3E}">
        <p14:creationId xmlns:p14="http://schemas.microsoft.com/office/powerpoint/2010/main" val="1882895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94469"/>
            <a:ext cx="8596668" cy="60753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1 группа</a:t>
            </a:r>
            <a:r>
              <a:rPr lang="ru-RU" sz="4000" dirty="0"/>
              <a:t>. </a:t>
            </a:r>
            <a:r>
              <a:rPr lang="ru-RU" sz="4000" b="1" dirty="0"/>
              <a:t>Соберите пословицы</a:t>
            </a:r>
            <a:r>
              <a:rPr lang="ru-RU" sz="4000" dirty="0"/>
              <a:t>.</a:t>
            </a:r>
          </a:p>
          <a:p>
            <a:pPr marL="0" indent="0">
              <a:buNone/>
            </a:pPr>
            <a:r>
              <a:rPr lang="ru-RU" sz="4000" dirty="0"/>
              <a:t>Отвага - половина спасенья.</a:t>
            </a:r>
          </a:p>
          <a:p>
            <a:pPr marL="0" indent="0">
              <a:buNone/>
            </a:pPr>
            <a:r>
              <a:rPr lang="ru-RU" sz="4000" dirty="0"/>
              <a:t>Смелому,  всегда удача.</a:t>
            </a:r>
          </a:p>
          <a:p>
            <a:pPr marL="0" indent="0">
              <a:buNone/>
            </a:pPr>
            <a:r>
              <a:rPr lang="ru-RU" sz="4000" dirty="0"/>
              <a:t>Берегись бед, пока их нет.</a:t>
            </a:r>
          </a:p>
          <a:p>
            <a:pPr marL="0" indent="0">
              <a:buNone/>
            </a:pPr>
            <a:r>
              <a:rPr lang="ru-RU" sz="4000" dirty="0"/>
              <a:t>Не зная броду, не суйся в воду.</a:t>
            </a:r>
          </a:p>
          <a:p>
            <a:pPr marL="0" indent="0">
              <a:buNone/>
            </a:pPr>
            <a:r>
              <a:rPr lang="ru-RU" sz="4000" dirty="0"/>
              <a:t>На стороне, счастье, всегда, отважных. </a:t>
            </a:r>
            <a:r>
              <a:rPr lang="ru-RU" sz="4000" b="1" dirty="0"/>
              <a:t> 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4270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ECF030-8150-B3ED-69A3-941E67C69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A8DEF9-820D-CD2D-3468-F8FB05F81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44" y="314794"/>
            <a:ext cx="10247023" cy="5381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Базовым навыком функциональной грамотности младших школьников считается </a:t>
            </a:r>
            <a:r>
              <a:rPr lang="ru-RU" sz="320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читательская грамотность</a:t>
            </a:r>
            <a:r>
              <a:rPr lang="ru-RU" sz="32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– </a:t>
            </a:r>
            <a:r>
              <a:rPr lang="ru-RU" sz="32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умение человека понимать и использовать письменные тексты, анализировать, изучать их для решения своих жизненных задач.  Сведения, которые читатель получает из текста, должны расширять его знания и возможности в жизни.</a:t>
            </a:r>
            <a:endParaRPr lang="ru-RU" sz="3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E431EEB-CA77-77E8-B677-B021A60A6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898" y="4212237"/>
            <a:ext cx="4328410" cy="249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990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33953"/>
            <a:ext cx="8596668" cy="56074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/>
              <a:t>2группа.   Юные писатели.</a:t>
            </a:r>
            <a:endParaRPr lang="ru-RU" sz="3200" dirty="0"/>
          </a:p>
          <a:p>
            <a:pPr marL="0" indent="0">
              <a:buNone/>
            </a:pPr>
            <a:r>
              <a:rPr lang="ru-RU" sz="3200" dirty="0"/>
              <a:t>- Придумайте продолжение рассказа. 3-4 предложения.</a:t>
            </a:r>
          </a:p>
          <a:p>
            <a:pPr marL="0" indent="0">
              <a:buNone/>
            </a:pPr>
            <a:r>
              <a:rPr lang="ru-RU" sz="3200" b="1" dirty="0"/>
              <a:t>3 группа.   Выбор </a:t>
            </a:r>
            <a:endParaRPr lang="ru-RU" sz="3200" dirty="0"/>
          </a:p>
          <a:p>
            <a:pPr marL="0" indent="0">
              <a:buNone/>
            </a:pPr>
            <a:r>
              <a:rPr lang="ru-RU" sz="3200" b="1" dirty="0"/>
              <a:t> Что помогло спасти мальчиков? Выбери.</a:t>
            </a:r>
            <a:endParaRPr lang="ru-RU" sz="3200" dirty="0"/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dirty="0"/>
              <a:t>1. Счастливый случай.</a:t>
            </a:r>
          </a:p>
          <a:p>
            <a:pPr marL="0" indent="0">
              <a:buNone/>
            </a:pPr>
            <a:r>
              <a:rPr lang="ru-RU" sz="3200" dirty="0"/>
              <a:t> 2. Мужество, сила духа.</a:t>
            </a:r>
          </a:p>
          <a:p>
            <a:pPr marL="0" indent="0">
              <a:buNone/>
            </a:pPr>
            <a:r>
              <a:rPr lang="ru-RU" sz="3200" dirty="0"/>
              <a:t> 3. Ум и смекалка.</a:t>
            </a:r>
          </a:p>
          <a:p>
            <a:r>
              <a:rPr lang="ru-RU" sz="3200" dirty="0"/>
              <a:t>Составьте словесный портрет главного героя -артиллериста.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41912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09967"/>
            <a:ext cx="8596668" cy="5731396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4 группа.   Точное слово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Визг этот как будто_____________ артиллериста. Он ____________ с места и __________ к пушкам. Он повернул хобот, ________к пушке, _______ и ______ фитиль.</a:t>
            </a:r>
          </a:p>
          <a:p>
            <a:pPr marL="0" indent="0">
              <a:buNone/>
            </a:pPr>
            <a:r>
              <a:rPr lang="ru-RU" sz="3600" dirty="0"/>
              <a:t>	________ выстрел, и мы увидели, что артиллерист________ подле пушки и ________ лицо руками.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239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02957"/>
            <a:ext cx="8596668" cy="56384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5 группа.   Путешествие по книге 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Откройте учебник </a:t>
            </a:r>
          </a:p>
          <a:p>
            <a:pPr marL="0" lvl="0" indent="0">
              <a:buNone/>
            </a:pPr>
            <a:r>
              <a:rPr lang="ru-RU" sz="4000" dirty="0"/>
              <a:t>Рассмотрите иллюстрации.</a:t>
            </a:r>
          </a:p>
          <a:p>
            <a:pPr marL="0" lvl="0" indent="0">
              <a:buNone/>
            </a:pPr>
            <a:r>
              <a:rPr lang="ru-RU" sz="4000" dirty="0"/>
              <a:t>Что на них вы видите? Обсудите.</a:t>
            </a:r>
          </a:p>
          <a:p>
            <a:pPr marL="0" lvl="0" indent="0">
              <a:buNone/>
            </a:pPr>
            <a:r>
              <a:rPr lang="ru-RU" sz="4000" dirty="0"/>
              <a:t>Найдите и прочитайте отрывок из текста, соответствующий  иллюстрациям?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219133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94469"/>
            <a:ext cx="8596668" cy="5746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/>
              <a:t>6 группа.   Мыслители.</a:t>
            </a:r>
            <a:endParaRPr lang="ru-RU" sz="4800" dirty="0"/>
          </a:p>
          <a:p>
            <a:pPr marL="0" indent="0">
              <a:buNone/>
            </a:pPr>
            <a:r>
              <a:rPr lang="ru-RU" sz="4800" b="1" dirty="0"/>
              <a:t>- </a:t>
            </a:r>
            <a:r>
              <a:rPr lang="ru-RU" sz="4800" dirty="0"/>
              <a:t>Кто главный герой рассказа?</a:t>
            </a:r>
          </a:p>
          <a:p>
            <a:pPr marL="0" indent="0">
              <a:buNone/>
            </a:pPr>
            <a:r>
              <a:rPr lang="ru-RU" sz="4800" dirty="0"/>
              <a:t>- Почему рассказ назвали  «Акула»?</a:t>
            </a:r>
          </a:p>
          <a:p>
            <a:pPr marL="0" indent="0">
              <a:buNone/>
            </a:pPr>
            <a:r>
              <a:rPr lang="ru-RU" sz="4800" dirty="0"/>
              <a:t>-Как, по – другому,  можно назвать рассказ? </a:t>
            </a:r>
            <a:r>
              <a:rPr lang="ru-RU" sz="4800" b="1" dirty="0"/>
              <a:t> </a:t>
            </a:r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61621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DDF6CD-F35F-65E6-D0A8-2003167F0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37E069-7A5D-D972-AEF3-9658C5CEB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75919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Вывод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/>
              <a:t>Любовь помогла собраться, принять правильное решение и победить акулу. </a:t>
            </a:r>
          </a:p>
          <a:p>
            <a:pPr marL="0" indent="0">
              <a:buNone/>
            </a:pPr>
            <a:r>
              <a:rPr lang="ru-RU" sz="4000" dirty="0"/>
              <a:t>Любовь побеждает всё!</a:t>
            </a:r>
          </a:p>
          <a:p>
            <a:pPr marL="0" indent="0">
              <a:buNone/>
            </a:pPr>
            <a:r>
              <a:rPr lang="ru-RU" sz="40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563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32C80-6F75-3B2F-6840-611B767CC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/>
              <a:t>Любовь побеждает всё!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039E5B0-02A8-9A80-4B6B-750B790A3E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038663"/>
            <a:ext cx="8991322" cy="4542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5399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037E5-637B-A163-76C4-0D83CB450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F01E39-A715-4720-A289-310702671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84813"/>
            <a:ext cx="10550299" cy="5756549"/>
          </a:xfrm>
        </p:spPr>
        <p:txBody>
          <a:bodyPr>
            <a:no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тение  -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вид учебной деятельности </a:t>
            </a:r>
            <a:r>
              <a:rPr lang="ru-RU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школе, во время которой у детей должны быть сформированы специальные читательские умения. Можно выделить следующие этапы формирования умений по работе с текстом в начальной школе: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4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класс</a:t>
            </a:r>
            <a:r>
              <a:rPr lang="ru-RU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учитель обучает детей читать и понимать смысл прочитанного текста.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4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класс: </a:t>
            </a:r>
            <a:r>
              <a:rPr lang="ru-RU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обучает детей работать с текстом - пересказывать, делить на части, составлять план, выделять опорные слова, определять героев, давать характеристику их личностям и поступкам.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3-4 классы</a:t>
            </a:r>
            <a:r>
              <a:rPr lang="ru-RU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учитель обучает детей находить информацию, давать собственную оценку прочитанному, выделять главную и второстепенную мысль в тексте, сопоставлять свои убеждения с жизненными позициями персонажей, прогнозировать содержание, самостоятельно формулировать вопросы, сравнивать тексты разных жанров с похожим содержанием.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53612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D92D91-97BF-65DD-52B8-E207C4175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14794"/>
            <a:ext cx="8596668" cy="8994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риёмы понимания прочитанного.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6DE9FA-081F-5A40-76D8-A00CDD11C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349115"/>
            <a:ext cx="9485997" cy="5194091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найти и извлечь информацию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Поиск</a:t>
            </a: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– передвижение по информационному пространству, в котором содержится нужная информация.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Извлечение</a:t>
            </a: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– выбор нужной информации.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Поиск + извлечение =</a:t>
            </a: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переход по предоставленному информационному пространству (тексту) и извлечение одного или нескольких отдельных фрагментов информации.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 заданий:</a:t>
            </a: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найти конкретный факт в поддержку или опровержение утверждения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351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AA9599-F117-F888-3430-BB1A72A6C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0CF517-150F-B506-1F88-B42B719CA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609601"/>
            <a:ext cx="8596668" cy="5431762"/>
          </a:xfrm>
        </p:spPr>
        <p:txBody>
          <a:bodyPr>
            <a:normAutofit/>
          </a:bodyPr>
          <a:lstStyle/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интегрировать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и интерпретировать сообщение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Интеграция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– соединение частей информации для придания смысла.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Интерпретация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– поиск смысла в неочевидном.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Интеграция + интерпретация =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формирование широкого понимания текста.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 заданий: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выявить и перечислить доказательства в подтверждение какого – либо факта.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EE2837-19D9-DD43-E4A8-942B479B1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685184-CC79-CFFA-F6F5-008F4AC18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609601"/>
            <a:ext cx="8596668" cy="5431762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осмыслить и оценить сообщение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Осмысление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– обращение к собственному опыту или знаниям, чтобы сделать вывод о тексте.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– выражение мнения, которое основано на личном опыте или знаниях.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Осмысление + оценка =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использование имеющихся знаний, чтобы связать информацию из текста с собственными концептуальными и эмпирическими представлениями.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 заданий: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определить цель и подход автора; описать и прокомментировать авторский стиль.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800"/>
              </a:spcAft>
            </a:pPr>
            <a:r>
              <a:rPr lang="ru-RU" sz="2800" dirty="0">
                <a:solidFill>
                  <a:srgbClr val="767676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0432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0BCB19-7961-5429-28EB-7FE115B5A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Форматы и типы текстов  в модели PISA  Текст – составляющая заданий PISA, любой материал для чтения.  Форматы текстов Типы текстов  сплошные;  несплошные;  смешанные;  составные  описание;  повествование;  изложение;  аргументация;  инструкция;  взаимодействие (сделка) ">
            <a:extLst>
              <a:ext uri="{FF2B5EF4-FFF2-40B4-BE49-F238E27FC236}">
                <a16:creationId xmlns:a16="http://schemas.microsoft.com/office/drawing/2014/main" id="{B226562A-99C3-0999-A10A-36AC730BB9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42"/>
          <a:stretch/>
        </p:blipFill>
        <p:spPr bwMode="auto">
          <a:xfrm>
            <a:off x="-104930" y="284813"/>
            <a:ext cx="10148340" cy="63408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2747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C2610-71C0-FDEF-C506-C3B07CFB0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CFEE1D-BA5E-A878-E45D-59080AE13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404735"/>
            <a:ext cx="9635899" cy="6280878"/>
          </a:xfrm>
        </p:spPr>
        <p:txBody>
          <a:bodyPr>
            <a:normAutofit lnSpcReduction="10000"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Сплошные тексты.</a:t>
            </a: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 Состоят из предложений, которые соединены в абзацы. Могут быть объединены в более крупные структуры: главы, разделы и т.п.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75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Примеры сплошных текстов:</a:t>
            </a: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 газетные статьи, эссе, романы, короткие рассказы, отзывы, письма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75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Несплошные тексты</a:t>
            </a: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 . Информация оформлена в виде графической матрицы: таблицы, графики и т.д.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75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Примеры несплошных текстов</a:t>
            </a: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 : списки, таблицы, графики, диаграммы, рекламные объявления, каталоги, индексы, формы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398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E0D240-B67D-D915-A599-5AF28AAD1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064D2B-FF8C-9053-6CB3-56700248B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19725"/>
            <a:ext cx="8596668" cy="5621637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Смешанные тексты .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 Внутри одного текста информация располагается как в сплошном, так и в несплошном формате.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Примеры смешанных текстов: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 веб-страницы, журнальные статьи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Составные тексты.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 Тексты, которые созданы независимо друг от друга, имеют независимый смысл, но предложены в одном задании для сравнения или противопоставления.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Примеры составных текстов:</a:t>
            </a:r>
            <a:r>
              <a:rPr lang="ru-RU" sz="28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 несколько сайтов разных туристических компаний, несколько обложек журналов разной направленности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44541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</TotalTime>
  <Words>1378</Words>
  <Application>Microsoft Office PowerPoint</Application>
  <PresentationFormat>Широкоэкранный</PresentationFormat>
  <Paragraphs>105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Arial Black</vt:lpstr>
      <vt:lpstr>Calibri</vt:lpstr>
      <vt:lpstr>PT Sans</vt:lpstr>
      <vt:lpstr>Symbol</vt:lpstr>
      <vt:lpstr>Times New Roman</vt:lpstr>
      <vt:lpstr>Trebuchet MS</vt:lpstr>
      <vt:lpstr>Wingdings 3</vt:lpstr>
      <vt:lpstr>Аспект</vt:lpstr>
      <vt:lpstr>Формирование читательской грамотности  на уроках литературного чтения   у младших школьников</vt:lpstr>
      <vt:lpstr>Презентация PowerPoint</vt:lpstr>
      <vt:lpstr>Презентация PowerPoint</vt:lpstr>
      <vt:lpstr>Приёмы понимания прочитанного.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Страшная хищница моря. Очень древняя рыба. Её пасть усажена несколькими рядами острых зубов. Кожа покрыта чешуёй с острыми шипами.</vt:lpstr>
      <vt:lpstr>Презентация PowerPoint</vt:lpstr>
      <vt:lpstr>Л. Толстой Акула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Мозговой штурм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Вывод</vt:lpstr>
      <vt:lpstr>Любовь побеждает всё!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читательской грамотности  на уроках литературного чтения   у младших школьников</dc:title>
  <dc:creator>Пользователь</dc:creator>
  <cp:lastModifiedBy>Пользователь</cp:lastModifiedBy>
  <cp:revision>20</cp:revision>
  <dcterms:created xsi:type="dcterms:W3CDTF">2022-11-06T07:23:07Z</dcterms:created>
  <dcterms:modified xsi:type="dcterms:W3CDTF">2022-11-09T17:36:26Z</dcterms:modified>
</cp:coreProperties>
</file>