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74" r:id="rId6"/>
    <p:sldId id="266" r:id="rId7"/>
    <p:sldId id="267" r:id="rId8"/>
    <p:sldId id="271" r:id="rId9"/>
    <p:sldId id="276" r:id="rId10"/>
    <p:sldId id="275" r:id="rId11"/>
    <p:sldId id="277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DD3FE5C-685E-40DC-8B47-8DF64F779F51}" type="datetime1">
              <a:rPr lang="ru-RU" smtClean="0"/>
              <a:pPr rtl="0"/>
              <a:t>14.12.2022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B52D75A-407D-4103-A02A-5E07FB0FD905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8561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7295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5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51564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16914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7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291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pPr rtl="0"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7864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 hasCustomPrompt="1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noProof="0" dirty="0" smtClean="0"/>
              <a:t>Щелкните значок, чтобы добавить фото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ять рисун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Рисунок 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1" name="Рисунок 2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5B8932-1B2E-4152-972E-5DDDF189815E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ABA02B-48D7-4F45-BDF4-92DC0DAD942C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DDE378-217F-408E-9F08-1F2C2197986A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B390B6-A938-4A3C-81E6-728DA5F6F5C9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CB6574-69C6-4D24-9F36-307D5EE1909D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86FE35-6E1F-4337-8DC1-75284CBAFF98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588FA2-CAE4-491F-91C5-2256E3BFB24E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6B729A-78D4-46ED-B78F-25AAD81A9EA1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2" name="Рисунок 11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48A9C3-BEC6-470C-8939-1BC0DFD13620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C929494-1A30-419E-AF45-4DF2B34B9C72}" type="datetime1">
              <a:rPr lang="ru-RU" noProof="0" smtClean="0"/>
              <a:pPr rtl="0"/>
              <a:t>14.12.2022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1464" y="1844824"/>
            <a:ext cx="8458200" cy="131618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6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Лэпбук </a:t>
            </a:r>
            <a:r>
              <a:rPr lang="ru-RU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«Мосты»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615602"/>
          </a:xfrm>
        </p:spPr>
        <p:txBody>
          <a:bodyPr rtlCol="0"/>
          <a:lstStyle/>
          <a:p>
            <a:pPr algn="ctr" rtl="0"/>
            <a:r>
              <a:rPr lang="ru-RU" dirty="0" smtClean="0"/>
              <a:t>Аннотация к </a:t>
            </a:r>
            <a:r>
              <a:rPr lang="ru-RU" dirty="0" err="1" smtClean="0"/>
              <a:t>лэпбуку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55440" y="1124744"/>
            <a:ext cx="9937104" cy="3853408"/>
          </a:xfrm>
        </p:spPr>
        <p:txBody>
          <a:bodyPr rtlCol="0">
            <a:normAutofit fontScale="92500" lnSpcReduction="20000"/>
          </a:bodyPr>
          <a:lstStyle/>
          <a:p>
            <a:pPr algn="just"/>
            <a:r>
              <a:rPr lang="ru-RU" dirty="0" smtClean="0"/>
              <a:t>Лэпбук направлен </a:t>
            </a:r>
            <a:r>
              <a:rPr lang="ru-RU" dirty="0"/>
              <a:t>на ознакомление с мостами </a:t>
            </a:r>
            <a:r>
              <a:rPr lang="ru-RU" dirty="0" smtClean="0"/>
              <a:t>и </a:t>
            </a:r>
            <a:r>
              <a:rPr lang="ru-RU" dirty="0"/>
              <a:t>их назначением. </a:t>
            </a:r>
            <a:r>
              <a:rPr lang="ru-RU" dirty="0" smtClean="0"/>
              <a:t>Цель: </a:t>
            </a:r>
            <a:r>
              <a:rPr lang="ru-RU" dirty="0"/>
              <a:t>провести исследование  -  для чего  человеку нужны </a:t>
            </a:r>
            <a:r>
              <a:rPr lang="ru-RU" dirty="0" smtClean="0"/>
              <a:t>мосты.</a:t>
            </a:r>
          </a:p>
          <a:p>
            <a:pPr algn="just"/>
            <a:r>
              <a:rPr lang="ru-RU" dirty="0" smtClean="0"/>
              <a:t>За свою жизнь человек преодолевает тысячи путей и дорог. Но в мире не существует прямых и гладких дорог. Почти всегда на пути человека встают преграды в виде рек, непреодолимых гор и ущелий. В своей жизни мы не раз преодолеваем преграды через мосты, иногда даже не замечая эти незаметные и скромные сооружения,  а иногда восхищаясь грандиозности и великой  их значимости. Что же  именно называют мостом? Для чего они нужны? Тема мостов показалась нам актуальной  еще и в связи с тем, что в 2018 году исполняется 55 лет со дня строения главного моста Рыбинска через Волгу.</a:t>
            </a:r>
          </a:p>
          <a:p>
            <a:pPr algn="just"/>
            <a:r>
              <a:rPr lang="ru-RU" dirty="0" smtClean="0"/>
              <a:t>Лэпбук может </a:t>
            </a:r>
            <a:r>
              <a:rPr lang="ru-RU" dirty="0"/>
              <a:t>быть использован, как дополнение  к </a:t>
            </a:r>
            <a:r>
              <a:rPr lang="ru-RU" dirty="0" smtClean="0"/>
              <a:t>основным </a:t>
            </a:r>
            <a:r>
              <a:rPr lang="ru-RU" dirty="0"/>
              <a:t>программам детского сада, в рамках  нравственно-патриотического воспитания дошкольников, как  блок «Развитие представлений об окружающем мире и о себе» (программа «Развитие» </a:t>
            </a:r>
            <a:r>
              <a:rPr lang="ru-RU" dirty="0" err="1"/>
              <a:t>Венгер</a:t>
            </a:r>
            <a:r>
              <a:rPr lang="ru-RU" dirty="0"/>
              <a:t> Л.А.),  «Познавательное развитие» (программа «От рождения до школы» </a:t>
            </a:r>
            <a:r>
              <a:rPr lang="ru-RU" dirty="0" err="1"/>
              <a:t>Веракса</a:t>
            </a:r>
            <a:r>
              <a:rPr lang="ru-RU" dirty="0"/>
              <a:t> Н.Е., Васильева  М.А.), на занятиях по </a:t>
            </a:r>
            <a:r>
              <a:rPr lang="ru-RU" dirty="0" smtClean="0"/>
              <a:t>краеведению; на </a:t>
            </a:r>
            <a:r>
              <a:rPr lang="ru-RU" dirty="0"/>
              <a:t>тематической неделе «Мой город, моя страна, моя планета», </a:t>
            </a:r>
            <a:r>
              <a:rPr lang="ru-RU" dirty="0" smtClean="0"/>
              <a:t>на празднике «День города».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Итогом работы должно стать расширение кругозора детей о значимости мостов жизни человека и города. 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>
                <a:solidFill>
                  <a:schemeClr val="tx1"/>
                </a:solidFill>
              </a:rPr>
              <a:t>Уголок «Рыбинск – капелька России» в группе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188640"/>
            <a:ext cx="864096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H="1">
            <a:off x="9250422" y="3140968"/>
            <a:ext cx="2904685" cy="1800200"/>
          </a:xfrm>
        </p:spPr>
        <p:txBody>
          <a:bodyPr rtlCol="0"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Лэпбук «</a:t>
            </a:r>
            <a:r>
              <a:rPr lang="ru-RU" dirty="0">
                <a:solidFill>
                  <a:schemeClr val="tx1"/>
                </a:solidFill>
              </a:rPr>
              <a:t>Мосты»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Ребятам </a:t>
            </a:r>
            <a:r>
              <a:rPr lang="ru-RU" dirty="0">
                <a:solidFill>
                  <a:schemeClr val="tx1"/>
                </a:solidFill>
              </a:rPr>
              <a:t>предлагается несколько видов </a:t>
            </a:r>
            <a:r>
              <a:rPr lang="ru-RU" dirty="0" smtClean="0">
                <a:solidFill>
                  <a:schemeClr val="tx1"/>
                </a:solidFill>
              </a:rPr>
              <a:t>заданий, игр, фотоальбомы и пособия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14" y="622273"/>
            <a:ext cx="8428608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0" y="260648"/>
            <a:ext cx="5760640" cy="2405881"/>
          </a:xfrm>
        </p:spPr>
        <p:txBody>
          <a:bodyPr rtlCol="0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Задания:</a:t>
            </a:r>
            <a:br>
              <a:rPr lang="ru-RU" dirty="0" smtClean="0"/>
            </a:br>
            <a:r>
              <a:rPr lang="ru-RU" sz="2000" dirty="0"/>
              <a:t>«Нарисуй мост</a:t>
            </a:r>
            <a:r>
              <a:rPr lang="ru-RU" sz="2000" dirty="0" smtClean="0"/>
              <a:t>»;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«Построй мост по схеме»;</a:t>
            </a:r>
            <a:br>
              <a:rPr lang="ru-RU" sz="2000" dirty="0"/>
            </a:br>
            <a:r>
              <a:rPr lang="ru-RU" sz="2000" dirty="0"/>
              <a:t>«Отгадай загадки»;</a:t>
            </a:r>
            <a:br>
              <a:rPr lang="ru-RU" sz="2000" dirty="0"/>
            </a:br>
            <a:r>
              <a:rPr lang="ru-RU" sz="2000" dirty="0"/>
              <a:t>Пройди тест «Сказочные мосты»;</a:t>
            </a:r>
            <a:br>
              <a:rPr lang="ru-RU" sz="2000" dirty="0"/>
            </a:br>
            <a:r>
              <a:rPr lang="ru-RU" sz="2000" dirty="0" smtClean="0"/>
              <a:t>«Разгадай </a:t>
            </a:r>
            <a:r>
              <a:rPr lang="ru-RU" sz="2000" dirty="0"/>
              <a:t>кроссворд»;</a:t>
            </a:r>
            <a:br>
              <a:rPr lang="ru-RU" sz="2000" dirty="0"/>
            </a:br>
            <a:r>
              <a:rPr lang="ru-RU" sz="2000" dirty="0"/>
              <a:t>«Собери картинку»;</a:t>
            </a:r>
            <a:br>
              <a:rPr lang="ru-RU" sz="2000" dirty="0"/>
            </a:br>
            <a:r>
              <a:rPr lang="ru-RU" sz="2000" dirty="0"/>
              <a:t>«Найди мост</a:t>
            </a:r>
            <a:r>
              <a:rPr lang="ru-RU" sz="2000" dirty="0" smtClean="0"/>
              <a:t>» (по значку, по описанию);</a:t>
            </a:r>
            <a:br>
              <a:rPr lang="ru-RU" sz="2000" dirty="0" smtClean="0"/>
            </a:br>
            <a:r>
              <a:rPr lang="ru-RU" sz="2000" dirty="0" smtClean="0"/>
              <a:t>Дидактическая игра «Удивительный мир мостов».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260648"/>
            <a:ext cx="5184576" cy="38884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88" y="2783498"/>
            <a:ext cx="5400600" cy="4050450"/>
          </a:xfrm>
        </p:spPr>
      </p:pic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272" y="-747464"/>
            <a:ext cx="10945216" cy="2808312"/>
          </a:xfrm>
        </p:spPr>
        <p:txBody>
          <a:bodyPr rtlCol="0">
            <a:normAutofit/>
          </a:bodyPr>
          <a:lstStyle/>
          <a:p>
            <a:r>
              <a:rPr lang="ru-RU" dirty="0" smtClean="0"/>
              <a:t>Фотоальбомы:</a:t>
            </a:r>
            <a:br>
              <a:rPr lang="ru-RU" dirty="0" smtClean="0"/>
            </a:br>
            <a:r>
              <a:rPr lang="ru-RU" sz="2400" dirty="0" smtClean="0"/>
              <a:t>«Мосты мира»;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«Мосты в Рыбинске».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919" y="1268760"/>
            <a:ext cx="4176464" cy="313234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68760"/>
            <a:ext cx="7296810" cy="5472608"/>
          </a:xfrm>
        </p:spPr>
      </p:pic>
    </p:spTree>
    <p:extLst>
      <p:ext uri="{BB962C8B-B14F-4D97-AF65-F5344CB8AC3E}">
        <p14:creationId xmlns:p14="http://schemas.microsoft.com/office/powerpoint/2010/main" val="23751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260648"/>
            <a:ext cx="10945216" cy="2808312"/>
          </a:xfrm>
        </p:spPr>
        <p:txBody>
          <a:bodyPr rtlCol="0">
            <a:normAutofit fontScale="90000"/>
          </a:bodyPr>
          <a:lstStyle/>
          <a:p>
            <a:r>
              <a:rPr lang="ru-RU" dirty="0" smtClean="0"/>
              <a:t>Пособия:</a:t>
            </a:r>
            <a:br>
              <a:rPr lang="ru-RU" dirty="0" smtClean="0"/>
            </a:br>
            <a:r>
              <a:rPr lang="ru-RU" sz="2400" dirty="0"/>
              <a:t>«Виды мостов»;</a:t>
            </a:r>
            <a:br>
              <a:rPr lang="ru-RU" sz="2400" dirty="0"/>
            </a:br>
            <a:r>
              <a:rPr lang="ru-RU" sz="2400" dirty="0"/>
              <a:t>«Бетонная чайка»;</a:t>
            </a:r>
            <a:br>
              <a:rPr lang="ru-RU" sz="2400" dirty="0"/>
            </a:br>
            <a:r>
              <a:rPr lang="ru-RU" sz="2400" dirty="0"/>
              <a:t>«Мосты и препятствия»;</a:t>
            </a:r>
            <a:br>
              <a:rPr lang="ru-RU" sz="2400" dirty="0"/>
            </a:br>
            <a:r>
              <a:rPr lang="ru-RU" sz="2400" dirty="0"/>
              <a:t>«Конструкции мостов»;</a:t>
            </a:r>
            <a:br>
              <a:rPr lang="ru-RU" sz="2400" dirty="0"/>
            </a:br>
            <a:r>
              <a:rPr lang="ru-RU" sz="2400" dirty="0"/>
              <a:t>«Какое разное слово мост</a:t>
            </a:r>
            <a:r>
              <a:rPr lang="ru-RU" sz="2400" dirty="0" smtClean="0"/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3442" y="260648"/>
            <a:ext cx="5009587" cy="3757190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365" y="2876600"/>
            <a:ext cx="5280587" cy="3960440"/>
          </a:xfrm>
        </p:spPr>
      </p:pic>
    </p:spTree>
    <p:extLst>
      <p:ext uri="{BB962C8B-B14F-4D97-AF65-F5344CB8AC3E}">
        <p14:creationId xmlns:p14="http://schemas.microsoft.com/office/powerpoint/2010/main" val="146526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759618"/>
          </a:xfrm>
        </p:spPr>
        <p:txBody>
          <a:bodyPr rtlCol="0"/>
          <a:lstStyle/>
          <a:p>
            <a:pPr algn="ctr" rtl="0"/>
            <a:r>
              <a:rPr lang="ru-RU" dirty="0" smtClean="0"/>
              <a:t>Таким образом,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3432" y="1268760"/>
            <a:ext cx="9937104" cy="3709392"/>
          </a:xfrm>
        </p:spPr>
        <p:txBody>
          <a:bodyPr rtlCol="0">
            <a:normAutofit fontScale="92500" lnSpcReduction="20000"/>
          </a:bodyPr>
          <a:lstStyle/>
          <a:p>
            <a:pPr algn="just"/>
            <a:r>
              <a:rPr lang="ru-RU" dirty="0" smtClean="0"/>
              <a:t>Дети </a:t>
            </a:r>
            <a:r>
              <a:rPr lang="ru-RU" dirty="0"/>
              <a:t>познакомились  с красивыми мостами мира. Также мы  исследовали какие мосты есть в Рыбинске. </a:t>
            </a:r>
          </a:p>
          <a:p>
            <a:pPr algn="just"/>
            <a:r>
              <a:rPr lang="ru-RU" dirty="0"/>
              <a:t>          Узнали, что мосты классифицируются по области применения и по конструкции, по материалу. По области применения мосты делятся на: железнодорожные; автомобильные; пешеходные  и виадуки. По конструкции мосты делятся на: балочные, висячие, вантовые, арочные, понтонные, разводные мосты. Материалами для мостов служат металл (сталь и алюминиевые сплавы), железобетон, бетон, природный камень, дерево. </a:t>
            </a:r>
            <a:r>
              <a:rPr lang="ru-RU" dirty="0" smtClean="0"/>
              <a:t>А также узнали, что слово «мост» имеет разные значения: автомобильный мост, упражнение «мостик», космический мост и другие.</a:t>
            </a:r>
            <a:endParaRPr lang="ru-RU" dirty="0"/>
          </a:p>
          <a:p>
            <a:pPr algn="just"/>
            <a:r>
              <a:rPr lang="ru-RU" dirty="0"/>
              <a:t>           Мы определили, для чего нужны мосты. Мосты являются неотъемлемой частью современной цивилизации. Они позволяют преодолевать преграды (реки, ущелья, овраги, обрывы и т.д.); являются соединительными элементами транспортных магистралей (железнодорожных и автомобильных путей); влияют на транспортную доступность населенных пунктов; являются стратегическими военными объектами, позволяющими в кратчайший срок проникнуть на территорию; являются историческими </a:t>
            </a:r>
            <a:r>
              <a:rPr lang="ru-RU" dirty="0" smtClean="0"/>
              <a:t>культурными памятниками и частью </a:t>
            </a:r>
            <a:r>
              <a:rPr lang="ru-RU" dirty="0"/>
              <a:t>городской архитектуры.</a:t>
            </a:r>
          </a:p>
        </p:txBody>
      </p:sp>
    </p:spTree>
    <p:extLst>
      <p:ext uri="{BB962C8B-B14F-4D97-AF65-F5344CB8AC3E}">
        <p14:creationId xmlns:p14="http://schemas.microsoft.com/office/powerpoint/2010/main" val="40245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-друзья 16 х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6688_TF03896101.potx" id="{A3AB8EB1-32C8-42D1-A2F7-9C8024EB1CB7}" vid="{880779B9-4198-47E8-81D9-8281AF4E13F9}"/>
    </a:ext>
  </a:extLst>
</a:theme>
</file>

<file path=ppt/theme/theme2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496</Words>
  <Application>Microsoft Office PowerPoint</Application>
  <PresentationFormat>Широкоэкранный</PresentationFormat>
  <Paragraphs>25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Дети-друзья 16 х 9</vt:lpstr>
      <vt:lpstr>Лэпбук «Мосты» </vt:lpstr>
      <vt:lpstr>Аннотация к лэпбуку</vt:lpstr>
      <vt:lpstr>Уголок «Рыбинск – капелька России» в группе</vt:lpstr>
      <vt:lpstr>Лэпбук «Мосты» Ребятам предлагается несколько видов заданий, игр, фотоальбомы и пособия </vt:lpstr>
      <vt:lpstr>   Задания: «Нарисуй мост»; «Построй мост по схеме»; «Отгадай загадки»; Пройди тест «Сказочные мосты»; «Разгадай кроссворд»; «Собери картинку»; «Найди мост» (по значку, по описанию); Дидактическая игра «Удивительный мир мостов».</vt:lpstr>
      <vt:lpstr>Фотоальбомы: «Мосты мира»; «Мосты в Рыбинске».  </vt:lpstr>
      <vt:lpstr>Пособия: «Виды мостов»; «Бетонная чайка»; «Мосты и препятствия»; «Конструкции мостов»; «Какое разное слово мост».  </vt:lpstr>
      <vt:lpstr>Таким образом,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 конкурс лэпбуков  "Новые идеи"</dc:title>
  <dc:creator>Admin</dc:creator>
  <cp:keywords/>
  <cp:lastModifiedBy>Галина</cp:lastModifiedBy>
  <cp:revision>22</cp:revision>
  <dcterms:created xsi:type="dcterms:W3CDTF">2017-11-22T05:19:16Z</dcterms:created>
  <dcterms:modified xsi:type="dcterms:W3CDTF">2022-12-14T05:53:06Z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