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9" r:id="rId4"/>
    <p:sldId id="271" r:id="rId5"/>
    <p:sldId id="272" r:id="rId6"/>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7EAF463A-BC7C-46EE-9F1E-7F377CCA4891}" type="datetimeFigureOut">
              <a:rPr lang="en-US" smtClean="0"/>
              <a:pPr/>
              <a:t>12/14/2022</a:t>
            </a:fld>
            <a:endParaRPr lang="en-US"/>
          </a:p>
        </p:txBody>
      </p:sp>
      <p:sp>
        <p:nvSpPr>
          <p:cNvPr id="17" name="Нижний колонтитул 16"/>
          <p:cNvSpPr>
            <a:spLocks noGrp="1"/>
          </p:cNvSpPr>
          <p:nvPr>
            <p:ph type="ftr" sz="quarter" idx="11"/>
          </p:nvPr>
        </p:nvSpPr>
        <p:spPr>
          <a:xfrm>
            <a:off x="5410200" y="4205288"/>
            <a:ext cx="1295400" cy="457200"/>
          </a:xfrm>
        </p:spPr>
        <p:txBody>
          <a:bodyPr/>
          <a:lstStyle/>
          <a:p>
            <a:endParaRPr lang="en-US"/>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12/14/2022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12/14/2022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12/14/2022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12/14/2022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12/14/2022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7EAF463A-BC7C-46EE-9F1E-7F377CCA4891}" type="datetimeFigureOut">
              <a:rPr lang="en-US" smtClean="0"/>
              <a:pPr/>
              <a:t>12/14/2022</a:t>
            </a:fld>
            <a:endParaRPr lang="en-US"/>
          </a:p>
        </p:txBody>
      </p:sp>
      <p:sp>
        <p:nvSpPr>
          <p:cNvPr id="27" name="Номер слайда 26"/>
          <p:cNvSpPr>
            <a:spLocks noGrp="1"/>
          </p:cNvSpPr>
          <p:nvPr>
            <p:ph type="sldNum" sz="quarter" idx="11"/>
          </p:nvPr>
        </p:nvSpPr>
        <p:spPr/>
        <p:txBody>
          <a:bodyPr rtlCol="0"/>
          <a:lstStyle/>
          <a:p>
            <a:fld id="{A483448D-3A78-4528-A469-B745A65DA480}" type="slidenum">
              <a:rPr lang="en-US" smtClean="0"/>
              <a:pPr/>
              <a:t>‹#›</a:t>
            </a:fld>
            <a:endParaRPr lang="en-US"/>
          </a:p>
        </p:txBody>
      </p:sp>
      <p:sp>
        <p:nvSpPr>
          <p:cNvPr id="28" name="Нижний колонтитул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7EAF463A-BC7C-46EE-9F1E-7F377CCA4891}" type="datetimeFigureOut">
              <a:rPr lang="en-US" smtClean="0"/>
              <a:pPr/>
              <a:t>12/14/2022</a:t>
            </a:fld>
            <a:endParaRPr lang="en-US"/>
          </a:p>
        </p:txBody>
      </p:sp>
      <p:sp>
        <p:nvSpPr>
          <p:cNvPr id="4" name="Нижний колонтитул 3"/>
          <p:cNvSpPr>
            <a:spLocks noGrp="1"/>
          </p:cNvSpPr>
          <p:nvPr>
            <p:ph type="ftr" sz="quarter" idx="11"/>
          </p:nvPr>
        </p:nvSpPr>
        <p:spPr>
          <a:xfrm>
            <a:off x="5257800" y="612648"/>
            <a:ext cx="1325880" cy="457200"/>
          </a:xfrm>
        </p:spPr>
        <p:txBody>
          <a:bodyPr/>
          <a:lstStyle/>
          <a:p>
            <a:endParaRPr lang="en-US"/>
          </a:p>
        </p:txBody>
      </p:sp>
      <p:sp>
        <p:nvSpPr>
          <p:cNvPr id="5" name="Номер слайда 4"/>
          <p:cNvSpPr>
            <a:spLocks noGrp="1"/>
          </p:cNvSpPr>
          <p:nvPr>
            <p:ph type="sldNum" sz="quarter" idx="12"/>
          </p:nvPr>
        </p:nvSpPr>
        <p:spPr>
          <a:xfrm>
            <a:off x="8174736" y="2272"/>
            <a:ext cx="762000" cy="365760"/>
          </a:xfrm>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12/14/2022</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12/14/2022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12/14/2022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EAF463A-BC7C-46EE-9F1E-7F377CCA4891}" type="datetimeFigureOut">
              <a:rPr lang="en-US" smtClean="0"/>
              <a:pPr/>
              <a:t>12/14/2022</a:t>
            </a:fld>
            <a:endParaRPr lang="en-US"/>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smtClean="0">
                <a:solidFill>
                  <a:schemeClr val="tx2"/>
                </a:solidFill>
              </a:rPr>
              <a:t>МАСТЕР-КЛАСС</a:t>
            </a:r>
            <a:endParaRPr lang="ru-RU" b="1" dirty="0">
              <a:solidFill>
                <a:schemeClr val="tx2"/>
              </a:solidFill>
            </a:endParaRPr>
          </a:p>
        </p:txBody>
      </p:sp>
      <p:sp>
        <p:nvSpPr>
          <p:cNvPr id="3" name="Подзаголовок 2"/>
          <p:cNvSpPr>
            <a:spLocks noGrp="1"/>
          </p:cNvSpPr>
          <p:nvPr>
            <p:ph type="subTitle" idx="1"/>
          </p:nvPr>
        </p:nvSpPr>
        <p:spPr/>
        <p:txBody>
          <a:bodyPr/>
          <a:lstStyle/>
          <a:p>
            <a:r>
              <a:rPr lang="ru-RU" b="1" dirty="0" smtClean="0">
                <a:solidFill>
                  <a:srgbClr val="C00000"/>
                </a:solidFill>
                <a:latin typeface="Franklin Gothic Heavy" pitchFamily="34" charset="0"/>
              </a:rPr>
              <a:t>Мастер – класс:</a:t>
            </a:r>
          </a:p>
          <a:p>
            <a:r>
              <a:rPr lang="ru-RU" b="1" dirty="0" smtClean="0">
                <a:solidFill>
                  <a:srgbClr val="FF0000"/>
                </a:solidFill>
                <a:latin typeface="Franklin Gothic Heavy" pitchFamily="34" charset="0"/>
              </a:rPr>
              <a:t>Новогодние фонарики </a:t>
            </a:r>
          </a:p>
          <a:p>
            <a:r>
              <a:rPr lang="ru-RU" sz="1800" b="1" dirty="0" smtClean="0">
                <a:solidFill>
                  <a:schemeClr val="accent1"/>
                </a:solidFill>
                <a:latin typeface="Franklin Gothic Heavy" pitchFamily="34" charset="0"/>
              </a:rPr>
              <a:t>и</a:t>
            </a:r>
            <a:r>
              <a:rPr lang="ru-RU" sz="1800" b="1" dirty="0" smtClean="0">
                <a:solidFill>
                  <a:schemeClr val="accent1"/>
                </a:solidFill>
                <a:latin typeface="Franklin Gothic Heavy" pitchFamily="34" charset="0"/>
              </a:rPr>
              <a:t>з бумаги</a:t>
            </a:r>
            <a:endParaRPr lang="ru-RU" sz="1800" b="1" dirty="0" smtClean="0">
              <a:solidFill>
                <a:schemeClr val="accent1"/>
              </a:solidFill>
              <a:latin typeface="Franklin Gothic Heavy" pitchFamily="34" charset="0"/>
            </a:endParaRPr>
          </a:p>
          <a:p>
            <a:pPr algn="r"/>
            <a:r>
              <a:rPr lang="ru-RU" sz="1600" dirty="0" smtClean="0">
                <a:solidFill>
                  <a:schemeClr val="tx1"/>
                </a:solidFill>
                <a:latin typeface="Franklin Gothic Heavy" pitchFamily="34" charset="0"/>
              </a:rPr>
              <a:t>Воспитатель: </a:t>
            </a:r>
            <a:r>
              <a:rPr lang="ru-RU" sz="1600" dirty="0" err="1" smtClean="0">
                <a:solidFill>
                  <a:schemeClr val="tx1"/>
                </a:solidFill>
                <a:latin typeface="Franklin Gothic Heavy" pitchFamily="34" charset="0"/>
              </a:rPr>
              <a:t>Андрецова</a:t>
            </a:r>
            <a:r>
              <a:rPr lang="ru-RU" sz="1600" dirty="0" smtClean="0">
                <a:solidFill>
                  <a:schemeClr val="tx1"/>
                </a:solidFill>
                <a:latin typeface="Franklin Gothic Heavy" pitchFamily="34" charset="0"/>
              </a:rPr>
              <a:t> Н.Ю.</a:t>
            </a:r>
            <a:endParaRPr lang="ru-RU" sz="1600" dirty="0">
              <a:solidFill>
                <a:schemeClr val="tx1"/>
              </a:solidFill>
              <a:latin typeface="Franklin Gothic Heavy"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0" y="274638"/>
            <a:ext cx="6553200" cy="5745162"/>
          </a:xfrm>
        </p:spPr>
        <p:txBody>
          <a:bodyPr>
            <a:normAutofit/>
          </a:bodyPr>
          <a:lstStyle/>
          <a:p>
            <a:r>
              <a:rPr lang="ru-RU" sz="1800" b="1" dirty="0" smtClean="0"/>
              <a:t/>
            </a:r>
            <a:br>
              <a:rPr lang="ru-RU" sz="1800" b="1" dirty="0" smtClean="0"/>
            </a:br>
            <a:r>
              <a:rPr lang="ru-RU" sz="1800" b="1" dirty="0" smtClean="0"/>
              <a:t> </a:t>
            </a:r>
            <a:r>
              <a:rPr lang="ru-RU" sz="1800" b="1" dirty="0" smtClean="0"/>
              <a:t>Новогодние праздники имеют много символов и фонарик — один из них. Это отличный новогодний декор, который создает атмосферу уюта и тепла и может быть выполнен из разных материалов — бумажные, деревянные и кованные. Они украсят любое помещение. Их можно подвесить на елку, сделать из них ажурную гирлянду или использовать в качестве чехла для миниатюрной электрической свечи</a:t>
            </a:r>
            <a:r>
              <a:rPr lang="ru-RU" sz="1800" b="1" dirty="0" smtClean="0"/>
              <a:t>.</a:t>
            </a:r>
            <a:r>
              <a:rPr lang="ru-RU" sz="1800" b="1" dirty="0" smtClean="0">
                <a:latin typeface="Arial" pitchFamily="34" charset="0"/>
                <a:cs typeface="Arial" pitchFamily="34" charset="0"/>
              </a:rPr>
              <a:t> </a:t>
            </a:r>
            <a:r>
              <a:rPr lang="ru-RU" sz="1800" b="1" dirty="0" smtClean="0">
                <a:latin typeface="Arial Black" pitchFamily="34" charset="0"/>
              </a:rPr>
              <a:t/>
            </a:r>
            <a:br>
              <a:rPr lang="ru-RU" sz="1800" b="1" dirty="0" smtClean="0">
                <a:latin typeface="Arial Black" pitchFamily="34" charset="0"/>
              </a:rPr>
            </a:br>
            <a:r>
              <a:rPr lang="ru-RU" sz="1800" b="1" dirty="0" smtClean="0">
                <a:solidFill>
                  <a:srgbClr val="FF0000"/>
                </a:solidFill>
                <a:latin typeface="Arial Black" pitchFamily="34" charset="0"/>
              </a:rPr>
              <a:t>Цель: </a:t>
            </a:r>
            <a:r>
              <a:rPr lang="ru-RU" sz="1800" b="1" dirty="0" smtClean="0">
                <a:latin typeface="Arial Black" pitchFamily="34" charset="0"/>
              </a:rPr>
              <a:t>распространение и передача педагогического опыта, обучение приемам изготовления </a:t>
            </a:r>
            <a:r>
              <a:rPr lang="ru-RU" sz="1800" b="1" dirty="0" smtClean="0">
                <a:latin typeface="Arial Black" pitchFamily="34" charset="0"/>
              </a:rPr>
              <a:t>бумажных фонариков</a:t>
            </a:r>
            <a:r>
              <a:rPr lang="ru-RU" sz="1800" b="1" dirty="0" smtClean="0">
                <a:latin typeface="Arial Black" pitchFamily="34" charset="0"/>
              </a:rPr>
              <a:t>.</a:t>
            </a:r>
            <a:r>
              <a:rPr lang="ru-RU" sz="1800" b="1" dirty="0" smtClean="0">
                <a:latin typeface="Arial Black" pitchFamily="34" charset="0"/>
              </a:rPr>
              <a:t/>
            </a:r>
            <a:br>
              <a:rPr lang="ru-RU" sz="1800" b="1" dirty="0" smtClean="0">
                <a:latin typeface="Arial Black" pitchFamily="34" charset="0"/>
              </a:rPr>
            </a:br>
            <a:r>
              <a:rPr lang="ru-RU" sz="1800" b="1" dirty="0" smtClean="0">
                <a:solidFill>
                  <a:srgbClr val="FF0000"/>
                </a:solidFill>
                <a:latin typeface="Arial Black" pitchFamily="34" charset="0"/>
              </a:rPr>
              <a:t>Задачи:</a:t>
            </a: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Повышение профессионального мастерства педагогов;</a:t>
            </a:r>
            <a:br>
              <a:rPr lang="ru-RU" sz="1800" b="1" dirty="0" smtClean="0">
                <a:latin typeface="Arial Black" pitchFamily="34" charset="0"/>
              </a:rPr>
            </a:br>
            <a:r>
              <a:rPr lang="ru-RU" sz="1800" b="1" dirty="0" smtClean="0">
                <a:latin typeface="Arial Black" pitchFamily="34" charset="0"/>
              </a:rPr>
              <a:t>- Знакомство педагогов и родителей с приемами изготовления </a:t>
            </a:r>
            <a:r>
              <a:rPr lang="ru-RU" sz="1800" b="1" dirty="0" smtClean="0">
                <a:latin typeface="Arial Black" pitchFamily="34" charset="0"/>
              </a:rPr>
              <a:t>новогодних фонариков из бумаги</a:t>
            </a:r>
            <a:r>
              <a:rPr lang="ru-RU" sz="1800" b="1" dirty="0" smtClean="0">
                <a:latin typeface="Arial Black" pitchFamily="34" charset="0"/>
              </a:rPr>
              <a:t>.</a:t>
            </a:r>
            <a:endParaRPr lang="ru-RU" sz="1800" b="1" dirty="0">
              <a:latin typeface="Arial Black"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068762"/>
          </a:xfrm>
        </p:spPr>
        <p:txBody>
          <a:bodyPr>
            <a:noAutofit/>
          </a:bodyPr>
          <a:lstStyle/>
          <a:p>
            <a:r>
              <a:rPr lang="ru-RU" sz="1800" b="1" dirty="0" smtClean="0">
                <a:latin typeface="Arial Black" pitchFamily="34" charset="0"/>
              </a:rPr>
              <a:t>Для изготовления снежинки нам потребуется:</a:t>
            </a:r>
            <a:br>
              <a:rPr lang="ru-RU" sz="1800" b="1" dirty="0" smtClean="0">
                <a:latin typeface="Arial Black" pitchFamily="34" charset="0"/>
              </a:rPr>
            </a:br>
            <a:r>
              <a:rPr lang="ru-RU" sz="1800" b="1" dirty="0" smtClean="0">
                <a:latin typeface="Arial Black" pitchFamily="34" charset="0"/>
              </a:rPr>
              <a:t>1</a:t>
            </a:r>
            <a:r>
              <a:rPr lang="ru-RU" sz="1800" b="1" dirty="0" smtClean="0">
                <a:latin typeface="Arial Black" pitchFamily="34" charset="0"/>
              </a:rPr>
              <a:t>.</a:t>
            </a:r>
            <a:r>
              <a:rPr lang="ru-RU" sz="1800" dirty="0" smtClean="0">
                <a:latin typeface="Arial Black" pitchFamily="34" charset="0"/>
              </a:rPr>
              <a:t> </a:t>
            </a:r>
            <a:r>
              <a:rPr lang="ru-RU" sz="1800" dirty="0" smtClean="0">
                <a:latin typeface="Arial Black" pitchFamily="34" charset="0"/>
              </a:rPr>
              <a:t>2 листа бумаги любого цвета (желательно взять двусторонние). Чтобы фонарики были совсем уж оригинальными, используйте бумагу с рисунком для </a:t>
            </a:r>
            <a:r>
              <a:rPr lang="ru-RU" sz="1800" dirty="0" err="1" smtClean="0">
                <a:latin typeface="Arial Black" pitchFamily="34" charset="0"/>
              </a:rPr>
              <a:t>скрапбукинга</a:t>
            </a:r>
            <a:r>
              <a:rPr lang="ru-RU" sz="1800" dirty="0" smtClean="0">
                <a:latin typeface="Arial Black" pitchFamily="34" charset="0"/>
              </a:rPr>
              <a:t>. Размеры прямоугольных листочков должны быть разными. Один – 180*100, другой – 180*120; </a:t>
            </a:r>
            <a:r>
              <a:rPr lang="ru-RU" sz="1800" dirty="0" smtClean="0">
                <a:latin typeface="Arial Black" pitchFamily="34" charset="0"/>
              </a:rPr>
              <a:t/>
            </a:r>
            <a:br>
              <a:rPr lang="ru-RU" sz="1800" dirty="0" smtClean="0">
                <a:latin typeface="Arial Black" pitchFamily="34" charset="0"/>
              </a:rPr>
            </a:br>
            <a:r>
              <a:rPr lang="ru-RU" sz="1800" dirty="0" smtClean="0">
                <a:latin typeface="Arial Black" pitchFamily="34" charset="0"/>
              </a:rPr>
              <a:t>2. клей-карандаш ПВА;</a:t>
            </a: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3. ножницы</a:t>
            </a:r>
            <a:r>
              <a:rPr lang="ru-RU" sz="1800" b="1" dirty="0" smtClean="0">
                <a:latin typeface="Arial Black" pitchFamily="34" charset="0"/>
              </a:rPr>
              <a:t>.</a:t>
            </a:r>
            <a:r>
              <a:rPr lang="ru-RU" sz="1800" b="1" dirty="0" smtClean="0">
                <a:latin typeface="Arial Black" pitchFamily="34" charset="0"/>
              </a:rPr>
              <a:t/>
            </a:r>
            <a:br>
              <a:rPr lang="ru-RU" sz="1800" b="1" dirty="0" smtClean="0">
                <a:latin typeface="Arial Black" pitchFamily="34" charset="0"/>
              </a:rPr>
            </a:br>
            <a:r>
              <a:rPr lang="ru-RU" sz="1800" b="1" dirty="0" smtClean="0">
                <a:latin typeface="Arial Black" pitchFamily="34" charset="0"/>
              </a:rPr>
              <a:t/>
            </a:r>
            <a:br>
              <a:rPr lang="ru-RU" sz="1800" b="1" dirty="0" smtClean="0">
                <a:latin typeface="Arial Black" pitchFamily="34" charset="0"/>
              </a:rPr>
            </a:br>
            <a:endParaRPr lang="ru-RU" sz="1800" b="1" dirty="0">
              <a:latin typeface="Arial Black"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754562"/>
          </a:xfrm>
        </p:spPr>
        <p:txBody>
          <a:bodyPr>
            <a:noAutofit/>
          </a:bodyPr>
          <a:lstStyle/>
          <a:p>
            <a:r>
              <a:rPr lang="ru-RU" sz="2000" b="1" dirty="0" smtClean="0"/>
              <a:t>1.</a:t>
            </a:r>
            <a:r>
              <a:rPr lang="ru-RU" sz="2000" dirty="0" smtClean="0"/>
              <a:t> </a:t>
            </a:r>
            <a:r>
              <a:rPr lang="ru-RU" sz="2000" dirty="0" smtClean="0"/>
              <a:t>Тот листочек, который размерами побольше, нужно сложить пополам и со стороны сгиба нарезать на одинаковые полосы. Если это дело поручили ребенку, то заранее расчертите ему лист, чтобы он сделал ровные надрезы. Линии разреза не должны доходить до края листа примерно на 1 см. </a:t>
            </a:r>
            <a:br>
              <a:rPr lang="ru-RU" sz="2000" dirty="0" smtClean="0"/>
            </a:br>
            <a:r>
              <a:rPr lang="ru-RU" sz="2000" dirty="0" smtClean="0"/>
              <a:t>2. Второй </a:t>
            </a:r>
            <a:r>
              <a:rPr lang="ru-RU" sz="2000" dirty="0" smtClean="0"/>
              <a:t>листочек сверните в трубочку и проклейте. Трубочку, кстати, лучше все же сделать из картона. Так фонарик будет более прочным. </a:t>
            </a:r>
            <a:br>
              <a:rPr lang="ru-RU" sz="2000" dirty="0" smtClean="0"/>
            </a:br>
            <a:r>
              <a:rPr lang="ru-RU" sz="2000" dirty="0" smtClean="0"/>
              <a:t>3. Надрезанный </a:t>
            </a:r>
            <a:r>
              <a:rPr lang="ru-RU" sz="2000" dirty="0" smtClean="0"/>
              <a:t>лист разверните и так же, как и первый, сверните в трубочку, предварительно обернув им первый. Приклейте обе части фонарика между собой.</a:t>
            </a:r>
            <a:br>
              <a:rPr lang="ru-RU" sz="2000" dirty="0" smtClean="0"/>
            </a:br>
            <a:endParaRPr lang="ru-RU" sz="2000" b="1" dirty="0"/>
          </a:p>
        </p:txBody>
      </p:sp>
      <p:pic>
        <p:nvPicPr>
          <p:cNvPr id="4" name="Рисунок 3" descr="Новогодний фонарик из бумаги своими руками 3"/>
          <p:cNvPicPr/>
          <p:nvPr/>
        </p:nvPicPr>
        <p:blipFill>
          <a:blip r:embed="rId2"/>
          <a:srcRect/>
          <a:stretch>
            <a:fillRect/>
          </a:stretch>
        </p:blipFill>
        <p:spPr bwMode="auto">
          <a:xfrm>
            <a:off x="3276600" y="4191000"/>
            <a:ext cx="3505200" cy="226695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85800"/>
            <a:ext cx="8229600" cy="2057400"/>
          </a:xfrm>
        </p:spPr>
        <p:txBody>
          <a:bodyPr>
            <a:normAutofit fontScale="90000"/>
          </a:bodyPr>
          <a:lstStyle/>
          <a:p>
            <a:r>
              <a:rPr lang="ru-RU" sz="2000" b="1" dirty="0" smtClean="0"/>
              <a:t> </a:t>
            </a:r>
            <a:r>
              <a:rPr lang="ru-RU" sz="2000" b="1" dirty="0" smtClean="0"/>
              <a:t>Как вариант – украсьте такие разноцветные фонарики разными блестками, звездочками из цветной бумаги, снежинками, конфетти. Их легко сделать обычным или фигурным </a:t>
            </a:r>
            <a:r>
              <a:rPr lang="ru-RU" sz="2000" b="1" dirty="0" smtClean="0"/>
              <a:t>дыроколом.</a:t>
            </a:r>
            <a:r>
              <a:rPr lang="ru-RU" sz="2000" b="1" dirty="0" smtClean="0"/>
              <a:t/>
            </a:r>
            <a:br>
              <a:rPr lang="ru-RU" sz="2000" b="1" dirty="0" smtClean="0"/>
            </a:br>
            <a:r>
              <a:rPr lang="ru-RU" sz="2000" b="1" dirty="0" smtClean="0"/>
              <a:t> </a:t>
            </a:r>
            <a:r>
              <a:rPr lang="ru-RU" sz="2000" dirty="0" smtClean="0"/>
              <a:t/>
            </a:r>
            <a:br>
              <a:rPr lang="ru-RU" sz="2000" dirty="0" smtClean="0"/>
            </a:br>
            <a:r>
              <a:rPr lang="ru-RU" sz="2000" dirty="0" smtClean="0"/>
              <a:t/>
            </a:r>
            <a:br>
              <a:rPr lang="ru-RU" sz="2000" dirty="0" smtClean="0"/>
            </a:br>
            <a:endParaRPr lang="ru-RU" sz="2000" dirty="0"/>
          </a:p>
        </p:txBody>
      </p:sp>
      <p:pic>
        <p:nvPicPr>
          <p:cNvPr id="4" name="Рисунок 3" descr="Новогодний фонарик из бумаги своими руками 2"/>
          <p:cNvPicPr/>
          <p:nvPr/>
        </p:nvPicPr>
        <p:blipFill>
          <a:blip r:embed="rId2"/>
          <a:srcRect/>
          <a:stretch>
            <a:fillRect/>
          </a:stretch>
        </p:blipFill>
        <p:spPr bwMode="auto">
          <a:xfrm>
            <a:off x="2362200" y="2396490"/>
            <a:ext cx="4648200" cy="324231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167</TotalTime>
  <Words>100</Words>
  <Application>Microsoft Office PowerPoint</Application>
  <PresentationFormat>Экран (4:3)</PresentationFormat>
  <Paragraphs>9</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Городская</vt:lpstr>
      <vt:lpstr>МАСТЕР-КЛАСС</vt:lpstr>
      <vt:lpstr>  Новогодние праздники имеют много символов и фонарик — один из них. Это отличный новогодний декор, который создает атмосферу уюта и тепла и может быть выполнен из разных материалов — бумажные, деревянные и кованные. Они украсят любое помещение. Их можно подвесить на елку, сделать из них ажурную гирлянду или использовать в качестве чехла для миниатюрной электрической свечи.  Цель: распространение и передача педагогического опыта, обучение приемам изготовления бумажных фонариков. Задачи: - Повышение профессионального мастерства педагогов; - Знакомство педагогов и родителей с приемами изготовления новогодних фонариков из бумаги.</vt:lpstr>
      <vt:lpstr>Для изготовления снежинки нам потребуется: 1. 2 листа бумаги любого цвета (желательно взять двусторонние). Чтобы фонарики были совсем уж оригинальными, используйте бумагу с рисунком для скрапбукинга. Размеры прямоугольных листочков должны быть разными. Один – 180*100, другой – 180*120;  2. клей-карандаш ПВА; 3. ножницы.  </vt:lpstr>
      <vt:lpstr>1. Тот листочек, который размерами побольше, нужно сложить пополам и со стороны сгиба нарезать на одинаковые полосы. Если это дело поручили ребенку, то заранее расчертите ему лист, чтобы он сделал ровные надрезы. Линии разреза не должны доходить до края листа примерно на 1 см.  2. Второй листочек сверните в трубочку и проклейте. Трубочку, кстати, лучше все же сделать из картона. Так фонарик будет более прочным.  3. Надрезанный лист разверните и так же, как и первый, сверните в трубочку, предварительно обернув им первый. Приклейте обе части фонарика между собой. </vt:lpstr>
      <vt:lpstr> Как вариант – украсьте такие разноцветные фонарики разными блестками, звездочками из цветной бумаги, снежинками, конфетти. Их легко сделать обычным или фигурным дыроколом.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МАСТЕР-КЛАСС</dc:title>
  <dc:creator>Наталья</dc:creator>
  <cp:lastModifiedBy>nemesis2017@yandex.ru</cp:lastModifiedBy>
  <cp:revision>25</cp:revision>
  <dcterms:created xsi:type="dcterms:W3CDTF">2017-11-26T08:05:00Z</dcterms:created>
  <dcterms:modified xsi:type="dcterms:W3CDTF">2022-12-14T11:31:51Z</dcterms:modified>
</cp:coreProperties>
</file>