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0A7E1B-FFB5-4C2A-82F6-C9A594A63C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EB2169-4DA1-44FD-942E-D650A6AB1F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FDF44E-6DC8-4AC0-A02D-7B67CF4E5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0CEE67-53A0-4D4D-96B1-B4B3B8E6F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3EFC54-C7A4-48D8-BEB8-766490074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20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FE270-BF46-4269-B706-B511B7F53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B62E34-091C-40A9-B816-D10B0F93E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A21B4E-4D64-47C9-B686-1885B53CB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AB11CD-62F0-4BD9-B3EE-98F40E30F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9ECA72-BE12-465E-A63F-C9E2BFEC0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5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2A8D317-7699-4BB7-92A8-FA3922C975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0F71E6-AAB8-47FF-BB96-7BD6EBFC1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538A7F-86A5-4909-9D8A-FBA776E86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306EAC-1C92-4824-B0BA-506306D4B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828442-9B5C-4B74-8B71-21960CD0D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70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9A57D-8765-400C-A164-BA0033061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2CA657-BDA0-4A23-846F-A2FE1BF47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45D2DD-D82F-463F-B74A-0ADF572F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F463F0-2175-4949-9EB7-955AB9DDA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9EBC4E-CCA4-462C-8297-38988E25B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2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BFEA5-8917-407E-AB3D-417B4E05E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DDD8E0-F009-46A2-98D5-478BC6D21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BC1D0F-0ADC-42F7-8DEE-7D014564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247359-12CD-4A19-99E2-1200F65CD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1A06E7-8D0E-4C8A-B446-76F541DEA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228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3D273B-BAFF-4DFA-9029-05AAA91C0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36156C-8585-48F4-B209-7520FB75B8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27143E-B0CC-4E20-8880-AAAAAE27CA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7F9E97-F4F0-480C-9C72-40096429E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1863E3-377C-4C47-84F7-3023B4FEE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2199CC-E035-4723-8F1F-303D2D2E6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2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26ED6-0838-462F-89CE-7E37C7FD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B84FBA-E72E-4437-A959-1AC04ABB0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6846DC-329A-4B6D-ABDE-66DFD821B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6B2B49-F225-4202-9741-75D6F0499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5D3900-048A-4E37-82F8-AD1E8B3A6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1A1C32D-5744-4B6D-B825-150E3D18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083156-9B80-42F5-82A3-D2EABB4D4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F0FC02B-CFA0-4785-9B5F-05095DE20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4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8ABD4-7DEA-4938-9964-819D92053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9EC178-A422-4054-B7EB-E7CD51CA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DA0F41-F6A8-4C64-96AE-A27136767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C6F1C04-84E5-4589-A2F0-C168F6895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7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D9D5A2A-DB66-4127-916A-95D9F8E9F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53AA96-565F-437F-B1FC-7D3FA4E34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6EBC92-EF9A-4224-8826-4E3A4300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9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9CCDB-76AD-4C8B-A6B5-16AB8A625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ECD67C-89D6-4FF7-80BC-6F921BC47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079677-5443-4ABE-98AD-930815E84B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7DBEEF-5E95-4E77-8457-06CCFEFE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677E0C-47A1-4271-B7E2-1542A60CD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48F909-C9ED-4ECD-8478-E3BC2C82B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1A9BE-2CBA-4F1D-8152-1622A4ED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9D4C087-B1E6-48A1-A652-E040B9DCE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A81A2B-3B11-4D5D-9BC6-4AD9B37AC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33AEC4-68AC-4C88-A23D-650A5D2C7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BB1563-5E48-4591-A622-8DFB80DEF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40E2DC-3529-40E3-B302-93599910E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3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57A24-45C6-49C3-8D1D-659FBD6CA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307FE3-B28C-4930-9174-62249511E8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57F8FE-4641-4446-A168-92A73B0C13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21ACA-F442-4C31-B152-BFEDBD03FFE3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7EF6C3-AAD0-45CA-8E5E-6E6E2EF0B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5BC2C3-7F60-4BD1-B52F-00D2878455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A202B-67CA-4855-B4B1-6C3CDC453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8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roro.tv/ru" TargetMode="External"/><Relationship Id="rId2" Type="http://schemas.openxmlformats.org/officeDocument/2006/relationships/hyperlink" Target="https://www.youtube.com/c/bbclearningenglis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acmillan.ru/" TargetMode="External"/><Relationship Id="rId4" Type="http://schemas.openxmlformats.org/officeDocument/2006/relationships/hyperlink" Target="https://puzzlemaker.discoveryeducation.com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22DC7-CDBD-4062-9777-9178EB25B0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6017"/>
            <a:ext cx="8865704" cy="2384738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учащихся в олимпиадном движении и ЕГЭ по английскому языку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 descr="https://online.mospolytech.ru/pluginfile.php/618294/course/overviewfiles/gRjt2I9TIiY.jpg">
            <a:extLst>
              <a:ext uri="{FF2B5EF4-FFF2-40B4-BE49-F238E27FC236}">
                <a16:creationId xmlns:a16="http://schemas.microsoft.com/office/drawing/2014/main" id="{9B1437A7-5BC9-4170-81BA-8B95017E9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0754"/>
            <a:ext cx="6771861" cy="436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aHajqRZlKIk61T0_Yfd1clGsSG-cltzEBPH9nMjtCfg3quRUnu1iftS7eVg0zNOtX-zy=h500">
            <a:extLst>
              <a:ext uri="{FF2B5EF4-FFF2-40B4-BE49-F238E27FC236}">
                <a16:creationId xmlns:a16="http://schemas.microsoft.com/office/drawing/2014/main" id="{9F90A38B-4695-4F5A-937E-2E32E3A1B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306" y="3843619"/>
            <a:ext cx="4449694" cy="300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801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308AF-B7A5-46E5-ABFE-621782261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/>
              <a:t>Интернет –ресурсы: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3ECEB6-3694-4086-95E2-22416E8D8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482524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</a:t>
            </a:r>
            <a:r>
              <a:rPr lang="en-US" dirty="0"/>
              <a:t>BBC Learning English</a:t>
            </a:r>
            <a:r>
              <a:rPr lang="ru-RU" dirty="0"/>
              <a:t> </a:t>
            </a:r>
            <a:r>
              <a:rPr lang="en-US" dirty="0">
                <a:hlinkClick r:id="rId2"/>
              </a:rPr>
              <a:t>https://www.youtube.com/c/bbclearningenglish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2)ororo.tv </a:t>
            </a:r>
            <a:r>
              <a:rPr lang="ru-RU" dirty="0" err="1"/>
              <a:t>Bидео</a:t>
            </a:r>
            <a:r>
              <a:rPr lang="ru-RU" dirty="0"/>
              <a:t> на английском .</a:t>
            </a:r>
            <a:r>
              <a:rPr lang="ru-RU" dirty="0" err="1"/>
              <a:t>Удобныйперевод</a:t>
            </a:r>
            <a:r>
              <a:rPr lang="ru-RU" dirty="0"/>
              <a:t> при наведении мышкой на незнакомое слово.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https://ororo.tv/ru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3)Создание кроссвордов, головоломок </a:t>
            </a:r>
            <a:r>
              <a:rPr lang="en-US" dirty="0">
                <a:hlinkClick r:id="rId4"/>
              </a:rPr>
              <a:t>https://puzzlemaker.discoveryeducation.com/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 </a:t>
            </a:r>
            <a:r>
              <a:rPr lang="en-US" dirty="0"/>
              <a:t>M</a:t>
            </a:r>
            <a:r>
              <a:rPr lang="ru-RU" dirty="0" err="1"/>
              <a:t>acmillan</a:t>
            </a:r>
            <a:r>
              <a:rPr lang="ru-RU" dirty="0"/>
              <a:t> Подготовка к экзаменам, онлайн тесты,</a:t>
            </a:r>
          </a:p>
          <a:p>
            <a:pPr marL="0" indent="0">
              <a:buNone/>
            </a:pPr>
            <a:r>
              <a:rPr lang="ru-RU" dirty="0"/>
              <a:t>тренажеры, конкурсы творческих работ </a:t>
            </a:r>
            <a:r>
              <a:rPr lang="en-US" dirty="0">
                <a:hlinkClick r:id="rId5"/>
              </a:rPr>
              <a:t>https://www.macmillan.ru/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988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0BFBB-4997-4F46-BACD-5CF969CD1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Учебная литература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6D8A0F-A4C8-490B-9661-1A3DD6A52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357" y="1046922"/>
            <a:ext cx="10704443" cy="5130041"/>
          </a:xfrm>
        </p:spPr>
        <p:txBody>
          <a:bodyPr>
            <a:normAutofit/>
          </a:bodyPr>
          <a:lstStyle/>
          <a:p>
            <a:r>
              <a:rPr lang="en-US" b="1" dirty="0"/>
              <a:t>J </a:t>
            </a:r>
            <a:r>
              <a:rPr lang="ru-RU" sz="2400" b="1" dirty="0" err="1"/>
              <a:t>Thomas</a:t>
            </a:r>
            <a:r>
              <a:rPr lang="ru-RU" sz="2400" b="1" dirty="0"/>
              <a:t> </a:t>
            </a:r>
            <a:r>
              <a:rPr lang="ru-RU" sz="2400" b="1" dirty="0" err="1"/>
              <a:t>Advanced</a:t>
            </a:r>
            <a:r>
              <a:rPr lang="ru-RU" sz="2400" b="1" dirty="0"/>
              <a:t> </a:t>
            </a:r>
            <a:r>
              <a:rPr lang="ru-RU" sz="2400" b="1" dirty="0" err="1"/>
              <a:t>Vocabulary</a:t>
            </a:r>
            <a:r>
              <a:rPr lang="ru-RU" sz="2400" b="1" dirty="0"/>
              <a:t> </a:t>
            </a:r>
            <a:r>
              <a:rPr lang="ru-RU" sz="2400" b="1" dirty="0" err="1"/>
              <a:t>and</a:t>
            </a:r>
            <a:r>
              <a:rPr lang="ru-RU" sz="2400" b="1" dirty="0"/>
              <a:t> </a:t>
            </a:r>
            <a:r>
              <a:rPr lang="ru-RU" sz="2400" b="1" dirty="0" err="1"/>
              <a:t>Idioms</a:t>
            </a:r>
            <a:r>
              <a:rPr lang="ru-RU" sz="2400" dirty="0"/>
              <a:t>. Данное пособие обязательно к </a:t>
            </a:r>
            <a:r>
              <a:rPr lang="ru-RU" sz="2400" dirty="0" err="1"/>
              <a:t>прорешиванию</a:t>
            </a:r>
            <a:r>
              <a:rPr lang="ru-RU" sz="2400" dirty="0"/>
              <a:t>. Оно позволяет расширить словарный запас и узнать новые идиоматические выражения. Также оно дает возможность структурировать уже знакомые синонимы в единую систему, что невероятно помогает при написании </a:t>
            </a:r>
            <a:r>
              <a:rPr lang="ru-RU" sz="2400" dirty="0" err="1"/>
              <a:t>Writing</a:t>
            </a:r>
            <a:r>
              <a:rPr lang="ru-RU" sz="2400" dirty="0"/>
              <a:t> части любой олимпиады.</a:t>
            </a:r>
          </a:p>
          <a:p>
            <a:pPr marL="0" indent="0">
              <a:buNone/>
            </a:pPr>
            <a:r>
              <a:rPr lang="ru-RU" sz="2400" b="1" dirty="0"/>
              <a:t>J. </a:t>
            </a:r>
            <a:r>
              <a:rPr lang="ru-RU" sz="2400" b="1" dirty="0" err="1"/>
              <a:t>Thomson</a:t>
            </a:r>
            <a:r>
              <a:rPr lang="ru-RU" sz="2400" b="1" dirty="0"/>
              <a:t>, A. V. </a:t>
            </a:r>
            <a:r>
              <a:rPr lang="ru-RU" sz="2400" b="1" dirty="0" err="1"/>
              <a:t>Martinet</a:t>
            </a:r>
            <a:r>
              <a:rPr lang="ru-RU" sz="2400" b="1" dirty="0"/>
              <a:t> A </a:t>
            </a:r>
            <a:r>
              <a:rPr lang="ru-RU" sz="2400" b="1" dirty="0" err="1"/>
              <a:t>Practical</a:t>
            </a:r>
            <a:r>
              <a:rPr lang="ru-RU" sz="2400" b="1" dirty="0"/>
              <a:t> </a:t>
            </a:r>
            <a:r>
              <a:rPr lang="ru-RU" sz="2400" b="1" dirty="0" err="1"/>
              <a:t>English</a:t>
            </a:r>
            <a:r>
              <a:rPr lang="ru-RU" sz="2400" b="1" dirty="0"/>
              <a:t> </a:t>
            </a:r>
            <a:r>
              <a:rPr lang="ru-RU" sz="2400" b="1" dirty="0" err="1"/>
              <a:t>Grammar</a:t>
            </a:r>
            <a:r>
              <a:rPr lang="ru-RU" sz="2400" dirty="0"/>
              <a:t>. Если вы уже освоили </a:t>
            </a:r>
            <a:r>
              <a:rPr lang="ru-RU" sz="2400" dirty="0" err="1"/>
              <a:t>Raymond</a:t>
            </a:r>
            <a:r>
              <a:rPr lang="ru-RU" sz="2400" dirty="0"/>
              <a:t> </a:t>
            </a:r>
            <a:r>
              <a:rPr lang="ru-RU" sz="2400" dirty="0" err="1"/>
              <a:t>Murphy&amp;primes</a:t>
            </a:r>
            <a:r>
              <a:rPr lang="ru-RU" sz="2400" dirty="0"/>
              <a:t> «</a:t>
            </a:r>
            <a:r>
              <a:rPr lang="ru-RU" sz="2400" dirty="0" err="1"/>
              <a:t>English</a:t>
            </a:r>
            <a:r>
              <a:rPr lang="ru-RU" sz="2400" dirty="0"/>
              <a:t> </a:t>
            </a:r>
            <a:r>
              <a:rPr lang="ru-RU" sz="2400" dirty="0" err="1"/>
              <a:t>Grammar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Use</a:t>
            </a:r>
            <a:r>
              <a:rPr lang="ru-RU" sz="2400" dirty="0"/>
              <a:t>» и хотели бы повысить уровень знаний и набить руку, то эта серия для вас. Она состоит из основного учебника с теорией и 2-х сборников с практическими заданиями. Очень освежает, в особенности, когда считаешь, что уже освоил грамматику в совершенстве.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64954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F349D-DC4C-4105-9729-BDB2AADD6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4405"/>
          </a:xfrm>
        </p:spPr>
        <p:txBody>
          <a:bodyPr/>
          <a:lstStyle/>
          <a:p>
            <a:r>
              <a:rPr lang="ru-RU" b="1" dirty="0"/>
              <a:t>Учебная литература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B9CBE7-A2F8-42D5-BEED-9DAF27433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Гулов А. П. Олимпиады по английскому языку. </a:t>
            </a:r>
            <a:r>
              <a:rPr lang="ru-RU" b="1" dirty="0" err="1"/>
              <a:t>Use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English</a:t>
            </a:r>
            <a:r>
              <a:rPr lang="ru-RU" dirty="0"/>
              <a:t>. Эта серия включает все самые «страшные» форматы </a:t>
            </a:r>
            <a:r>
              <a:rPr lang="ru-RU" dirty="0" err="1"/>
              <a:t>Use</a:t>
            </a:r>
            <a:r>
              <a:rPr lang="ru-RU" dirty="0"/>
              <a:t>, которые только существуют в мире олимпиад. Здорово расширяет сознание и переворачивает понимание языка с ног на голову.</a:t>
            </a:r>
          </a:p>
          <a:p>
            <a:endParaRPr lang="ru-RU" dirty="0"/>
          </a:p>
          <a:p>
            <a:r>
              <a:rPr lang="ru-RU" b="1" dirty="0" err="1"/>
              <a:t>Голицынскии</a:t>
            </a:r>
            <a:r>
              <a:rPr lang="ru-RU" b="1" dirty="0"/>
              <a:t>̆ Ю. Б. </a:t>
            </a:r>
            <a:r>
              <a:rPr lang="ru-RU" b="1" dirty="0" err="1"/>
              <a:t>Great</a:t>
            </a:r>
            <a:r>
              <a:rPr lang="ru-RU" b="1" dirty="0"/>
              <a:t> </a:t>
            </a:r>
            <a:r>
              <a:rPr lang="ru-RU" b="1" dirty="0" err="1"/>
              <a:t>Britain</a:t>
            </a:r>
            <a:r>
              <a:rPr lang="ru-RU" dirty="0"/>
              <a:t>. В доступной форме автор повествует об истории Британской империи, начиная с кельтов и заканчивая нашим временем. Также есть приятные сноски с транскрипцией и итоговыми вопросами, позволяющими легко освежить материал.</a:t>
            </a: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057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6D8149-283E-46CA-82DD-93C10C16B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 flipV="1">
            <a:off x="174398" y="106017"/>
            <a:ext cx="663802" cy="2591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CC6100-EA08-4639-BC8A-2D40E8063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89150" cy="3328055"/>
          </a:xfrm>
        </p:spPr>
      </p:pic>
      <p:pic>
        <p:nvPicPr>
          <p:cNvPr id="5122" name="Picture 2" descr="https://litamarket.ru/files/u/791/88520.jpg">
            <a:extLst>
              <a:ext uri="{FF2B5EF4-FFF2-40B4-BE49-F238E27FC236}">
                <a16:creationId xmlns:a16="http://schemas.microsoft.com/office/drawing/2014/main" id="{7D5C344C-883D-4141-ACB4-D781A6969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4546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cdn1.ozone.ru/multimedia/1037552454.jpg">
            <a:extLst>
              <a:ext uri="{FF2B5EF4-FFF2-40B4-BE49-F238E27FC236}">
                <a16:creationId xmlns:a16="http://schemas.microsoft.com/office/drawing/2014/main" id="{0E7B81FA-6DA4-477B-A150-EF3B97E7E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913" y="0"/>
            <a:ext cx="3252841" cy="535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vatars.mds.yandex.net/get-mpic/4484220/img_id2017279656924619124.jpeg/600x800">
            <a:extLst>
              <a:ext uri="{FF2B5EF4-FFF2-40B4-BE49-F238E27FC236}">
                <a16:creationId xmlns:a16="http://schemas.microsoft.com/office/drawing/2014/main" id="{E5FB7A91-AF6E-459E-943B-90AEAC157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587" y="2547731"/>
            <a:ext cx="3405809" cy="431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v0.litres.ru/pub/c/pdf-kniga/cover_max1500/42331404-uriy-golicynskiy-2-great-britain-posobie-po-stranovedeniu-dlya-sh-42331404.jpg">
            <a:extLst>
              <a:ext uri="{FF2B5EF4-FFF2-40B4-BE49-F238E27FC236}">
                <a16:creationId xmlns:a16="http://schemas.microsoft.com/office/drawing/2014/main" id="{6ED25212-F658-4F29-9A15-DAEBEB6DD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359" y="3429000"/>
            <a:ext cx="243091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802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5F4D959-0621-4D00-9E18-4166A0DEF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6591"/>
            <a:ext cx="10515600" cy="5620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     Спасибо за внимание!!!</a:t>
            </a:r>
          </a:p>
        </p:txBody>
      </p:sp>
      <p:pic>
        <p:nvPicPr>
          <p:cNvPr id="1026" name="Picture 2" descr="https://fsd.multiurok.ru/html/2017/12/15/s_5a33de18101ab/img0.jpg">
            <a:extLst>
              <a:ext uri="{FF2B5EF4-FFF2-40B4-BE49-F238E27FC236}">
                <a16:creationId xmlns:a16="http://schemas.microsoft.com/office/drawing/2014/main" id="{633826F6-B112-4DED-AC15-4A8B66142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22" y="1722783"/>
            <a:ext cx="6785113" cy="503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332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249A01-DB53-414E-8885-7703986FE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u="sng" dirty="0"/>
              <a:t>Основная цель олимпиадного движения: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847B13-76D2-4835-9F36-F8BA1D256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04" y="1272209"/>
            <a:ext cx="10717696" cy="4904754"/>
          </a:xfrm>
        </p:spPr>
        <p:txBody>
          <a:bodyPr/>
          <a:lstStyle/>
          <a:p>
            <a:r>
              <a:rPr lang="ru-RU" dirty="0"/>
              <a:t>Выявление талантливых ребят</a:t>
            </a:r>
          </a:p>
          <a:p>
            <a:r>
              <a:rPr lang="ru-RU" dirty="0"/>
              <a:t>Развитие интереса учащихся к изучаемому предмету</a:t>
            </a:r>
          </a:p>
          <a:p>
            <a:r>
              <a:rPr lang="ru-RU" dirty="0"/>
              <a:t>Развитие интеллектуального уровня учащихся</a:t>
            </a:r>
          </a:p>
          <a:p>
            <a:r>
              <a:rPr lang="ru-RU" dirty="0"/>
              <a:t>Создание условий для поддержки учащихся в олимпиадном движении</a:t>
            </a:r>
          </a:p>
          <a:p>
            <a:endParaRPr lang="ru-RU" dirty="0"/>
          </a:p>
        </p:txBody>
      </p:sp>
      <p:pic>
        <p:nvPicPr>
          <p:cNvPr id="2060" name="Picture 12" descr="https://auditorium.life/for_content/posts/100/main.jpg">
            <a:extLst>
              <a:ext uri="{FF2B5EF4-FFF2-40B4-BE49-F238E27FC236}">
                <a16:creationId xmlns:a16="http://schemas.microsoft.com/office/drawing/2014/main" id="{94941F5B-D028-4256-8A6C-591B3DFFE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548" y="3665849"/>
            <a:ext cx="4968875" cy="317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182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AAE5F1-2359-4FFF-B727-1806B6991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.znanio.ru/d5af0e/f8/ed/4a38a50556a32d963da38a8048def10967.jpg">
            <a:extLst>
              <a:ext uri="{FF2B5EF4-FFF2-40B4-BE49-F238E27FC236}">
                <a16:creationId xmlns:a16="http://schemas.microsoft.com/office/drawing/2014/main" id="{B25F0F36-D280-4EEB-BA71-1DC7B56079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339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D786E-A726-44C7-BAA3-1742D088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Приоритеты материала  в подготовке учащихся к олимпиаде: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FF58DD-3252-4C68-8687-25C176E96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1.Развитый лингвострановедческий кругозор, знание языкового и страноведческого материала</a:t>
            </a:r>
          </a:p>
          <a:p>
            <a:pPr marL="0" indent="0">
              <a:buNone/>
            </a:pPr>
            <a:r>
              <a:rPr lang="ru-RU" dirty="0"/>
              <a:t>2.Умение выполнять грамматические и лексические упражнения разного уровня по своей сложности</a:t>
            </a:r>
          </a:p>
          <a:p>
            <a:pPr marL="0" indent="0">
              <a:buNone/>
            </a:pPr>
            <a:r>
              <a:rPr lang="ru-RU" dirty="0"/>
              <a:t>3.Владение лексическим запасом</a:t>
            </a:r>
          </a:p>
          <a:p>
            <a:pPr marL="0" indent="0">
              <a:buNone/>
            </a:pPr>
            <a:r>
              <a:rPr lang="ru-RU" dirty="0"/>
              <a:t>4.Знание основных приёмов аудирования, говорения, чтения. Их практические умения</a:t>
            </a:r>
          </a:p>
        </p:txBody>
      </p:sp>
    </p:spTree>
    <p:extLst>
      <p:ext uri="{BB962C8B-B14F-4D97-AF65-F5344CB8AC3E}">
        <p14:creationId xmlns:p14="http://schemas.microsoft.com/office/powerpoint/2010/main" val="2196626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3C9A96-AB0A-4B64-811B-C2DEBC11F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подготовки участников олимпиад: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22D5D2-E04E-4F2F-966F-BD5F627D4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Базовая школьная подготовка по предмету</a:t>
            </a:r>
          </a:p>
          <a:p>
            <a:r>
              <a:rPr lang="ru-RU" dirty="0"/>
              <a:t>Подготовка с дополнительных занятий( факультативы, кружки, курсы)</a:t>
            </a:r>
          </a:p>
          <a:p>
            <a:r>
              <a:rPr lang="ru-RU" dirty="0"/>
              <a:t>Самоподготовка (чтение научной и научно-популярной литературы, самостоятельное решение задач, поиск информации в Интернете и т.д.)</a:t>
            </a:r>
          </a:p>
          <a:p>
            <a:endParaRPr lang="ru-RU" dirty="0"/>
          </a:p>
        </p:txBody>
      </p:sp>
      <p:pic>
        <p:nvPicPr>
          <p:cNvPr id="4098" name="Picture 2" descr="https://gobritish.es/wp-content/uploads/2016/10/clases-ingles-berja-profesores-nativos.jpg">
            <a:extLst>
              <a:ext uri="{FF2B5EF4-FFF2-40B4-BE49-F238E27FC236}">
                <a16:creationId xmlns:a16="http://schemas.microsoft.com/office/drawing/2014/main" id="{A6EE38F0-59B1-4CD1-B368-84497DB77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04" y="4161183"/>
            <a:ext cx="5155096" cy="269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007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682C05-2B21-4840-A060-08596162C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подготовки участников олимпиад: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192C79-A9D7-48FE-9BA4-94C172796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Подготовка к олимпиаде должна быть систематической , начиная с начала учебного года</a:t>
            </a:r>
          </a:p>
          <a:p>
            <a:r>
              <a:rPr lang="ru-RU" dirty="0"/>
              <a:t>На внеурочной деятельности важно использовать не только практическую систему работы, но и развитие творческого мышления детей</a:t>
            </a:r>
          </a:p>
          <a:p>
            <a:r>
              <a:rPr lang="ru-RU" dirty="0"/>
              <a:t>Важно видеть траекторию движения каждого учащегося от незнания к знанию, от практики к творчеству</a:t>
            </a:r>
          </a:p>
          <a:p>
            <a:r>
              <a:rPr lang="ru-RU" dirty="0"/>
              <a:t>Важно проводить анализ олимпиад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val="3002295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85A4B-FB98-43B4-B513-1E3019A8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315200" cy="5512904"/>
          </a:xfrm>
        </p:spPr>
        <p:txBody>
          <a:bodyPr>
            <a:normAutofit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Сауров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Савелий, учащийся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ГБОУ лицей 410 Пушкинского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р-на Санкт-Петербурга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Призёр регионального этапа ВСОШ -2021/2022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ЕГЭ- 97 баллов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084DD5-D348-4EF7-B0BB-0E267C8FBB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83" y="0"/>
            <a:ext cx="4373217" cy="6858000"/>
          </a:xfrm>
        </p:spPr>
      </p:pic>
    </p:spTree>
    <p:extLst>
      <p:ext uri="{BB962C8B-B14F-4D97-AF65-F5344CB8AC3E}">
        <p14:creationId xmlns:p14="http://schemas.microsoft.com/office/powerpoint/2010/main" val="1887500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C9A7E-4253-4D7B-87DF-CFA21D847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/>
              <a:t>Types of tasks</a:t>
            </a:r>
            <a:endParaRPr lang="ru-RU" sz="3600" b="1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0C6230-540E-4ABE-8C21-20923967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1478"/>
            <a:ext cx="10515600" cy="4785485"/>
          </a:xfrm>
        </p:spPr>
        <p:txBody>
          <a:bodyPr/>
          <a:lstStyle/>
          <a:p>
            <a:r>
              <a:rPr lang="ru-RU" b="1" dirty="0"/>
              <a:t>Заполнить пропуски </a:t>
            </a:r>
            <a:r>
              <a:rPr lang="en-US" b="1" dirty="0"/>
              <a:t>(</a:t>
            </a:r>
            <a:r>
              <a:rPr lang="ru-RU" b="1" dirty="0"/>
              <a:t>=</a:t>
            </a:r>
            <a:r>
              <a:rPr lang="en-US" b="1" dirty="0"/>
              <a:t>filling the gaps)</a:t>
            </a:r>
            <a:r>
              <a:rPr lang="ru-RU" b="1" dirty="0"/>
              <a:t>= ЕГЭ</a:t>
            </a:r>
          </a:p>
          <a:p>
            <a:r>
              <a:rPr lang="ru-RU" b="1" dirty="0"/>
              <a:t>Множественный выбор(</a:t>
            </a:r>
            <a:r>
              <a:rPr lang="en-US" b="1" dirty="0"/>
              <a:t>=multiple choice)=</a:t>
            </a:r>
            <a:r>
              <a:rPr lang="ru-RU" b="1" dirty="0"/>
              <a:t>ЕГЭ</a:t>
            </a:r>
          </a:p>
          <a:p>
            <a:r>
              <a:rPr lang="ru-RU" b="1" dirty="0"/>
              <a:t>Словообразование </a:t>
            </a:r>
            <a:r>
              <a:rPr lang="en-US" b="1" dirty="0"/>
              <a:t>(=word-building)=</a:t>
            </a:r>
            <a:r>
              <a:rPr lang="ru-RU" b="1" dirty="0"/>
              <a:t>ЕГЭ</a:t>
            </a:r>
          </a:p>
          <a:p>
            <a:r>
              <a:rPr lang="ru-RU" b="1" dirty="0"/>
              <a:t>Редактирование(=</a:t>
            </a:r>
            <a:r>
              <a:rPr lang="en-US" b="1" dirty="0"/>
              <a:t>correcting mistakes)=</a:t>
            </a:r>
            <a:r>
              <a:rPr lang="ru-RU" b="1" dirty="0"/>
              <a:t>ЕГЭ</a:t>
            </a:r>
          </a:p>
          <a:p>
            <a:r>
              <a:rPr lang="ru-RU" b="1" dirty="0"/>
              <a:t>Кроссворд(=</a:t>
            </a:r>
            <a:r>
              <a:rPr lang="en-US" b="1" dirty="0"/>
              <a:t>crossword solving</a:t>
            </a:r>
            <a:r>
              <a:rPr lang="ru-RU" b="1" dirty="0"/>
              <a:t>)=ЕГЭ</a:t>
            </a:r>
          </a:p>
          <a:p>
            <a:r>
              <a:rPr lang="ru-RU" b="1" dirty="0"/>
              <a:t>Трансформация(=</a:t>
            </a:r>
            <a:r>
              <a:rPr lang="en-US" b="1" dirty="0"/>
              <a:t>transformation)=</a:t>
            </a:r>
            <a:r>
              <a:rPr lang="ru-RU" b="1" dirty="0"/>
              <a:t>ЕГЭ</a:t>
            </a:r>
          </a:p>
          <a:p>
            <a:r>
              <a:rPr lang="ru-RU" b="1" dirty="0"/>
              <a:t>Подобрать слово в контексте (=</a:t>
            </a:r>
            <a:r>
              <a:rPr lang="en-US" b="1" dirty="0"/>
              <a:t>putting one word in different contexts)</a:t>
            </a:r>
          </a:p>
          <a:p>
            <a:r>
              <a:rPr lang="en-US" b="1" dirty="0"/>
              <a:t>Special tasks</a:t>
            </a:r>
            <a:r>
              <a:rPr lang="ru-RU" b="1" dirty="0"/>
              <a:t>:</a:t>
            </a:r>
            <a:r>
              <a:rPr lang="en-US" b="1" dirty="0"/>
              <a:t>linking words, sentence structures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5654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17F16-94B9-478F-9E59-F91044E79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/>
              <a:t>Подготовка на уроках</a:t>
            </a:r>
            <a:br>
              <a:rPr lang="ru-RU" sz="3200" b="1" u="sng" dirty="0"/>
            </a:br>
            <a:endParaRPr lang="ru-RU" sz="3200" b="1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707AA2-6142-4FA7-980F-B8923A899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2939"/>
            <a:ext cx="10515600" cy="5024024"/>
          </a:xfrm>
        </p:spPr>
        <p:txBody>
          <a:bodyPr/>
          <a:lstStyle/>
          <a:p>
            <a:r>
              <a:rPr lang="ru-RU" dirty="0"/>
              <a:t>«Упражнения –летучки» на 5 минут</a:t>
            </a:r>
          </a:p>
          <a:p>
            <a:r>
              <a:rPr lang="ru-RU" dirty="0"/>
              <a:t>Творческие задания</a:t>
            </a:r>
          </a:p>
          <a:p>
            <a:r>
              <a:rPr lang="ru-RU" dirty="0"/>
              <a:t>Языковой анализ</a:t>
            </a:r>
          </a:p>
          <a:p>
            <a:r>
              <a:rPr lang="ru-RU" dirty="0"/>
              <a:t>Упражнения в формате ОГЭ/ЕГЭ</a:t>
            </a:r>
          </a:p>
          <a:p>
            <a:r>
              <a:rPr lang="ru-RU" dirty="0"/>
              <a:t>Устная часть в виде презентаций, видеороликов</a:t>
            </a:r>
          </a:p>
          <a:p>
            <a:r>
              <a:rPr lang="ru-RU" dirty="0"/>
              <a:t>Задания на жанровое соответствие и учёт адресата высказывания(например, письмо другу из другой страны)</a:t>
            </a:r>
          </a:p>
          <a:p>
            <a:r>
              <a:rPr lang="ru-RU" dirty="0"/>
              <a:t>Коммуникативные задания( например, гиды-переводчики)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0337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631</Words>
  <Application>Microsoft Office PowerPoint</Application>
  <PresentationFormat>Широкоэкранный</PresentationFormat>
  <Paragraphs>56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Подготовка учащихся в олимпиадном движении и ЕГЭ по английскому языку. </vt:lpstr>
      <vt:lpstr>Основная цель олимпиадного движения:</vt:lpstr>
      <vt:lpstr>Презентация PowerPoint</vt:lpstr>
      <vt:lpstr>Приоритеты материала  в подготовке учащихся к олимпиаде:</vt:lpstr>
      <vt:lpstr>Система подготовки участников олимпиад:</vt:lpstr>
      <vt:lpstr>Система подготовки участников олимпиад:</vt:lpstr>
      <vt:lpstr>Сауров Савелий, учащийся  ГБОУ лицей 410 Пушкинского  р-на Санкт-Петербурга  Призёр регионального этапа ВСОШ -2021/2022  ЕГЭ- 97 баллов </vt:lpstr>
      <vt:lpstr>Types of tasks</vt:lpstr>
      <vt:lpstr>Подготовка на уроках </vt:lpstr>
      <vt:lpstr>Интернет –ресурсы:</vt:lpstr>
      <vt:lpstr>Учебная литература </vt:lpstr>
      <vt:lpstr>Учебная литература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учащихся в олимпиадном движении и ЕГЭ по английскому языку.</dc:title>
  <dc:creator>Irina</dc:creator>
  <cp:lastModifiedBy>Irina</cp:lastModifiedBy>
  <cp:revision>12</cp:revision>
  <dcterms:created xsi:type="dcterms:W3CDTF">2022-10-16T17:49:15Z</dcterms:created>
  <dcterms:modified xsi:type="dcterms:W3CDTF">2022-10-16T19:28:32Z</dcterms:modified>
</cp:coreProperties>
</file>