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2" r:id="rId47"/>
    <p:sldId id="303" r:id="rId48"/>
    <p:sldId id="304" r:id="rId49"/>
    <p:sldId id="305" r:id="rId50"/>
    <p:sldId id="306" r:id="rId51"/>
    <p:sldId id="307" r:id="rId52"/>
    <p:sldId id="308" r:id="rId53"/>
    <p:sldId id="309" r:id="rId54"/>
    <p:sldId id="310" r:id="rId55"/>
    <p:sldId id="311" r:id="rId56"/>
    <p:sldId id="312" r:id="rId57"/>
    <p:sldId id="313" r:id="rId58"/>
    <p:sldId id="314" r:id="rId59"/>
    <p:sldId id="315" r:id="rId60"/>
    <p:sldId id="316" r:id="rId6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46" d="100"/>
          <a:sy n="46" d="100"/>
        </p:scale>
        <p:origin x="-1210" y="-8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5B106E36-FD25-4E2D-B0AA-010F637433A0}" type="datetimeFigureOut">
              <a:rPr lang="ru-RU" smtClean="0"/>
              <a:pPr/>
              <a:t>14.12.2022</a:t>
            </a:fld>
            <a:endParaRPr lang="ru-RU"/>
          </a:p>
        </p:txBody>
      </p:sp>
      <p:sp>
        <p:nvSpPr>
          <p:cNvPr id="2" name="Нижний колонтитул 1"/>
          <p:cNvSpPr>
            <a:spLocks noGrp="1"/>
          </p:cNvSpPr>
          <p:nvPr>
            <p:ph type="ftr" sz="quarter" idx="11"/>
          </p:nvPr>
        </p:nvSpPr>
        <p:spPr/>
        <p:txBody>
          <a:bodyPr/>
          <a:lstStyle/>
          <a:p>
            <a:endParaRPr lang="ru-RU"/>
          </a:p>
        </p:txBody>
      </p:sp>
      <p:sp>
        <p:nvSpPr>
          <p:cNvPr id="15" name="Номер слайда 14"/>
          <p:cNvSpPr>
            <a:spLocks noGrp="1"/>
          </p:cNvSpPr>
          <p:nvPr>
            <p:ph type="sldNum" sz="quarter" idx="12"/>
          </p:nvPr>
        </p:nvSpPr>
        <p:spPr>
          <a:xfrm>
            <a:off x="8229600" y="6473952"/>
            <a:ext cx="758952" cy="246888"/>
          </a:xfrm>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14.12.2022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14.12.2022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Содержимое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5B106E36-FD25-4E2D-B0AA-010F637433A0}" type="datetimeFigureOut">
              <a:rPr lang="ru-RU" smtClean="0"/>
              <a:pPr/>
              <a:t>14.12.2022</a:t>
            </a:fld>
            <a:endParaRPr lang="ru-RU"/>
          </a:p>
        </p:txBody>
      </p:sp>
      <p:sp>
        <p:nvSpPr>
          <p:cNvPr id="19" name="Нижний колонтитул 18"/>
          <p:cNvSpPr>
            <a:spLocks noGrp="1"/>
          </p:cNvSpPr>
          <p:nvPr>
            <p:ph type="ftr" sz="quarter" idx="11"/>
          </p:nvPr>
        </p:nvSpPr>
        <p:spPr>
          <a:xfrm>
            <a:off x="3581400" y="76200"/>
            <a:ext cx="2895600" cy="288925"/>
          </a:xfrm>
        </p:spPr>
        <p:txBody>
          <a:bodyPr/>
          <a:lstStyle/>
          <a:p>
            <a:endParaRPr lang="ru-RU"/>
          </a:p>
        </p:txBody>
      </p:sp>
      <p:sp>
        <p:nvSpPr>
          <p:cNvPr id="16" name="Номер слайда 15"/>
          <p:cNvSpPr>
            <a:spLocks noGrp="1"/>
          </p:cNvSpPr>
          <p:nvPr>
            <p:ph type="sldNum" sz="quarter" idx="12"/>
          </p:nvPr>
        </p:nvSpPr>
        <p:spPr>
          <a:xfrm>
            <a:off x="8229600" y="6473952"/>
            <a:ext cx="758952" cy="246888"/>
          </a:xfrm>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5B106E36-FD25-4E2D-B0AA-010F637433A0}" type="datetimeFigureOut">
              <a:rPr lang="ru-RU" smtClean="0"/>
              <a:pPr/>
              <a:t>14.12.2022</a:t>
            </a:fld>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725C68B6-61C2-468F-89AB-4B9F7531AA68}" type="slidenum">
              <a:rPr lang="ru-RU" smtClean="0"/>
              <a:pPr/>
              <a:t>‹#›</a:t>
            </a:fld>
            <a:endParaRPr lang="ru-RU"/>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Содержимое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5B106E36-FD25-4E2D-B0AA-010F637433A0}" type="datetimeFigureOut">
              <a:rPr lang="ru-RU" smtClean="0"/>
              <a:pPr/>
              <a:t>14.12.2022</a:t>
            </a:fld>
            <a:endParaRPr lang="ru-RU"/>
          </a:p>
        </p:txBody>
      </p:sp>
      <p:sp>
        <p:nvSpPr>
          <p:cNvPr id="10" name="Нижний колонтитул 9"/>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Содержимое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Содержимое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5B106E36-FD25-4E2D-B0AA-010F637433A0}" type="datetimeFigureOut">
              <a:rPr lang="ru-RU" smtClean="0"/>
              <a:pPr/>
              <a:t>14.12.2022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229600" y="6477000"/>
            <a:ext cx="762000" cy="246888"/>
          </a:xfrm>
        </p:spPr>
        <p:txBody>
          <a:bodyPr/>
          <a:lstStyle/>
          <a:p>
            <a:fld id="{725C68B6-61C2-468F-89AB-4B9F7531AA68}" type="slidenum">
              <a:rPr lang="ru-RU" smtClean="0"/>
              <a:pPr/>
              <a:t>‹#›</a:t>
            </a:fld>
            <a:endParaRPr lang="ru-RU"/>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5B106E36-FD25-4E2D-B0AA-010F637433A0}" type="datetimeFigureOut">
              <a:rPr lang="ru-RU" smtClean="0"/>
              <a:pPr/>
              <a:t>14.12.2022</a:t>
            </a:fld>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5B106E36-FD25-4E2D-B0AA-010F637433A0}" type="datetimeFigureOut">
              <a:rPr lang="ru-RU" smtClean="0"/>
              <a:pPr/>
              <a:t>14.12.2022</a:t>
            </a:fld>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Содержимое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5B106E36-FD25-4E2D-B0AA-010F637433A0}" type="datetimeFigureOut">
              <a:rPr lang="ru-RU" smtClean="0"/>
              <a:pPr/>
              <a:t>14.12.2022</a:t>
            </a:fld>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fld id="{5B106E36-FD25-4E2D-B0AA-010F637433A0}" type="datetimeFigureOut">
              <a:rPr lang="ru-RU" smtClean="0"/>
              <a:pPr/>
              <a:t>14.12.2022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725C68B6-61C2-468F-89AB-4B9F7531AA68}" type="slidenum">
              <a:rPr lang="ru-RU" smtClean="0"/>
              <a:pPr/>
              <a:t>‹#›</a:t>
            </a:fld>
            <a:endParaRPr lang="ru-RU"/>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5B106E36-FD25-4E2D-B0AA-010F637433A0}" type="datetimeFigureOut">
              <a:rPr lang="ru-RU" smtClean="0"/>
              <a:pPr/>
              <a:t>14.12.2022</a:t>
            </a:fld>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725C68B6-61C2-468F-89AB-4B9F7531AA68}" type="slidenum">
              <a:rPr lang="ru-RU" smtClean="0"/>
              <a:pPr/>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4" name="Рисунок 3" descr="0_63cd4_e0aa79d2_L.jpg"/>
          <p:cNvPicPr>
            <a:picLocks noChangeAspect="1"/>
          </p:cNvPicPr>
          <p:nvPr/>
        </p:nvPicPr>
        <p:blipFill>
          <a:blip r:embed="rId2" cstate="print"/>
          <a:stretch>
            <a:fillRect/>
          </a:stretch>
        </p:blipFill>
        <p:spPr>
          <a:xfrm>
            <a:off x="323528" y="232940"/>
            <a:ext cx="8548951" cy="6155244"/>
          </a:xfrm>
          <a:prstGeom prst="rect">
            <a:avLst/>
          </a:prstGeom>
        </p:spPr>
      </p:pic>
      <p:sp>
        <p:nvSpPr>
          <p:cNvPr id="5" name="TextBox 4"/>
          <p:cNvSpPr txBox="1"/>
          <p:nvPr/>
        </p:nvSpPr>
        <p:spPr>
          <a:xfrm>
            <a:off x="3923928" y="6165304"/>
            <a:ext cx="4968552" cy="461665"/>
          </a:xfrm>
          <a:prstGeom prst="rect">
            <a:avLst/>
          </a:prstGeom>
          <a:noFill/>
        </p:spPr>
        <p:txBody>
          <a:bodyPr wrap="square" rtlCol="0">
            <a:spAutoFit/>
          </a:bodyPr>
          <a:lstStyle/>
          <a:p>
            <a:r>
              <a:rPr lang="ru-RU" sz="2400" b="1" dirty="0" smtClean="0">
                <a:solidFill>
                  <a:srgbClr val="002060"/>
                </a:solidFill>
                <a:effectLst>
                  <a:outerShdw blurRad="38100" dist="38100" dir="2700000" algn="tl">
                    <a:srgbClr val="000000">
                      <a:alpha val="43137"/>
                    </a:srgbClr>
                  </a:outerShdw>
                </a:effectLst>
                <a:latin typeface="Segoe UI Light" pitchFamily="34" charset="0"/>
              </a:rPr>
              <a:t>Воспитатель: Пономарева О.С</a:t>
            </a:r>
            <a:r>
              <a:rPr lang="ru-RU" sz="2400" b="1" dirty="0" smtClean="0">
                <a:solidFill>
                  <a:srgbClr val="002060"/>
                </a:solidFill>
                <a:effectLst>
                  <a:outerShdw blurRad="38100" dist="38100" dir="2700000" algn="tl">
                    <a:srgbClr val="000000">
                      <a:alpha val="43137"/>
                    </a:srgbClr>
                  </a:outerShdw>
                </a:effectLst>
              </a:rPr>
              <a:t>.</a:t>
            </a:r>
            <a:endParaRPr lang="ru-RU" sz="2400" b="1" dirty="0">
              <a:solidFill>
                <a:srgbClr val="002060"/>
              </a:solidFill>
              <a:effectLst>
                <a:outerShdw blurRad="38100" dist="38100" dir="2700000" algn="tl">
                  <a:srgbClr val="000000">
                    <a:alpha val="43137"/>
                  </a:srgbClr>
                </a:outerShdw>
              </a:effectLs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1621686731_13-phonoteka_org-p-fon-dlya-poslovits-i-pogovorok-15.jpg"/>
          <p:cNvPicPr>
            <a:picLocks noGrp="1" noChangeAspect="1"/>
          </p:cNvPicPr>
          <p:nvPr>
            <p:ph idx="1"/>
          </p:nvPr>
        </p:nvPicPr>
        <p:blipFill>
          <a:blip r:embed="rId2" cstate="print"/>
          <a:stretch>
            <a:fillRect/>
          </a:stretch>
        </p:blipFill>
        <p:spPr>
          <a:xfrm>
            <a:off x="-95070" y="0"/>
            <a:ext cx="9239070" cy="6858000"/>
          </a:xfrm>
        </p:spPr>
      </p:pic>
      <p:sp>
        <p:nvSpPr>
          <p:cNvPr id="2" name="Заголовок 1"/>
          <p:cNvSpPr>
            <a:spLocks noGrp="1"/>
          </p:cNvSpPr>
          <p:nvPr>
            <p:ph type="title"/>
          </p:nvPr>
        </p:nvSpPr>
        <p:spPr>
          <a:xfrm>
            <a:off x="457200" y="692696"/>
            <a:ext cx="8686800" cy="838200"/>
          </a:xfrm>
        </p:spPr>
        <p:txBody>
          <a:bodyPr>
            <a:noAutofit/>
          </a:bodyPr>
          <a:lstStyle/>
          <a:p>
            <a:pPr algn="ctr"/>
            <a:r>
              <a:rPr lang="ru-RU" sz="4000" b="1" dirty="0" smtClean="0"/>
              <a:t>«Скажи мне, кто твой</a:t>
            </a:r>
            <a:br>
              <a:rPr lang="ru-RU" sz="4000" b="1" dirty="0" smtClean="0"/>
            </a:br>
            <a:r>
              <a:rPr lang="ru-RU" sz="4000" b="1" dirty="0" smtClean="0"/>
              <a:t>друг, и я скажу, кто ты»</a:t>
            </a:r>
            <a:endParaRPr lang="ru-RU" sz="4000" b="1" dirty="0"/>
          </a:p>
        </p:txBody>
      </p:sp>
      <p:sp>
        <p:nvSpPr>
          <p:cNvPr id="8" name="TextBox 7"/>
          <p:cNvSpPr txBox="1"/>
          <p:nvPr/>
        </p:nvSpPr>
        <p:spPr>
          <a:xfrm>
            <a:off x="1115616" y="1916832"/>
            <a:ext cx="6408712" cy="2246769"/>
          </a:xfrm>
          <a:prstGeom prst="rect">
            <a:avLst/>
          </a:prstGeom>
          <a:noFill/>
        </p:spPr>
        <p:txBody>
          <a:bodyPr wrap="square" rtlCol="0">
            <a:spAutoFit/>
          </a:bodyPr>
          <a:lstStyle/>
          <a:p>
            <a:r>
              <a:rPr lang="ru-RU" sz="2000" dirty="0" smtClean="0"/>
              <a:t>В этой пословице говорится </a:t>
            </a:r>
            <a:r>
              <a:rPr lang="ru-RU" sz="2000" dirty="0" smtClean="0"/>
              <a:t>о том, что круг  нашего общения  может многое сказать о нас: люди</a:t>
            </a:r>
            <a:r>
              <a:rPr lang="ru-RU" sz="2000" dirty="0" smtClean="0"/>
              <a:t>, общающиеся долгие </a:t>
            </a:r>
            <a:r>
              <a:rPr lang="ru-RU" sz="2000" dirty="0" smtClean="0"/>
              <a:t>годы друг </a:t>
            </a:r>
            <a:r>
              <a:rPr lang="ru-RU" sz="2000" dirty="0" smtClean="0"/>
              <a:t>с другом, становятся</a:t>
            </a:r>
          </a:p>
          <a:p>
            <a:r>
              <a:rPr lang="ru-RU" sz="2000" dirty="0" smtClean="0"/>
              <a:t>похожими, перенимают </a:t>
            </a:r>
            <a:r>
              <a:rPr lang="ru-RU" sz="2000" dirty="0" smtClean="0"/>
              <a:t>манеру поведения </a:t>
            </a:r>
            <a:r>
              <a:rPr lang="ru-RU" sz="2000" dirty="0" smtClean="0"/>
              <a:t>своего друга и </a:t>
            </a:r>
            <a:r>
              <a:rPr lang="ru-RU" sz="2000" dirty="0" smtClean="0"/>
              <a:t>по характеру </a:t>
            </a:r>
            <a:r>
              <a:rPr lang="ru-RU" sz="2000" dirty="0" smtClean="0"/>
              <a:t>и поведению одного</a:t>
            </a:r>
          </a:p>
          <a:p>
            <a:r>
              <a:rPr lang="ru-RU" sz="2000" dirty="0" smtClean="0"/>
              <a:t>можно предсказать поступки и</a:t>
            </a:r>
          </a:p>
          <a:p>
            <a:r>
              <a:rPr lang="ru-RU" sz="2000" dirty="0" smtClean="0"/>
              <a:t>целой группы.</a:t>
            </a:r>
            <a:endParaRPr lang="ru-RU" sz="2000" dirty="0"/>
          </a:p>
        </p:txBody>
      </p:sp>
      <p:pic>
        <p:nvPicPr>
          <p:cNvPr id="9218" name="Picture 2"/>
          <p:cNvPicPr>
            <a:picLocks noChangeAspect="1" noChangeArrowheads="1"/>
          </p:cNvPicPr>
          <p:nvPr/>
        </p:nvPicPr>
        <p:blipFill>
          <a:blip r:embed="rId3" cstate="print"/>
          <a:srcRect/>
          <a:stretch>
            <a:fillRect/>
          </a:stretch>
        </p:blipFill>
        <p:spPr bwMode="auto">
          <a:xfrm>
            <a:off x="2987824" y="3933056"/>
            <a:ext cx="4608512" cy="2608290"/>
          </a:xfrm>
          <a:prstGeom prst="rect">
            <a:avLst/>
          </a:prstGeom>
          <a:noFill/>
          <a:ln w="9525">
            <a:noFill/>
            <a:miter lim="800000"/>
            <a:headEnd/>
            <a:tailEnd/>
          </a:ln>
          <a:effectLst>
            <a:softEdge rad="317500"/>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1621686731_13-phonoteka_org-p-fon-dlya-poslovits-i-pogovorok-15.jpg"/>
          <p:cNvPicPr>
            <a:picLocks noGrp="1" noChangeAspect="1"/>
          </p:cNvPicPr>
          <p:nvPr>
            <p:ph idx="1"/>
          </p:nvPr>
        </p:nvPicPr>
        <p:blipFill>
          <a:blip r:embed="rId2" cstate="print"/>
          <a:stretch>
            <a:fillRect/>
          </a:stretch>
        </p:blipFill>
        <p:spPr>
          <a:xfrm>
            <a:off x="-95070" y="0"/>
            <a:ext cx="9239070" cy="6858000"/>
          </a:xfrm>
        </p:spPr>
      </p:pic>
      <p:sp>
        <p:nvSpPr>
          <p:cNvPr id="2" name="Заголовок 1"/>
          <p:cNvSpPr>
            <a:spLocks noGrp="1"/>
          </p:cNvSpPr>
          <p:nvPr>
            <p:ph type="title"/>
          </p:nvPr>
        </p:nvSpPr>
        <p:spPr>
          <a:xfrm>
            <a:off x="457200" y="692696"/>
            <a:ext cx="8686800" cy="838200"/>
          </a:xfrm>
        </p:spPr>
        <p:txBody>
          <a:bodyPr>
            <a:noAutofit/>
          </a:bodyPr>
          <a:lstStyle/>
          <a:p>
            <a:pPr algn="ctr"/>
            <a:r>
              <a:rPr lang="ru-RU" sz="4000" b="1" dirty="0" smtClean="0"/>
              <a:t>«Сытый голодному не</a:t>
            </a:r>
            <a:br>
              <a:rPr lang="ru-RU" sz="4000" b="1" dirty="0" smtClean="0"/>
            </a:br>
            <a:r>
              <a:rPr lang="ru-RU" sz="4000" b="1" dirty="0" smtClean="0"/>
              <a:t>товарищ</a:t>
            </a:r>
            <a:r>
              <a:rPr lang="ru-RU" sz="4000" b="1" dirty="0" smtClean="0"/>
              <a:t>»</a:t>
            </a:r>
            <a:endParaRPr lang="ru-RU" sz="4000" b="1" dirty="0"/>
          </a:p>
        </p:txBody>
      </p:sp>
      <p:sp>
        <p:nvSpPr>
          <p:cNvPr id="8" name="TextBox 7"/>
          <p:cNvSpPr txBox="1"/>
          <p:nvPr/>
        </p:nvSpPr>
        <p:spPr>
          <a:xfrm>
            <a:off x="1115616" y="1916832"/>
            <a:ext cx="6408712" cy="1938992"/>
          </a:xfrm>
          <a:prstGeom prst="rect">
            <a:avLst/>
          </a:prstGeom>
          <a:noFill/>
        </p:spPr>
        <p:txBody>
          <a:bodyPr wrap="square" rtlCol="0">
            <a:spAutoFit/>
          </a:bodyPr>
          <a:lstStyle/>
          <a:p>
            <a:r>
              <a:rPr lang="ru-RU" sz="2000" dirty="0" smtClean="0"/>
              <a:t>Тяжело понять </a:t>
            </a:r>
            <a:r>
              <a:rPr lang="ru-RU" sz="2000" dirty="0" smtClean="0"/>
              <a:t>другого человека</a:t>
            </a:r>
            <a:r>
              <a:rPr lang="ru-RU" sz="2000" dirty="0" smtClean="0"/>
              <a:t>, что он чувствует, </a:t>
            </a:r>
            <a:r>
              <a:rPr lang="ru-RU" sz="2000" dirty="0" smtClean="0"/>
              <a:t>что им </a:t>
            </a:r>
            <a:r>
              <a:rPr lang="ru-RU" sz="2000" dirty="0" smtClean="0"/>
              <a:t>движет, пока не столкнулся </a:t>
            </a:r>
            <a:r>
              <a:rPr lang="ru-RU" sz="2000" dirty="0" smtClean="0"/>
              <a:t>с подобной </a:t>
            </a:r>
            <a:r>
              <a:rPr lang="ru-RU" sz="2000" dirty="0" smtClean="0"/>
              <a:t>ситуацией в </a:t>
            </a:r>
            <a:r>
              <a:rPr lang="ru-RU" sz="2000" dirty="0" smtClean="0"/>
              <a:t>своей жизни</a:t>
            </a:r>
            <a:r>
              <a:rPr lang="ru-RU" sz="2000" dirty="0" smtClean="0"/>
              <a:t>. Сытый только тогда</a:t>
            </a:r>
          </a:p>
          <a:p>
            <a:r>
              <a:rPr lang="ru-RU" sz="2000" dirty="0" smtClean="0"/>
              <a:t>поймёт голодного, когда </a:t>
            </a:r>
            <a:r>
              <a:rPr lang="ru-RU" sz="2000" dirty="0" smtClean="0"/>
              <a:t>сам будет </a:t>
            </a:r>
            <a:r>
              <a:rPr lang="ru-RU" sz="2000" dirty="0" smtClean="0"/>
              <a:t>страдать от </a:t>
            </a:r>
            <a:r>
              <a:rPr lang="ru-RU" sz="2000" dirty="0" smtClean="0"/>
              <a:t>недоедания. </a:t>
            </a:r>
            <a:r>
              <a:rPr lang="ru-RU" sz="2000" dirty="0" smtClean="0"/>
              <a:t>З</a:t>
            </a:r>
            <a:r>
              <a:rPr lang="ru-RU" sz="2000" dirty="0" smtClean="0"/>
              <a:t>доровый </a:t>
            </a:r>
            <a:r>
              <a:rPr lang="ru-RU" sz="2000" dirty="0" smtClean="0"/>
              <a:t>только </a:t>
            </a:r>
            <a:r>
              <a:rPr lang="ru-RU" sz="2000" dirty="0" smtClean="0"/>
              <a:t>тогда посочувствует </a:t>
            </a:r>
            <a:r>
              <a:rPr lang="ru-RU" sz="2000" dirty="0" smtClean="0"/>
              <a:t>больному, </a:t>
            </a:r>
            <a:r>
              <a:rPr lang="ru-RU" sz="2000" dirty="0" smtClean="0"/>
              <a:t>когда сам </a:t>
            </a:r>
            <a:r>
              <a:rPr lang="ru-RU" sz="2000" dirty="0" smtClean="0"/>
              <a:t>заболеет.</a:t>
            </a:r>
            <a:endParaRPr lang="ru-RU" sz="2000" dirty="0"/>
          </a:p>
        </p:txBody>
      </p:sp>
      <p:pic>
        <p:nvPicPr>
          <p:cNvPr id="10243" name="Picture 3"/>
          <p:cNvPicPr>
            <a:picLocks noChangeAspect="1" noChangeArrowheads="1"/>
          </p:cNvPicPr>
          <p:nvPr/>
        </p:nvPicPr>
        <p:blipFill>
          <a:blip r:embed="rId3" cstate="print"/>
          <a:srcRect/>
          <a:stretch>
            <a:fillRect/>
          </a:stretch>
        </p:blipFill>
        <p:spPr bwMode="auto">
          <a:xfrm>
            <a:off x="2411760" y="3933056"/>
            <a:ext cx="4248472" cy="2659477"/>
          </a:xfrm>
          <a:prstGeom prst="rect">
            <a:avLst/>
          </a:prstGeom>
          <a:noFill/>
          <a:ln w="9525">
            <a:noFill/>
            <a:miter lim="800000"/>
            <a:headEnd/>
            <a:tailEnd/>
          </a:ln>
          <a:effectLst>
            <a:softEdge rad="127000"/>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1621686731_13-phonoteka_org-p-fon-dlya-poslovits-i-pogovorok-15.jpg"/>
          <p:cNvPicPr>
            <a:picLocks noGrp="1" noChangeAspect="1"/>
          </p:cNvPicPr>
          <p:nvPr>
            <p:ph idx="1"/>
          </p:nvPr>
        </p:nvPicPr>
        <p:blipFill>
          <a:blip r:embed="rId2" cstate="print"/>
          <a:stretch>
            <a:fillRect/>
          </a:stretch>
        </p:blipFill>
        <p:spPr>
          <a:xfrm>
            <a:off x="-95070" y="0"/>
            <a:ext cx="9239070" cy="6858000"/>
          </a:xfrm>
        </p:spPr>
      </p:pic>
      <p:sp>
        <p:nvSpPr>
          <p:cNvPr id="2" name="Заголовок 1"/>
          <p:cNvSpPr>
            <a:spLocks noGrp="1"/>
          </p:cNvSpPr>
          <p:nvPr>
            <p:ph type="title"/>
          </p:nvPr>
        </p:nvSpPr>
        <p:spPr>
          <a:xfrm>
            <a:off x="457200" y="692696"/>
            <a:ext cx="8686800" cy="838200"/>
          </a:xfrm>
        </p:spPr>
        <p:txBody>
          <a:bodyPr>
            <a:noAutofit/>
          </a:bodyPr>
          <a:lstStyle/>
          <a:p>
            <a:pPr algn="ctr"/>
            <a:r>
              <a:rPr lang="ru-RU" sz="4000" b="1" dirty="0" smtClean="0"/>
              <a:t>«Старый друг лучше</a:t>
            </a:r>
            <a:br>
              <a:rPr lang="ru-RU" sz="4000" b="1" dirty="0" smtClean="0"/>
            </a:br>
            <a:r>
              <a:rPr lang="ru-RU" sz="4000" b="1" dirty="0" smtClean="0"/>
              <a:t>новых двух»</a:t>
            </a:r>
            <a:endParaRPr lang="ru-RU" sz="4000" b="1" dirty="0"/>
          </a:p>
        </p:txBody>
      </p:sp>
      <p:sp>
        <p:nvSpPr>
          <p:cNvPr id="8" name="TextBox 7"/>
          <p:cNvSpPr txBox="1"/>
          <p:nvPr/>
        </p:nvSpPr>
        <p:spPr>
          <a:xfrm>
            <a:off x="1043608" y="2276872"/>
            <a:ext cx="5256584" cy="2862322"/>
          </a:xfrm>
          <a:prstGeom prst="rect">
            <a:avLst/>
          </a:prstGeom>
          <a:noFill/>
        </p:spPr>
        <p:txBody>
          <a:bodyPr wrap="square" rtlCol="0">
            <a:spAutoFit/>
          </a:bodyPr>
          <a:lstStyle/>
          <a:p>
            <a:r>
              <a:rPr lang="ru-RU" sz="2000" dirty="0" smtClean="0"/>
              <a:t>Старые проверенные друзья</a:t>
            </a:r>
          </a:p>
          <a:p>
            <a:r>
              <a:rPr lang="ru-RU" sz="2000" dirty="0" smtClean="0"/>
              <a:t>никогда не предадут, а насколько</a:t>
            </a:r>
          </a:p>
          <a:p>
            <a:r>
              <a:rPr lang="ru-RU" sz="2000" dirty="0" smtClean="0"/>
              <a:t>будут верными новые друзья,</a:t>
            </a:r>
          </a:p>
          <a:p>
            <a:r>
              <a:rPr lang="ru-RU" sz="2000" dirty="0" smtClean="0"/>
              <a:t>еще не известно. </a:t>
            </a:r>
            <a:endParaRPr lang="ru-RU" sz="2000" dirty="0" smtClean="0"/>
          </a:p>
          <a:p>
            <a:r>
              <a:rPr lang="ru-RU" sz="2000" dirty="0" smtClean="0"/>
              <a:t>Так </a:t>
            </a:r>
            <a:r>
              <a:rPr lang="ru-RU" sz="2000" dirty="0" smtClean="0"/>
              <a:t>говорят те,</a:t>
            </a:r>
          </a:p>
          <a:p>
            <a:r>
              <a:rPr lang="ru-RU" sz="2000" dirty="0" smtClean="0"/>
              <a:t>кто дорожит верными </a:t>
            </a:r>
            <a:endParaRPr lang="ru-RU" sz="2000" dirty="0" smtClean="0"/>
          </a:p>
          <a:p>
            <a:r>
              <a:rPr lang="ru-RU" sz="2000" dirty="0" smtClean="0"/>
              <a:t>друзьями</a:t>
            </a:r>
            <a:endParaRPr lang="ru-RU" sz="2000" dirty="0" smtClean="0"/>
          </a:p>
          <a:p>
            <a:r>
              <a:rPr lang="ru-RU" sz="2000" dirty="0" smtClean="0"/>
              <a:t>или сожалеет, </a:t>
            </a:r>
            <a:endParaRPr lang="ru-RU" sz="2000" dirty="0" smtClean="0"/>
          </a:p>
          <a:p>
            <a:r>
              <a:rPr lang="ru-RU" sz="2000" dirty="0" smtClean="0"/>
              <a:t>что </a:t>
            </a:r>
            <a:r>
              <a:rPr lang="ru-RU" sz="2000" dirty="0" smtClean="0"/>
              <a:t>их нет.</a:t>
            </a:r>
            <a:endParaRPr lang="ru-RU" sz="2000" dirty="0"/>
          </a:p>
        </p:txBody>
      </p:sp>
      <p:pic>
        <p:nvPicPr>
          <p:cNvPr id="11266" name="Picture 2"/>
          <p:cNvPicPr>
            <a:picLocks noChangeAspect="1" noChangeArrowheads="1"/>
          </p:cNvPicPr>
          <p:nvPr/>
        </p:nvPicPr>
        <p:blipFill>
          <a:blip r:embed="rId3" cstate="print"/>
          <a:srcRect/>
          <a:stretch>
            <a:fillRect/>
          </a:stretch>
        </p:blipFill>
        <p:spPr bwMode="auto">
          <a:xfrm>
            <a:off x="4355976" y="3284984"/>
            <a:ext cx="3456384" cy="3225958"/>
          </a:xfrm>
          <a:prstGeom prst="rect">
            <a:avLst/>
          </a:prstGeom>
          <a:noFill/>
          <a:ln w="9525">
            <a:noFill/>
            <a:miter lim="800000"/>
            <a:headEnd/>
            <a:tailEnd/>
          </a:ln>
          <a:effectLst>
            <a:softEdge rad="317500"/>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1621686731_13-phonoteka_org-p-fon-dlya-poslovits-i-pogovorok-15.jpg"/>
          <p:cNvPicPr>
            <a:picLocks noGrp="1" noChangeAspect="1"/>
          </p:cNvPicPr>
          <p:nvPr>
            <p:ph idx="1"/>
          </p:nvPr>
        </p:nvPicPr>
        <p:blipFill>
          <a:blip r:embed="rId2" cstate="print"/>
          <a:stretch>
            <a:fillRect/>
          </a:stretch>
        </p:blipFill>
        <p:spPr>
          <a:xfrm>
            <a:off x="-95070" y="0"/>
            <a:ext cx="9239070" cy="6858000"/>
          </a:xfrm>
        </p:spPr>
      </p:pic>
      <p:sp>
        <p:nvSpPr>
          <p:cNvPr id="2" name="Заголовок 1"/>
          <p:cNvSpPr>
            <a:spLocks noGrp="1"/>
          </p:cNvSpPr>
          <p:nvPr>
            <p:ph type="title"/>
          </p:nvPr>
        </p:nvSpPr>
        <p:spPr>
          <a:xfrm>
            <a:off x="457200" y="692696"/>
            <a:ext cx="8686800" cy="838200"/>
          </a:xfrm>
        </p:spPr>
        <p:txBody>
          <a:bodyPr>
            <a:noAutofit/>
          </a:bodyPr>
          <a:lstStyle/>
          <a:p>
            <a:pPr algn="ctr"/>
            <a:r>
              <a:rPr lang="ru-RU" sz="4000" b="1" dirty="0" smtClean="0"/>
              <a:t>«Слово — не воробей:</a:t>
            </a:r>
            <a:br>
              <a:rPr lang="ru-RU" sz="4000" b="1" dirty="0" smtClean="0"/>
            </a:br>
            <a:r>
              <a:rPr lang="ru-RU" sz="4000" b="1" dirty="0" smtClean="0"/>
              <a:t>вылетит — не</a:t>
            </a:r>
            <a:br>
              <a:rPr lang="ru-RU" sz="4000" b="1" dirty="0" smtClean="0"/>
            </a:br>
            <a:r>
              <a:rPr lang="ru-RU" sz="4000" b="1" dirty="0" smtClean="0"/>
              <a:t>поймаешь»</a:t>
            </a:r>
            <a:endParaRPr lang="ru-RU" sz="4000" b="1" dirty="0"/>
          </a:p>
        </p:txBody>
      </p:sp>
      <p:sp>
        <p:nvSpPr>
          <p:cNvPr id="6" name="Прямоугольник 5"/>
          <p:cNvSpPr/>
          <p:nvPr/>
        </p:nvSpPr>
        <p:spPr>
          <a:xfrm>
            <a:off x="1115616" y="2708920"/>
            <a:ext cx="4572000" cy="1754326"/>
          </a:xfrm>
          <a:prstGeom prst="rect">
            <a:avLst/>
          </a:prstGeom>
        </p:spPr>
        <p:txBody>
          <a:bodyPr>
            <a:spAutoFit/>
          </a:bodyPr>
          <a:lstStyle/>
          <a:p>
            <a:r>
              <a:rPr lang="ru-RU" dirty="0" smtClean="0"/>
              <a:t>Это значит, что прежде чем</a:t>
            </a:r>
          </a:p>
          <a:p>
            <a:r>
              <a:rPr lang="ru-RU" dirty="0" smtClean="0"/>
              <a:t>говорить, необходимо подумать.</a:t>
            </a:r>
          </a:p>
          <a:p>
            <a:r>
              <a:rPr lang="ru-RU" dirty="0" smtClean="0"/>
              <a:t>Необдуманные слова могут</a:t>
            </a:r>
          </a:p>
          <a:p>
            <a:r>
              <a:rPr lang="ru-RU" dirty="0" smtClean="0"/>
              <a:t>привести к негативным</a:t>
            </a:r>
          </a:p>
          <a:p>
            <a:r>
              <a:rPr lang="ru-RU" dirty="0" smtClean="0"/>
              <a:t>последствиям, а вернуть</a:t>
            </a:r>
          </a:p>
          <a:p>
            <a:r>
              <a:rPr lang="ru-RU" dirty="0" smtClean="0"/>
              <a:t>обратно все уже нельзя.</a:t>
            </a:r>
            <a:endParaRPr lang="ru-RU" dirty="0"/>
          </a:p>
        </p:txBody>
      </p:sp>
      <p:pic>
        <p:nvPicPr>
          <p:cNvPr id="12290" name="Picture 2"/>
          <p:cNvPicPr>
            <a:picLocks noChangeAspect="1" noChangeArrowheads="1"/>
          </p:cNvPicPr>
          <p:nvPr/>
        </p:nvPicPr>
        <p:blipFill>
          <a:blip r:embed="rId3" cstate="print"/>
          <a:srcRect/>
          <a:stretch>
            <a:fillRect/>
          </a:stretch>
        </p:blipFill>
        <p:spPr bwMode="auto">
          <a:xfrm>
            <a:off x="4283968" y="3356991"/>
            <a:ext cx="3528392" cy="3153031"/>
          </a:xfrm>
          <a:prstGeom prst="rect">
            <a:avLst/>
          </a:prstGeom>
          <a:noFill/>
          <a:ln w="9525">
            <a:noFill/>
            <a:miter lim="800000"/>
            <a:headEnd/>
            <a:tailEnd/>
          </a:ln>
          <a:effectLst>
            <a:softEdge rad="317500"/>
          </a:effec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1621686731_13-phonoteka_org-p-fon-dlya-poslovits-i-pogovorok-15.jpg"/>
          <p:cNvPicPr>
            <a:picLocks noGrp="1" noChangeAspect="1"/>
          </p:cNvPicPr>
          <p:nvPr>
            <p:ph idx="1"/>
          </p:nvPr>
        </p:nvPicPr>
        <p:blipFill>
          <a:blip r:embed="rId2" cstate="print"/>
          <a:stretch>
            <a:fillRect/>
          </a:stretch>
        </p:blipFill>
        <p:spPr>
          <a:xfrm>
            <a:off x="-95070" y="0"/>
            <a:ext cx="9239070" cy="6858000"/>
          </a:xfrm>
        </p:spPr>
      </p:pic>
      <p:sp>
        <p:nvSpPr>
          <p:cNvPr id="2" name="Заголовок 1"/>
          <p:cNvSpPr>
            <a:spLocks noGrp="1"/>
          </p:cNvSpPr>
          <p:nvPr>
            <p:ph type="title"/>
          </p:nvPr>
        </p:nvSpPr>
        <p:spPr>
          <a:xfrm>
            <a:off x="0" y="764704"/>
            <a:ext cx="8686800" cy="838200"/>
          </a:xfrm>
        </p:spPr>
        <p:txBody>
          <a:bodyPr>
            <a:normAutofit fontScale="90000"/>
          </a:bodyPr>
          <a:lstStyle/>
          <a:p>
            <a:pPr algn="ctr"/>
            <a:r>
              <a:rPr lang="ru-RU" sz="4000" b="1" dirty="0" smtClean="0"/>
              <a:t>«Человек без друзей –</a:t>
            </a:r>
            <a:br>
              <a:rPr lang="ru-RU" sz="4000" b="1" dirty="0" smtClean="0"/>
            </a:br>
            <a:r>
              <a:rPr lang="ru-RU" sz="4000" b="1" dirty="0" smtClean="0"/>
              <a:t>что дерево без корней»</a:t>
            </a:r>
            <a:endParaRPr lang="ru-RU" b="1" dirty="0"/>
          </a:p>
        </p:txBody>
      </p:sp>
      <p:sp>
        <p:nvSpPr>
          <p:cNvPr id="8" name="TextBox 7"/>
          <p:cNvSpPr txBox="1"/>
          <p:nvPr/>
        </p:nvSpPr>
        <p:spPr>
          <a:xfrm>
            <a:off x="4211960" y="2420888"/>
            <a:ext cx="4104456" cy="2862322"/>
          </a:xfrm>
          <a:prstGeom prst="rect">
            <a:avLst/>
          </a:prstGeom>
          <a:noFill/>
        </p:spPr>
        <p:txBody>
          <a:bodyPr wrap="square" rtlCol="0">
            <a:spAutoFit/>
          </a:bodyPr>
          <a:lstStyle/>
          <a:p>
            <a:r>
              <a:rPr lang="ru-RU" sz="2000" dirty="0" smtClean="0"/>
              <a:t>Дерево без корней, как всем</a:t>
            </a:r>
          </a:p>
          <a:p>
            <a:r>
              <a:rPr lang="ru-RU" sz="2000" dirty="0" smtClean="0"/>
              <a:t>известно, расти не может, вот так</a:t>
            </a:r>
          </a:p>
          <a:p>
            <a:r>
              <a:rPr lang="ru-RU" sz="2000" dirty="0" smtClean="0"/>
              <a:t>и человек без друзей не может</a:t>
            </a:r>
          </a:p>
          <a:p>
            <a:r>
              <a:rPr lang="ru-RU" sz="2000" dirty="0" smtClean="0"/>
              <a:t>нормально существовать,</a:t>
            </a:r>
          </a:p>
          <a:p>
            <a:r>
              <a:rPr lang="ru-RU" sz="2000" dirty="0" smtClean="0"/>
              <a:t>потому, </a:t>
            </a:r>
          </a:p>
          <a:p>
            <a:r>
              <a:rPr lang="ru-RU" sz="2000" dirty="0" smtClean="0"/>
              <a:t>что </a:t>
            </a:r>
            <a:r>
              <a:rPr lang="ru-RU" sz="2000" dirty="0" smtClean="0"/>
              <a:t>в трудную минуту</a:t>
            </a:r>
          </a:p>
          <a:p>
            <a:r>
              <a:rPr lang="ru-RU" sz="2000" dirty="0" smtClean="0"/>
              <a:t>ему никто не </a:t>
            </a:r>
            <a:r>
              <a:rPr lang="ru-RU" sz="2000" dirty="0" smtClean="0"/>
              <a:t>придет</a:t>
            </a:r>
          </a:p>
          <a:p>
            <a:r>
              <a:rPr lang="ru-RU" sz="2000" dirty="0" smtClean="0"/>
              <a:t> </a:t>
            </a:r>
            <a:r>
              <a:rPr lang="ru-RU" sz="2000" dirty="0" smtClean="0"/>
              <a:t>на помощь.</a:t>
            </a:r>
            <a:endParaRPr lang="ru-RU" sz="2000" dirty="0"/>
          </a:p>
        </p:txBody>
      </p:sp>
      <p:pic>
        <p:nvPicPr>
          <p:cNvPr id="13314" name="Picture 2"/>
          <p:cNvPicPr>
            <a:picLocks noChangeAspect="1" noChangeArrowheads="1"/>
          </p:cNvPicPr>
          <p:nvPr/>
        </p:nvPicPr>
        <p:blipFill>
          <a:blip r:embed="rId3" cstate="print"/>
          <a:srcRect/>
          <a:stretch>
            <a:fillRect/>
          </a:stretch>
        </p:blipFill>
        <p:spPr bwMode="auto">
          <a:xfrm>
            <a:off x="899592" y="3212976"/>
            <a:ext cx="3123987" cy="3312368"/>
          </a:xfrm>
          <a:prstGeom prst="rect">
            <a:avLst/>
          </a:prstGeom>
          <a:noFill/>
          <a:ln w="9525">
            <a:noFill/>
            <a:miter lim="800000"/>
            <a:headEnd/>
            <a:tailEnd/>
          </a:ln>
          <a:effectLst>
            <a:softEdge rad="317500"/>
          </a:effec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1621686731_13-phonoteka_org-p-fon-dlya-poslovits-i-pogovorok-15.jpg"/>
          <p:cNvPicPr>
            <a:picLocks noGrp="1" noChangeAspect="1"/>
          </p:cNvPicPr>
          <p:nvPr>
            <p:ph idx="1"/>
          </p:nvPr>
        </p:nvPicPr>
        <p:blipFill>
          <a:blip r:embed="rId2" cstate="print"/>
          <a:stretch>
            <a:fillRect/>
          </a:stretch>
        </p:blipFill>
        <p:spPr>
          <a:xfrm>
            <a:off x="-95070" y="0"/>
            <a:ext cx="9239070" cy="6858000"/>
          </a:xfrm>
        </p:spPr>
      </p:pic>
      <p:sp>
        <p:nvSpPr>
          <p:cNvPr id="2" name="Заголовок 1"/>
          <p:cNvSpPr>
            <a:spLocks noGrp="1"/>
          </p:cNvSpPr>
          <p:nvPr>
            <p:ph type="title"/>
          </p:nvPr>
        </p:nvSpPr>
        <p:spPr>
          <a:xfrm>
            <a:off x="0" y="692696"/>
            <a:ext cx="8686800" cy="838200"/>
          </a:xfrm>
        </p:spPr>
        <p:txBody>
          <a:bodyPr>
            <a:normAutofit/>
          </a:bodyPr>
          <a:lstStyle/>
          <a:p>
            <a:pPr algn="ctr"/>
            <a:r>
              <a:rPr lang="ru-RU" sz="4000" b="1" dirty="0" smtClean="0"/>
              <a:t>«Язык мой — враг мой»</a:t>
            </a:r>
            <a:endParaRPr lang="ru-RU" b="1" dirty="0"/>
          </a:p>
        </p:txBody>
      </p:sp>
      <p:sp>
        <p:nvSpPr>
          <p:cNvPr id="8" name="TextBox 7"/>
          <p:cNvSpPr txBox="1"/>
          <p:nvPr/>
        </p:nvSpPr>
        <p:spPr>
          <a:xfrm>
            <a:off x="4139952" y="2132856"/>
            <a:ext cx="4104456" cy="3785652"/>
          </a:xfrm>
          <a:prstGeom prst="rect">
            <a:avLst/>
          </a:prstGeom>
          <a:noFill/>
        </p:spPr>
        <p:txBody>
          <a:bodyPr wrap="square" rtlCol="0">
            <a:spAutoFit/>
          </a:bodyPr>
          <a:lstStyle/>
          <a:p>
            <a:r>
              <a:rPr lang="ru-RU" sz="2000" dirty="0" smtClean="0"/>
              <a:t>Так говорят в том случае, если</a:t>
            </a:r>
          </a:p>
          <a:p>
            <a:r>
              <a:rPr lang="ru-RU" sz="2000" dirty="0" smtClean="0"/>
              <a:t>человек не сдержавшись</a:t>
            </a:r>
          </a:p>
          <a:p>
            <a:r>
              <a:rPr lang="ru-RU" sz="2000" dirty="0" smtClean="0"/>
              <a:t>вовремя и не подумав, говорит в</a:t>
            </a:r>
          </a:p>
          <a:p>
            <a:r>
              <a:rPr lang="ru-RU" sz="2000" dirty="0" smtClean="0"/>
              <a:t>запале нечто, о чем</a:t>
            </a:r>
          </a:p>
          <a:p>
            <a:r>
              <a:rPr lang="ru-RU" sz="2000" dirty="0" smtClean="0"/>
              <a:t>впоследствии будет жалеть.</a:t>
            </a:r>
          </a:p>
          <a:p>
            <a:r>
              <a:rPr lang="ru-RU" sz="2000" dirty="0" smtClean="0"/>
              <a:t>Пословицу можно использовать,</a:t>
            </a:r>
          </a:p>
          <a:p>
            <a:r>
              <a:rPr lang="ru-RU" sz="2000" dirty="0" smtClean="0"/>
              <a:t>когда кто-либо, а, возможно, и</a:t>
            </a:r>
          </a:p>
          <a:p>
            <a:r>
              <a:rPr lang="ru-RU" sz="2000" dirty="0" smtClean="0"/>
              <a:t>сам говорящий очень сильно</a:t>
            </a:r>
          </a:p>
          <a:p>
            <a:r>
              <a:rPr lang="ru-RU" sz="2000" dirty="0" smtClean="0"/>
              <a:t>разоткровенничался,</a:t>
            </a:r>
          </a:p>
          <a:p>
            <a:r>
              <a:rPr lang="ru-RU" sz="2000" dirty="0" smtClean="0"/>
              <a:t>незаслуженно обидел кого-либо</a:t>
            </a:r>
          </a:p>
          <a:p>
            <a:r>
              <a:rPr lang="ru-RU" sz="2000" dirty="0" smtClean="0"/>
              <a:t>словом, проговорился либо</a:t>
            </a:r>
          </a:p>
          <a:p>
            <a:r>
              <a:rPr lang="ru-RU" sz="2000" dirty="0" smtClean="0"/>
              <a:t>наобещал лишнего.</a:t>
            </a:r>
            <a:endParaRPr lang="ru-RU" sz="2000" dirty="0"/>
          </a:p>
        </p:txBody>
      </p:sp>
      <p:pic>
        <p:nvPicPr>
          <p:cNvPr id="14338" name="Picture 2"/>
          <p:cNvPicPr>
            <a:picLocks noChangeAspect="1" noChangeArrowheads="1"/>
          </p:cNvPicPr>
          <p:nvPr/>
        </p:nvPicPr>
        <p:blipFill>
          <a:blip r:embed="rId3" cstate="print"/>
          <a:srcRect/>
          <a:stretch>
            <a:fillRect/>
          </a:stretch>
        </p:blipFill>
        <p:spPr bwMode="auto">
          <a:xfrm>
            <a:off x="899592" y="3545632"/>
            <a:ext cx="3097279" cy="3312368"/>
          </a:xfrm>
          <a:prstGeom prst="rect">
            <a:avLst/>
          </a:prstGeom>
          <a:noFill/>
          <a:ln w="9525">
            <a:noFill/>
            <a:miter lim="800000"/>
            <a:headEnd/>
            <a:tailEnd/>
          </a:ln>
          <a:effectLst>
            <a:softEdge rad="317500"/>
          </a:effec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1621686731_13-phonoteka_org-p-fon-dlya-poslovits-i-pogovorok-15.jpg"/>
          <p:cNvPicPr>
            <a:picLocks noGrp="1" noChangeAspect="1"/>
          </p:cNvPicPr>
          <p:nvPr>
            <p:ph idx="1"/>
          </p:nvPr>
        </p:nvPicPr>
        <p:blipFill>
          <a:blip r:embed="rId2" cstate="print"/>
          <a:stretch>
            <a:fillRect/>
          </a:stretch>
        </p:blipFill>
        <p:spPr>
          <a:xfrm>
            <a:off x="-95070" y="0"/>
            <a:ext cx="9239070" cy="6858000"/>
          </a:xfrm>
        </p:spPr>
      </p:pic>
      <p:sp>
        <p:nvSpPr>
          <p:cNvPr id="2" name="Заголовок 1"/>
          <p:cNvSpPr>
            <a:spLocks noGrp="1"/>
          </p:cNvSpPr>
          <p:nvPr>
            <p:ph type="title"/>
          </p:nvPr>
        </p:nvSpPr>
        <p:spPr>
          <a:xfrm>
            <a:off x="457200" y="764704"/>
            <a:ext cx="8686800" cy="838200"/>
          </a:xfrm>
        </p:spPr>
        <p:txBody>
          <a:bodyPr>
            <a:noAutofit/>
          </a:bodyPr>
          <a:lstStyle/>
          <a:p>
            <a:pPr algn="ctr"/>
            <a:r>
              <a:rPr lang="ru-RU" b="1" dirty="0" smtClean="0"/>
              <a:t>«Как аукнется, так и</a:t>
            </a:r>
            <a:br>
              <a:rPr lang="ru-RU" b="1" dirty="0" smtClean="0"/>
            </a:br>
            <a:r>
              <a:rPr lang="ru-RU" b="1" dirty="0" smtClean="0"/>
              <a:t>откликнется»</a:t>
            </a:r>
            <a:endParaRPr lang="ru-RU" b="1" dirty="0"/>
          </a:p>
        </p:txBody>
      </p:sp>
      <p:sp>
        <p:nvSpPr>
          <p:cNvPr id="8" name="TextBox 7"/>
          <p:cNvSpPr txBox="1"/>
          <p:nvPr/>
        </p:nvSpPr>
        <p:spPr>
          <a:xfrm>
            <a:off x="971600" y="2276872"/>
            <a:ext cx="4104456" cy="2554545"/>
          </a:xfrm>
          <a:prstGeom prst="rect">
            <a:avLst/>
          </a:prstGeom>
          <a:noFill/>
        </p:spPr>
        <p:txBody>
          <a:bodyPr wrap="square" rtlCol="0">
            <a:spAutoFit/>
          </a:bodyPr>
          <a:lstStyle/>
          <a:p>
            <a:r>
              <a:rPr lang="ru-RU" sz="2000" dirty="0" smtClean="0"/>
              <a:t>Поговорка гласит о том, что как</a:t>
            </a:r>
          </a:p>
          <a:p>
            <a:r>
              <a:rPr lang="ru-RU" sz="2000" dirty="0" smtClean="0"/>
              <a:t>вы будете относиться к людям,</a:t>
            </a:r>
          </a:p>
          <a:p>
            <a:r>
              <a:rPr lang="ru-RU" sz="2000" dirty="0" smtClean="0"/>
              <a:t>так и они будут относиться к вам.</a:t>
            </a:r>
          </a:p>
          <a:p>
            <a:r>
              <a:rPr lang="ru-RU" sz="2000" dirty="0" smtClean="0"/>
              <a:t>Если хотите доброго,</a:t>
            </a:r>
          </a:p>
          <a:p>
            <a:r>
              <a:rPr lang="ru-RU" sz="2000" dirty="0" smtClean="0"/>
              <a:t>уважительного отношения к</a:t>
            </a:r>
          </a:p>
          <a:p>
            <a:r>
              <a:rPr lang="ru-RU" sz="2000" dirty="0" smtClean="0"/>
              <a:t>себе, так же относитесь </a:t>
            </a:r>
            <a:endParaRPr lang="ru-RU" sz="2000" dirty="0" smtClean="0"/>
          </a:p>
          <a:p>
            <a:r>
              <a:rPr lang="ru-RU" sz="2000" dirty="0" smtClean="0"/>
              <a:t>К окружающим</a:t>
            </a:r>
            <a:r>
              <a:rPr lang="ru-RU" sz="2000" dirty="0" smtClean="0"/>
              <a:t>.</a:t>
            </a:r>
            <a:endParaRPr lang="ru-RU" sz="2000" dirty="0"/>
          </a:p>
        </p:txBody>
      </p:sp>
      <p:pic>
        <p:nvPicPr>
          <p:cNvPr id="15362" name="Picture 2"/>
          <p:cNvPicPr>
            <a:picLocks noChangeAspect="1" noChangeArrowheads="1"/>
          </p:cNvPicPr>
          <p:nvPr/>
        </p:nvPicPr>
        <p:blipFill>
          <a:blip r:embed="rId3" cstate="print"/>
          <a:srcRect/>
          <a:stretch>
            <a:fillRect/>
          </a:stretch>
        </p:blipFill>
        <p:spPr bwMode="auto">
          <a:xfrm>
            <a:off x="3779912" y="4005064"/>
            <a:ext cx="4176464" cy="2570132"/>
          </a:xfrm>
          <a:prstGeom prst="rect">
            <a:avLst/>
          </a:prstGeom>
          <a:noFill/>
          <a:ln w="9525">
            <a:noFill/>
            <a:miter lim="800000"/>
            <a:headEnd/>
            <a:tailEnd/>
          </a:ln>
          <a:effectLst>
            <a:softEdge rad="317500"/>
          </a:effec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1621686731_13-phonoteka_org-p-fon-dlya-poslovits-i-pogovorok-15.jpg"/>
          <p:cNvPicPr>
            <a:picLocks noGrp="1" noChangeAspect="1"/>
          </p:cNvPicPr>
          <p:nvPr>
            <p:ph idx="1"/>
          </p:nvPr>
        </p:nvPicPr>
        <p:blipFill>
          <a:blip r:embed="rId2" cstate="print"/>
          <a:stretch>
            <a:fillRect/>
          </a:stretch>
        </p:blipFill>
        <p:spPr>
          <a:xfrm>
            <a:off x="-95070" y="0"/>
            <a:ext cx="9239070" cy="6858000"/>
          </a:xfrm>
        </p:spPr>
      </p:pic>
      <p:sp>
        <p:nvSpPr>
          <p:cNvPr id="2" name="Заголовок 1"/>
          <p:cNvSpPr>
            <a:spLocks noGrp="1"/>
          </p:cNvSpPr>
          <p:nvPr>
            <p:ph type="title"/>
          </p:nvPr>
        </p:nvSpPr>
        <p:spPr>
          <a:xfrm>
            <a:off x="457200" y="764704"/>
            <a:ext cx="8686800" cy="838200"/>
          </a:xfrm>
        </p:spPr>
        <p:txBody>
          <a:bodyPr>
            <a:normAutofit/>
          </a:bodyPr>
          <a:lstStyle/>
          <a:p>
            <a:pPr algn="ctr"/>
            <a:r>
              <a:rPr lang="ru-RU" b="1" dirty="0" smtClean="0"/>
              <a:t>«Век живи, век учись»</a:t>
            </a:r>
            <a:endParaRPr lang="ru-RU" b="1" dirty="0"/>
          </a:p>
        </p:txBody>
      </p:sp>
      <p:sp>
        <p:nvSpPr>
          <p:cNvPr id="8" name="TextBox 7"/>
          <p:cNvSpPr txBox="1"/>
          <p:nvPr/>
        </p:nvSpPr>
        <p:spPr>
          <a:xfrm>
            <a:off x="1043608" y="2420888"/>
            <a:ext cx="4104456" cy="3477875"/>
          </a:xfrm>
          <a:prstGeom prst="rect">
            <a:avLst/>
          </a:prstGeom>
          <a:noFill/>
        </p:spPr>
        <p:txBody>
          <a:bodyPr wrap="square" rtlCol="0">
            <a:spAutoFit/>
          </a:bodyPr>
          <a:lstStyle/>
          <a:p>
            <a:r>
              <a:rPr lang="ru-RU" sz="2000" dirty="0" smtClean="0"/>
              <a:t>Означает, что никогда не</a:t>
            </a:r>
          </a:p>
          <a:p>
            <a:r>
              <a:rPr lang="ru-RU" sz="2000" dirty="0" smtClean="0"/>
              <a:t>поздно открываться чему-то</a:t>
            </a:r>
          </a:p>
          <a:p>
            <a:r>
              <a:rPr lang="ru-RU" sz="2000" dirty="0" smtClean="0"/>
              <a:t>новому и не изведанному.</a:t>
            </a:r>
          </a:p>
          <a:p>
            <a:r>
              <a:rPr lang="ru-RU" sz="2000" dirty="0" smtClean="0"/>
              <a:t>Познавать мир можно всю жизнь,</a:t>
            </a:r>
          </a:p>
          <a:p>
            <a:r>
              <a:rPr lang="ru-RU" sz="2000" dirty="0" smtClean="0"/>
              <a:t>но познать его полностью</a:t>
            </a:r>
          </a:p>
          <a:p>
            <a:r>
              <a:rPr lang="ru-RU" sz="2000" dirty="0" smtClean="0"/>
              <a:t>невозможно. Эту поговорку</a:t>
            </a:r>
          </a:p>
          <a:p>
            <a:r>
              <a:rPr lang="ru-RU" sz="2000" dirty="0" smtClean="0"/>
              <a:t>можно применить как к новичкам,</a:t>
            </a:r>
          </a:p>
          <a:p>
            <a:r>
              <a:rPr lang="ru-RU" sz="2000" dirty="0" smtClean="0"/>
              <a:t>так и к профессионалам своего</a:t>
            </a:r>
          </a:p>
          <a:p>
            <a:r>
              <a:rPr lang="ru-RU" sz="2000" dirty="0" smtClean="0"/>
              <a:t>дела.</a:t>
            </a:r>
            <a:endParaRPr lang="ru-RU" sz="2000" dirty="0"/>
          </a:p>
        </p:txBody>
      </p:sp>
      <p:pic>
        <p:nvPicPr>
          <p:cNvPr id="16386" name="Picture 2"/>
          <p:cNvPicPr>
            <a:picLocks noChangeAspect="1" noChangeArrowheads="1"/>
          </p:cNvPicPr>
          <p:nvPr/>
        </p:nvPicPr>
        <p:blipFill>
          <a:blip r:embed="rId3" cstate="print"/>
          <a:srcRect/>
          <a:stretch>
            <a:fillRect/>
          </a:stretch>
        </p:blipFill>
        <p:spPr bwMode="auto">
          <a:xfrm>
            <a:off x="5148064" y="2276872"/>
            <a:ext cx="2735322" cy="4392488"/>
          </a:xfrm>
          <a:prstGeom prst="rect">
            <a:avLst/>
          </a:prstGeom>
          <a:noFill/>
          <a:ln w="9525">
            <a:noFill/>
            <a:miter lim="800000"/>
            <a:headEnd/>
            <a:tailEnd/>
          </a:ln>
          <a:effectLst>
            <a:softEdge rad="317500"/>
          </a:effec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1621686731_13-phonoteka_org-p-fon-dlya-poslovits-i-pogovorok-15.jpg"/>
          <p:cNvPicPr>
            <a:picLocks noGrp="1" noChangeAspect="1"/>
          </p:cNvPicPr>
          <p:nvPr>
            <p:ph idx="1"/>
          </p:nvPr>
        </p:nvPicPr>
        <p:blipFill>
          <a:blip r:embed="rId2" cstate="print"/>
          <a:stretch>
            <a:fillRect/>
          </a:stretch>
        </p:blipFill>
        <p:spPr>
          <a:xfrm>
            <a:off x="-95070" y="0"/>
            <a:ext cx="9239070" cy="6858000"/>
          </a:xfrm>
        </p:spPr>
      </p:pic>
      <p:sp>
        <p:nvSpPr>
          <p:cNvPr id="2" name="Заголовок 1"/>
          <p:cNvSpPr>
            <a:spLocks noGrp="1"/>
          </p:cNvSpPr>
          <p:nvPr>
            <p:ph type="title"/>
          </p:nvPr>
        </p:nvSpPr>
        <p:spPr>
          <a:xfrm>
            <a:off x="457200" y="764704"/>
            <a:ext cx="8686800" cy="838200"/>
          </a:xfrm>
        </p:spPr>
        <p:txBody>
          <a:bodyPr>
            <a:noAutofit/>
          </a:bodyPr>
          <a:lstStyle/>
          <a:p>
            <a:pPr algn="ctr"/>
            <a:r>
              <a:rPr lang="ru-RU" b="1" dirty="0" smtClean="0"/>
              <a:t>«</a:t>
            </a:r>
            <a:r>
              <a:rPr lang="ru-RU" b="1" dirty="0" smtClean="0"/>
              <a:t>Язык   </a:t>
            </a:r>
            <a:r>
              <a:rPr lang="ru-RU" b="1" dirty="0" smtClean="0"/>
              <a:t>до </a:t>
            </a:r>
            <a:r>
              <a:rPr lang="ru-RU" b="1" dirty="0" smtClean="0"/>
              <a:t> Киева  доведет</a:t>
            </a:r>
            <a:r>
              <a:rPr lang="ru-RU" b="1" dirty="0" smtClean="0"/>
              <a:t>»</a:t>
            </a:r>
            <a:endParaRPr lang="ru-RU" b="1" dirty="0"/>
          </a:p>
        </p:txBody>
      </p:sp>
      <p:sp>
        <p:nvSpPr>
          <p:cNvPr id="8" name="TextBox 7"/>
          <p:cNvSpPr txBox="1"/>
          <p:nvPr/>
        </p:nvSpPr>
        <p:spPr>
          <a:xfrm>
            <a:off x="1043608" y="2060848"/>
            <a:ext cx="6984776" cy="1938992"/>
          </a:xfrm>
          <a:prstGeom prst="rect">
            <a:avLst/>
          </a:prstGeom>
          <a:noFill/>
        </p:spPr>
        <p:txBody>
          <a:bodyPr wrap="square" rtlCol="0">
            <a:spAutoFit/>
          </a:bodyPr>
          <a:lstStyle/>
          <a:p>
            <a:r>
              <a:rPr lang="ru-RU" sz="2000" dirty="0" smtClean="0"/>
              <a:t>Во-первых, это </a:t>
            </a:r>
            <a:r>
              <a:rPr lang="ru-RU" sz="2000" dirty="0" smtClean="0"/>
              <a:t>высказывание означает</a:t>
            </a:r>
            <a:r>
              <a:rPr lang="ru-RU" sz="2000" dirty="0" smtClean="0"/>
              <a:t>, что при поисках</a:t>
            </a:r>
          </a:p>
          <a:p>
            <a:r>
              <a:rPr lang="ru-RU" sz="2000" dirty="0" smtClean="0"/>
              <a:t>всегда можно </a:t>
            </a:r>
            <a:r>
              <a:rPr lang="ru-RU" sz="2000" dirty="0" smtClean="0"/>
              <a:t>довериться подсказкам</a:t>
            </a:r>
            <a:r>
              <a:rPr lang="ru-RU" sz="2000" dirty="0" smtClean="0"/>
              <a:t>.</a:t>
            </a:r>
          </a:p>
          <a:p>
            <a:r>
              <a:rPr lang="ru-RU" sz="2000" dirty="0" smtClean="0"/>
              <a:t>Во-вторых, во </a:t>
            </a:r>
            <a:r>
              <a:rPr lang="ru-RU" sz="2000" dirty="0" smtClean="0"/>
              <a:t>времена Киевской </a:t>
            </a:r>
            <a:r>
              <a:rPr lang="ru-RU" sz="2000" dirty="0" smtClean="0"/>
              <a:t>Руси именно Киев</a:t>
            </a:r>
          </a:p>
          <a:p>
            <a:r>
              <a:rPr lang="ru-RU" sz="2000" dirty="0" smtClean="0"/>
              <a:t>являлся столицей, в </a:t>
            </a:r>
            <a:r>
              <a:rPr lang="ru-RU" sz="2000" dirty="0" smtClean="0"/>
              <a:t>которую сходились </a:t>
            </a:r>
            <a:r>
              <a:rPr lang="ru-RU" sz="2000" dirty="0" smtClean="0"/>
              <a:t>все важнейшие</a:t>
            </a:r>
          </a:p>
          <a:p>
            <a:r>
              <a:rPr lang="ru-RU" sz="2000" dirty="0" smtClean="0"/>
              <a:t>дороги. Поэтому, </a:t>
            </a:r>
            <a:r>
              <a:rPr lang="ru-RU" sz="2000" dirty="0" smtClean="0"/>
              <a:t>необязательно было </a:t>
            </a:r>
            <a:r>
              <a:rPr lang="ru-RU" sz="2000" dirty="0" smtClean="0"/>
              <a:t>знать </a:t>
            </a:r>
            <a:r>
              <a:rPr lang="ru-RU" sz="2000" dirty="0" smtClean="0"/>
              <a:t>направление, поскольку </a:t>
            </a:r>
            <a:r>
              <a:rPr lang="ru-RU" sz="2000" dirty="0" smtClean="0"/>
              <a:t>любой мог указать </a:t>
            </a:r>
            <a:r>
              <a:rPr lang="ru-RU" sz="2000" dirty="0" smtClean="0"/>
              <a:t>его верно</a:t>
            </a:r>
            <a:r>
              <a:rPr lang="ru-RU" sz="2000" dirty="0" smtClean="0"/>
              <a:t>.</a:t>
            </a:r>
            <a:endParaRPr lang="ru-RU" sz="2000" dirty="0"/>
          </a:p>
        </p:txBody>
      </p:sp>
      <p:pic>
        <p:nvPicPr>
          <p:cNvPr id="17410" name="Picture 2"/>
          <p:cNvPicPr>
            <a:picLocks noChangeAspect="1" noChangeArrowheads="1"/>
          </p:cNvPicPr>
          <p:nvPr/>
        </p:nvPicPr>
        <p:blipFill>
          <a:blip r:embed="rId3" cstate="print"/>
          <a:srcRect/>
          <a:stretch>
            <a:fillRect/>
          </a:stretch>
        </p:blipFill>
        <p:spPr bwMode="auto">
          <a:xfrm>
            <a:off x="2627784" y="4221088"/>
            <a:ext cx="3672408" cy="2293016"/>
          </a:xfrm>
          <a:prstGeom prst="rect">
            <a:avLst/>
          </a:prstGeom>
          <a:noFill/>
          <a:ln w="9525">
            <a:noFill/>
            <a:miter lim="800000"/>
            <a:headEnd/>
            <a:tailEnd/>
          </a:ln>
          <a:effectLst>
            <a:softEdge rad="317500"/>
          </a:effec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1621686731_13-phonoteka_org-p-fon-dlya-poslovits-i-pogovorok-15.jpg"/>
          <p:cNvPicPr>
            <a:picLocks noGrp="1" noChangeAspect="1"/>
          </p:cNvPicPr>
          <p:nvPr>
            <p:ph idx="1"/>
          </p:nvPr>
        </p:nvPicPr>
        <p:blipFill>
          <a:blip r:embed="rId2" cstate="print"/>
          <a:stretch>
            <a:fillRect/>
          </a:stretch>
        </p:blipFill>
        <p:spPr>
          <a:xfrm>
            <a:off x="-95070" y="0"/>
            <a:ext cx="9239070" cy="6858000"/>
          </a:xfrm>
        </p:spPr>
      </p:pic>
      <p:sp>
        <p:nvSpPr>
          <p:cNvPr id="2" name="Заголовок 1"/>
          <p:cNvSpPr>
            <a:spLocks noGrp="1"/>
          </p:cNvSpPr>
          <p:nvPr>
            <p:ph type="title"/>
          </p:nvPr>
        </p:nvSpPr>
        <p:spPr>
          <a:xfrm>
            <a:off x="457200" y="764704"/>
            <a:ext cx="8686800" cy="838200"/>
          </a:xfrm>
        </p:spPr>
        <p:txBody>
          <a:bodyPr>
            <a:noAutofit/>
          </a:bodyPr>
          <a:lstStyle/>
          <a:p>
            <a:pPr algn="ctr"/>
            <a:r>
              <a:rPr lang="ru-RU" b="1" dirty="0" smtClean="0"/>
              <a:t>«Никто за язык не</a:t>
            </a:r>
            <a:br>
              <a:rPr lang="ru-RU" b="1" dirty="0" smtClean="0"/>
            </a:br>
            <a:r>
              <a:rPr lang="ru-RU" b="1" dirty="0" smtClean="0"/>
              <a:t>тянет</a:t>
            </a:r>
            <a:r>
              <a:rPr lang="ru-RU" b="1" dirty="0" smtClean="0"/>
              <a:t>»</a:t>
            </a:r>
            <a:endParaRPr lang="ru-RU" b="1" dirty="0"/>
          </a:p>
        </p:txBody>
      </p:sp>
      <p:sp>
        <p:nvSpPr>
          <p:cNvPr id="8" name="TextBox 7"/>
          <p:cNvSpPr txBox="1"/>
          <p:nvPr/>
        </p:nvSpPr>
        <p:spPr>
          <a:xfrm>
            <a:off x="971600" y="2276872"/>
            <a:ext cx="4104456" cy="1323439"/>
          </a:xfrm>
          <a:prstGeom prst="rect">
            <a:avLst/>
          </a:prstGeom>
          <a:noFill/>
        </p:spPr>
        <p:txBody>
          <a:bodyPr wrap="square" rtlCol="0">
            <a:spAutoFit/>
          </a:bodyPr>
          <a:lstStyle/>
          <a:p>
            <a:r>
              <a:rPr lang="ru-RU" sz="2000" dirty="0" smtClean="0"/>
              <a:t>Заставлять кого-либо против</a:t>
            </a:r>
          </a:p>
          <a:p>
            <a:r>
              <a:rPr lang="ru-RU" sz="2000" dirty="0" smtClean="0"/>
              <a:t>воли проговориться о чем-то или</a:t>
            </a:r>
          </a:p>
          <a:p>
            <a:r>
              <a:rPr lang="ru-RU" sz="2000" dirty="0" smtClean="0"/>
              <a:t>пообещать что-либо. Говорится </a:t>
            </a:r>
            <a:r>
              <a:rPr lang="ru-RU" sz="2000" dirty="0" smtClean="0"/>
              <a:t>с неодобрением</a:t>
            </a:r>
            <a:r>
              <a:rPr lang="ru-RU" sz="2000" dirty="0" smtClean="0"/>
              <a:t>.</a:t>
            </a:r>
            <a:endParaRPr lang="ru-RU" sz="2000" dirty="0"/>
          </a:p>
        </p:txBody>
      </p:sp>
      <p:pic>
        <p:nvPicPr>
          <p:cNvPr id="18434" name="Picture 2"/>
          <p:cNvPicPr>
            <a:picLocks noChangeAspect="1" noChangeArrowheads="1"/>
          </p:cNvPicPr>
          <p:nvPr/>
        </p:nvPicPr>
        <p:blipFill>
          <a:blip r:embed="rId3" cstate="print"/>
          <a:srcRect/>
          <a:stretch>
            <a:fillRect/>
          </a:stretch>
        </p:blipFill>
        <p:spPr bwMode="auto">
          <a:xfrm>
            <a:off x="5004048" y="2636912"/>
            <a:ext cx="3119967" cy="3888432"/>
          </a:xfrm>
          <a:prstGeom prst="rect">
            <a:avLst/>
          </a:prstGeom>
          <a:noFill/>
          <a:ln w="9525">
            <a:noFill/>
            <a:miter lim="800000"/>
            <a:headEnd/>
            <a:tailEnd/>
          </a:ln>
          <a:effectLst>
            <a:softEdge rad="317500"/>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1621686731_13-phonoteka_org-p-fon-dlya-poslovits-i-pogovorok-15.jpg"/>
          <p:cNvPicPr>
            <a:picLocks noGrp="1" noChangeAspect="1"/>
          </p:cNvPicPr>
          <p:nvPr>
            <p:ph idx="1"/>
          </p:nvPr>
        </p:nvPicPr>
        <p:blipFill>
          <a:blip r:embed="rId2" cstate="print"/>
          <a:stretch>
            <a:fillRect/>
          </a:stretch>
        </p:blipFill>
        <p:spPr>
          <a:xfrm>
            <a:off x="-95070" y="0"/>
            <a:ext cx="9239070" cy="6858000"/>
          </a:xfrm>
        </p:spPr>
      </p:pic>
      <p:sp>
        <p:nvSpPr>
          <p:cNvPr id="2" name="Заголовок 1"/>
          <p:cNvSpPr>
            <a:spLocks noGrp="1"/>
          </p:cNvSpPr>
          <p:nvPr>
            <p:ph type="title"/>
          </p:nvPr>
        </p:nvSpPr>
        <p:spPr>
          <a:xfrm>
            <a:off x="457200" y="764704"/>
            <a:ext cx="8686800" cy="838200"/>
          </a:xfrm>
        </p:spPr>
        <p:txBody>
          <a:bodyPr>
            <a:normAutofit fontScale="90000"/>
          </a:bodyPr>
          <a:lstStyle/>
          <a:p>
            <a:pPr algn="ctr"/>
            <a:r>
              <a:rPr lang="ru-RU" dirty="0" smtClean="0"/>
              <a:t>«</a:t>
            </a:r>
            <a:r>
              <a:rPr lang="ru-RU" sz="4000" b="1" dirty="0" smtClean="0"/>
              <a:t>Сделал </a:t>
            </a:r>
            <a:r>
              <a:rPr lang="ru-RU" sz="4000" b="1" dirty="0" smtClean="0"/>
              <a:t>  дело  —  гуляй</a:t>
            </a:r>
            <a:r>
              <a:rPr lang="ru-RU" sz="4000" b="1" dirty="0" smtClean="0"/>
              <a:t/>
            </a:r>
            <a:br>
              <a:rPr lang="ru-RU" sz="4000" b="1" dirty="0" smtClean="0"/>
            </a:br>
            <a:r>
              <a:rPr lang="ru-RU" sz="4000" b="1" dirty="0" smtClean="0"/>
              <a:t>смело</a:t>
            </a:r>
            <a:r>
              <a:rPr lang="ru-RU" dirty="0" smtClean="0"/>
              <a:t>»</a:t>
            </a:r>
            <a:endParaRPr lang="ru-RU" dirty="0"/>
          </a:p>
        </p:txBody>
      </p:sp>
      <p:sp>
        <p:nvSpPr>
          <p:cNvPr id="8" name="TextBox 7"/>
          <p:cNvSpPr txBox="1"/>
          <p:nvPr/>
        </p:nvSpPr>
        <p:spPr>
          <a:xfrm>
            <a:off x="1043608" y="2420888"/>
            <a:ext cx="4104456" cy="2554545"/>
          </a:xfrm>
          <a:prstGeom prst="rect">
            <a:avLst/>
          </a:prstGeom>
          <a:noFill/>
        </p:spPr>
        <p:txBody>
          <a:bodyPr wrap="square" rtlCol="0">
            <a:spAutoFit/>
          </a:bodyPr>
          <a:lstStyle/>
          <a:p>
            <a:r>
              <a:rPr lang="ru-RU" sz="2000" dirty="0" smtClean="0"/>
              <a:t>Закончил работу, можешь</a:t>
            </a:r>
          </a:p>
          <a:p>
            <a:r>
              <a:rPr lang="ru-RU" sz="2000" dirty="0" smtClean="0"/>
              <a:t>спокойно отдыхать, не думая о</a:t>
            </a:r>
          </a:p>
          <a:p>
            <a:r>
              <a:rPr lang="ru-RU" sz="2000" dirty="0" smtClean="0"/>
              <a:t>деле.</a:t>
            </a:r>
          </a:p>
          <a:p>
            <a:r>
              <a:rPr lang="ru-RU" sz="2000" dirty="0" smtClean="0"/>
              <a:t>Говорится с удовлетворением</a:t>
            </a:r>
          </a:p>
          <a:p>
            <a:r>
              <a:rPr lang="ru-RU" sz="2000" dirty="0" smtClean="0"/>
              <a:t>от выполненной работы или с</a:t>
            </a:r>
          </a:p>
          <a:p>
            <a:r>
              <a:rPr lang="ru-RU" sz="2000" dirty="0" smtClean="0"/>
              <a:t>похвалой, одобрением человеку,</a:t>
            </a:r>
          </a:p>
          <a:p>
            <a:r>
              <a:rPr lang="ru-RU" sz="2000" dirty="0" smtClean="0"/>
              <a:t>хорошо и вовремя сделавшему</a:t>
            </a:r>
          </a:p>
          <a:p>
            <a:r>
              <a:rPr lang="ru-RU" sz="2000" dirty="0" smtClean="0"/>
              <a:t>своё дело.</a:t>
            </a:r>
            <a:endParaRPr lang="ru-RU" sz="2000" dirty="0"/>
          </a:p>
        </p:txBody>
      </p:sp>
      <p:pic>
        <p:nvPicPr>
          <p:cNvPr id="1028" name="Picture 4"/>
          <p:cNvPicPr>
            <a:picLocks noChangeAspect="1" noChangeArrowheads="1"/>
          </p:cNvPicPr>
          <p:nvPr/>
        </p:nvPicPr>
        <p:blipFill>
          <a:blip r:embed="rId3" cstate="print"/>
          <a:srcRect/>
          <a:stretch>
            <a:fillRect/>
          </a:stretch>
        </p:blipFill>
        <p:spPr bwMode="auto">
          <a:xfrm>
            <a:off x="5004048" y="3147162"/>
            <a:ext cx="3238875" cy="3378182"/>
          </a:xfrm>
          <a:prstGeom prst="rect">
            <a:avLst/>
          </a:prstGeom>
          <a:ln>
            <a:noFill/>
          </a:ln>
          <a:effectLst>
            <a:softEdge rad="317500"/>
          </a:effectLst>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1621686731_13-phonoteka_org-p-fon-dlya-poslovits-i-pogovorok-15.jpg"/>
          <p:cNvPicPr>
            <a:picLocks noGrp="1" noChangeAspect="1"/>
          </p:cNvPicPr>
          <p:nvPr>
            <p:ph idx="1"/>
          </p:nvPr>
        </p:nvPicPr>
        <p:blipFill>
          <a:blip r:embed="rId2" cstate="print"/>
          <a:stretch>
            <a:fillRect/>
          </a:stretch>
        </p:blipFill>
        <p:spPr>
          <a:xfrm>
            <a:off x="-95070" y="0"/>
            <a:ext cx="9239070" cy="6858000"/>
          </a:xfrm>
        </p:spPr>
      </p:pic>
      <p:sp>
        <p:nvSpPr>
          <p:cNvPr id="2" name="Заголовок 1"/>
          <p:cNvSpPr>
            <a:spLocks noGrp="1"/>
          </p:cNvSpPr>
          <p:nvPr>
            <p:ph type="title"/>
          </p:nvPr>
        </p:nvSpPr>
        <p:spPr>
          <a:xfrm>
            <a:off x="0" y="764704"/>
            <a:ext cx="8686800" cy="838200"/>
          </a:xfrm>
        </p:spPr>
        <p:txBody>
          <a:bodyPr>
            <a:normAutofit/>
          </a:bodyPr>
          <a:lstStyle/>
          <a:p>
            <a:pPr algn="ctr"/>
            <a:r>
              <a:rPr lang="ru-RU" sz="4000" b="1" dirty="0" smtClean="0"/>
              <a:t>«Молчание — золото»</a:t>
            </a:r>
            <a:endParaRPr lang="ru-RU" b="1" dirty="0"/>
          </a:p>
        </p:txBody>
      </p:sp>
      <p:sp>
        <p:nvSpPr>
          <p:cNvPr id="8" name="TextBox 7"/>
          <p:cNvSpPr txBox="1"/>
          <p:nvPr/>
        </p:nvSpPr>
        <p:spPr>
          <a:xfrm>
            <a:off x="1691680" y="1916832"/>
            <a:ext cx="5688632" cy="1631216"/>
          </a:xfrm>
          <a:prstGeom prst="rect">
            <a:avLst/>
          </a:prstGeom>
          <a:noFill/>
        </p:spPr>
        <p:txBody>
          <a:bodyPr wrap="square" rtlCol="0">
            <a:spAutoFit/>
          </a:bodyPr>
          <a:lstStyle/>
          <a:p>
            <a:r>
              <a:rPr lang="ru-RU" sz="2000" dirty="0" smtClean="0"/>
              <a:t>В некоторых </a:t>
            </a:r>
            <a:r>
              <a:rPr lang="ru-RU" sz="2000" dirty="0" smtClean="0"/>
              <a:t>ситуациях промолчать </a:t>
            </a:r>
            <a:r>
              <a:rPr lang="ru-RU" sz="2000" dirty="0" smtClean="0"/>
              <a:t>намного лучше, </a:t>
            </a:r>
            <a:r>
              <a:rPr lang="ru-RU" sz="2000" dirty="0" smtClean="0"/>
              <a:t>чем сказать </a:t>
            </a:r>
            <a:r>
              <a:rPr lang="ru-RU" sz="2000" dirty="0" smtClean="0"/>
              <a:t>что-либо необдуманно.</a:t>
            </a:r>
          </a:p>
          <a:p>
            <a:r>
              <a:rPr lang="ru-RU" sz="2000" dirty="0" smtClean="0"/>
              <a:t>Например, можно сказать </a:t>
            </a:r>
            <a:r>
              <a:rPr lang="ru-RU" sz="2000" dirty="0" smtClean="0"/>
              <a:t>и выдать </a:t>
            </a:r>
            <a:r>
              <a:rPr lang="ru-RU" sz="2000" dirty="0" smtClean="0"/>
              <a:t>не тому человеку </a:t>
            </a:r>
            <a:r>
              <a:rPr lang="ru-RU" sz="2000" dirty="0" smtClean="0"/>
              <a:t>важную информацию </a:t>
            </a:r>
            <a:r>
              <a:rPr lang="ru-RU" sz="2000" dirty="0" smtClean="0"/>
              <a:t>или показать </a:t>
            </a:r>
            <a:r>
              <a:rPr lang="ru-RU" sz="2000" dirty="0" smtClean="0"/>
              <a:t>свою  необразованность</a:t>
            </a:r>
            <a:r>
              <a:rPr lang="ru-RU" sz="2000" dirty="0" smtClean="0"/>
              <a:t>.</a:t>
            </a:r>
            <a:endParaRPr lang="ru-RU" sz="2000" dirty="0"/>
          </a:p>
        </p:txBody>
      </p:sp>
      <p:pic>
        <p:nvPicPr>
          <p:cNvPr id="19459" name="Picture 3"/>
          <p:cNvPicPr>
            <a:picLocks noChangeAspect="1" noChangeArrowheads="1"/>
          </p:cNvPicPr>
          <p:nvPr/>
        </p:nvPicPr>
        <p:blipFill>
          <a:blip r:embed="rId3" cstate="print"/>
          <a:srcRect/>
          <a:stretch>
            <a:fillRect/>
          </a:stretch>
        </p:blipFill>
        <p:spPr bwMode="auto">
          <a:xfrm>
            <a:off x="2411760" y="3501008"/>
            <a:ext cx="4320480" cy="3092398"/>
          </a:xfrm>
          <a:prstGeom prst="rect">
            <a:avLst/>
          </a:prstGeom>
          <a:noFill/>
          <a:ln w="9525">
            <a:noFill/>
            <a:miter lim="800000"/>
            <a:headEnd/>
            <a:tailEnd/>
          </a:ln>
          <a:effectLst>
            <a:softEdge rad="317500"/>
          </a:effec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1621686731_13-phonoteka_org-p-fon-dlya-poslovits-i-pogovorok-15.jpg"/>
          <p:cNvPicPr>
            <a:picLocks noGrp="1" noChangeAspect="1"/>
          </p:cNvPicPr>
          <p:nvPr>
            <p:ph idx="1"/>
          </p:nvPr>
        </p:nvPicPr>
        <p:blipFill>
          <a:blip r:embed="rId2" cstate="print"/>
          <a:stretch>
            <a:fillRect/>
          </a:stretch>
        </p:blipFill>
        <p:spPr>
          <a:xfrm>
            <a:off x="-95070" y="0"/>
            <a:ext cx="9239070" cy="6858000"/>
          </a:xfrm>
        </p:spPr>
      </p:pic>
      <p:sp>
        <p:nvSpPr>
          <p:cNvPr id="2" name="Заголовок 1"/>
          <p:cNvSpPr>
            <a:spLocks noGrp="1"/>
          </p:cNvSpPr>
          <p:nvPr>
            <p:ph type="title"/>
          </p:nvPr>
        </p:nvSpPr>
        <p:spPr>
          <a:xfrm>
            <a:off x="0" y="764704"/>
            <a:ext cx="8686800" cy="838200"/>
          </a:xfrm>
        </p:spPr>
        <p:txBody>
          <a:bodyPr>
            <a:noAutofit/>
          </a:bodyPr>
          <a:lstStyle/>
          <a:p>
            <a:pPr algn="ctr"/>
            <a:r>
              <a:rPr lang="ru-RU" dirty="0" smtClean="0"/>
              <a:t>«Твоими бы </a:t>
            </a:r>
            <a:r>
              <a:rPr lang="ru-RU" dirty="0" smtClean="0"/>
              <a:t>устами</a:t>
            </a:r>
            <a:br>
              <a:rPr lang="ru-RU" dirty="0" smtClean="0"/>
            </a:br>
            <a:r>
              <a:rPr lang="ru-RU" dirty="0" smtClean="0"/>
              <a:t> </a:t>
            </a:r>
            <a:r>
              <a:rPr lang="ru-RU" dirty="0" smtClean="0"/>
              <a:t>да мед пить»</a:t>
            </a:r>
            <a:endParaRPr lang="ru-RU" b="1" dirty="0"/>
          </a:p>
        </p:txBody>
      </p:sp>
      <p:sp>
        <p:nvSpPr>
          <p:cNvPr id="8" name="TextBox 7"/>
          <p:cNvSpPr txBox="1"/>
          <p:nvPr/>
        </p:nvSpPr>
        <p:spPr>
          <a:xfrm>
            <a:off x="4139952" y="2348880"/>
            <a:ext cx="4104456" cy="3170099"/>
          </a:xfrm>
          <a:prstGeom prst="rect">
            <a:avLst/>
          </a:prstGeom>
          <a:noFill/>
        </p:spPr>
        <p:txBody>
          <a:bodyPr wrap="square" rtlCol="0">
            <a:spAutoFit/>
          </a:bodyPr>
          <a:lstStyle/>
          <a:p>
            <a:r>
              <a:rPr lang="ru-RU" sz="2000" dirty="0" smtClean="0"/>
              <a:t>На самом деле мёд в чистом виде никто не пьёт. Речь в этой пословице идёт о старинных хмельных напитках на основе мёда. Говорят в двух случаях: В ответ на добрые пожелания или предсказания. Лесть. Льстивая речь человека сладка, словно мёд. Но вот насколько она правдива? </a:t>
            </a:r>
            <a:endParaRPr lang="ru-RU" sz="2000" dirty="0"/>
          </a:p>
        </p:txBody>
      </p:sp>
      <p:pic>
        <p:nvPicPr>
          <p:cNvPr id="20482" name="Picture 2"/>
          <p:cNvPicPr>
            <a:picLocks noChangeAspect="1" noChangeArrowheads="1"/>
          </p:cNvPicPr>
          <p:nvPr/>
        </p:nvPicPr>
        <p:blipFill>
          <a:blip r:embed="rId3" cstate="print"/>
          <a:srcRect/>
          <a:stretch>
            <a:fillRect/>
          </a:stretch>
        </p:blipFill>
        <p:spPr bwMode="auto">
          <a:xfrm>
            <a:off x="971600" y="3429000"/>
            <a:ext cx="3024336" cy="3024336"/>
          </a:xfrm>
          <a:prstGeom prst="rect">
            <a:avLst/>
          </a:prstGeom>
          <a:noFill/>
          <a:ln w="9525">
            <a:noFill/>
            <a:miter lim="800000"/>
            <a:headEnd/>
            <a:tailEnd/>
          </a:ln>
          <a:effectLst>
            <a:softEdge rad="317500"/>
          </a:effec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1621686731_13-phonoteka_org-p-fon-dlya-poslovits-i-pogovorok-15.jpg"/>
          <p:cNvPicPr>
            <a:picLocks noGrp="1" noChangeAspect="1"/>
          </p:cNvPicPr>
          <p:nvPr>
            <p:ph idx="1"/>
          </p:nvPr>
        </p:nvPicPr>
        <p:blipFill>
          <a:blip r:embed="rId2" cstate="print"/>
          <a:stretch>
            <a:fillRect/>
          </a:stretch>
        </p:blipFill>
        <p:spPr>
          <a:xfrm>
            <a:off x="-95070" y="0"/>
            <a:ext cx="9239070" cy="6858000"/>
          </a:xfrm>
        </p:spPr>
      </p:pic>
      <p:sp>
        <p:nvSpPr>
          <p:cNvPr id="2" name="Заголовок 1"/>
          <p:cNvSpPr>
            <a:spLocks noGrp="1"/>
          </p:cNvSpPr>
          <p:nvPr>
            <p:ph type="title"/>
          </p:nvPr>
        </p:nvSpPr>
        <p:spPr>
          <a:xfrm>
            <a:off x="0" y="764704"/>
            <a:ext cx="8686800" cy="838200"/>
          </a:xfrm>
        </p:spPr>
        <p:txBody>
          <a:bodyPr>
            <a:normAutofit/>
          </a:bodyPr>
          <a:lstStyle/>
          <a:p>
            <a:pPr algn="ctr"/>
            <a:r>
              <a:rPr lang="ru-RU" dirty="0" smtClean="0"/>
              <a:t>«Голоден, как волк»</a:t>
            </a:r>
            <a:endParaRPr lang="ru-RU" b="1" dirty="0"/>
          </a:p>
        </p:txBody>
      </p:sp>
      <p:sp>
        <p:nvSpPr>
          <p:cNvPr id="8" name="TextBox 7"/>
          <p:cNvSpPr txBox="1"/>
          <p:nvPr/>
        </p:nvSpPr>
        <p:spPr>
          <a:xfrm>
            <a:off x="4211960" y="2420888"/>
            <a:ext cx="4104456" cy="1631216"/>
          </a:xfrm>
          <a:prstGeom prst="rect">
            <a:avLst/>
          </a:prstGeom>
          <a:noFill/>
        </p:spPr>
        <p:txBody>
          <a:bodyPr wrap="square" rtlCol="0">
            <a:spAutoFit/>
          </a:bodyPr>
          <a:lstStyle/>
          <a:p>
            <a:r>
              <a:rPr lang="ru-RU" sz="2000" dirty="0" smtClean="0"/>
              <a:t>Так говорят когда очень проголодался (намек на волка, который во время голода особенно лют). Крайняя степень голода.</a:t>
            </a:r>
            <a:endParaRPr lang="ru-RU" sz="2000" dirty="0"/>
          </a:p>
        </p:txBody>
      </p:sp>
      <p:pic>
        <p:nvPicPr>
          <p:cNvPr id="21506" name="Picture 2"/>
          <p:cNvPicPr>
            <a:picLocks noChangeAspect="1" noChangeArrowheads="1"/>
          </p:cNvPicPr>
          <p:nvPr/>
        </p:nvPicPr>
        <p:blipFill>
          <a:blip r:embed="rId3" cstate="print"/>
          <a:srcRect/>
          <a:stretch>
            <a:fillRect/>
          </a:stretch>
        </p:blipFill>
        <p:spPr bwMode="auto">
          <a:xfrm>
            <a:off x="971600" y="3068960"/>
            <a:ext cx="3209157" cy="3528392"/>
          </a:xfrm>
          <a:prstGeom prst="rect">
            <a:avLst/>
          </a:prstGeom>
          <a:noFill/>
          <a:ln w="9525">
            <a:noFill/>
            <a:miter lim="800000"/>
            <a:headEnd/>
            <a:tailEnd/>
          </a:ln>
          <a:effectLst>
            <a:softEdge rad="317500"/>
          </a:effec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1621686731_13-phonoteka_org-p-fon-dlya-poslovits-i-pogovorok-15.jpg"/>
          <p:cNvPicPr>
            <a:picLocks noGrp="1" noChangeAspect="1"/>
          </p:cNvPicPr>
          <p:nvPr>
            <p:ph idx="1"/>
          </p:nvPr>
        </p:nvPicPr>
        <p:blipFill>
          <a:blip r:embed="rId2" cstate="print"/>
          <a:stretch>
            <a:fillRect/>
          </a:stretch>
        </p:blipFill>
        <p:spPr>
          <a:xfrm>
            <a:off x="0" y="0"/>
            <a:ext cx="9239070" cy="6858000"/>
          </a:xfrm>
        </p:spPr>
      </p:pic>
      <p:sp>
        <p:nvSpPr>
          <p:cNvPr id="2" name="Заголовок 1"/>
          <p:cNvSpPr>
            <a:spLocks noGrp="1"/>
          </p:cNvSpPr>
          <p:nvPr>
            <p:ph type="title"/>
          </p:nvPr>
        </p:nvSpPr>
        <p:spPr>
          <a:xfrm>
            <a:off x="0" y="764704"/>
            <a:ext cx="8686800" cy="838200"/>
          </a:xfrm>
        </p:spPr>
        <p:txBody>
          <a:bodyPr>
            <a:normAutofit fontScale="90000"/>
          </a:bodyPr>
          <a:lstStyle/>
          <a:p>
            <a:pPr algn="ctr"/>
            <a:r>
              <a:rPr lang="ru-RU" b="1" dirty="0" smtClean="0"/>
              <a:t>«Голод не </a:t>
            </a:r>
            <a:r>
              <a:rPr lang="ru-RU" b="1" dirty="0" smtClean="0"/>
              <a:t>тетка,</a:t>
            </a:r>
            <a:br>
              <a:rPr lang="ru-RU" b="1" dirty="0" smtClean="0"/>
            </a:br>
            <a:r>
              <a:rPr lang="ru-RU" b="1" dirty="0" smtClean="0"/>
              <a:t>пирожка </a:t>
            </a:r>
            <a:r>
              <a:rPr lang="ru-RU" b="1" dirty="0" smtClean="0"/>
              <a:t>не подсунет»</a:t>
            </a:r>
            <a:endParaRPr lang="ru-RU" b="1" dirty="0"/>
          </a:p>
        </p:txBody>
      </p:sp>
      <p:sp>
        <p:nvSpPr>
          <p:cNvPr id="8" name="TextBox 7"/>
          <p:cNvSpPr txBox="1"/>
          <p:nvPr/>
        </p:nvSpPr>
        <p:spPr>
          <a:xfrm>
            <a:off x="4211960" y="2420888"/>
            <a:ext cx="4104456" cy="3170099"/>
          </a:xfrm>
          <a:prstGeom prst="rect">
            <a:avLst/>
          </a:prstGeom>
          <a:noFill/>
        </p:spPr>
        <p:txBody>
          <a:bodyPr wrap="square" rtlCol="0">
            <a:spAutoFit/>
          </a:bodyPr>
          <a:lstStyle/>
          <a:p>
            <a:r>
              <a:rPr lang="ru-RU" sz="2000" dirty="0" smtClean="0"/>
              <a:t>Сильный голод, который вынуждает человека предпринимать какие-то крайние действия. Тётка (или какая-нибудь другая родственница) в трудных случаях накормит, а голод может лишь толкнуть человека на многие нежелательные поступки (например, воровство). </a:t>
            </a:r>
            <a:endParaRPr lang="ru-RU" sz="2000" dirty="0"/>
          </a:p>
        </p:txBody>
      </p:sp>
      <p:pic>
        <p:nvPicPr>
          <p:cNvPr id="22530" name="Picture 2"/>
          <p:cNvPicPr>
            <a:picLocks noChangeAspect="1" noChangeArrowheads="1"/>
          </p:cNvPicPr>
          <p:nvPr/>
        </p:nvPicPr>
        <p:blipFill>
          <a:blip r:embed="rId3" cstate="print"/>
          <a:srcRect/>
          <a:stretch>
            <a:fillRect/>
          </a:stretch>
        </p:blipFill>
        <p:spPr bwMode="auto">
          <a:xfrm>
            <a:off x="971600" y="3068960"/>
            <a:ext cx="3196007" cy="3528392"/>
          </a:xfrm>
          <a:prstGeom prst="rect">
            <a:avLst/>
          </a:prstGeom>
          <a:noFill/>
          <a:ln w="9525">
            <a:noFill/>
            <a:miter lim="800000"/>
            <a:headEnd/>
            <a:tailEnd/>
          </a:ln>
          <a:effectLst>
            <a:softEdge rad="317500"/>
          </a:effec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1621686731_13-phonoteka_org-p-fon-dlya-poslovits-i-pogovorok-15.jpg"/>
          <p:cNvPicPr>
            <a:picLocks noGrp="1" noChangeAspect="1"/>
          </p:cNvPicPr>
          <p:nvPr>
            <p:ph idx="1"/>
          </p:nvPr>
        </p:nvPicPr>
        <p:blipFill>
          <a:blip r:embed="rId2" cstate="print"/>
          <a:stretch>
            <a:fillRect/>
          </a:stretch>
        </p:blipFill>
        <p:spPr>
          <a:xfrm>
            <a:off x="-95070" y="0"/>
            <a:ext cx="9239070" cy="6858000"/>
          </a:xfrm>
        </p:spPr>
      </p:pic>
      <p:sp>
        <p:nvSpPr>
          <p:cNvPr id="2" name="Заголовок 1"/>
          <p:cNvSpPr>
            <a:spLocks noGrp="1"/>
          </p:cNvSpPr>
          <p:nvPr>
            <p:ph type="title"/>
          </p:nvPr>
        </p:nvSpPr>
        <p:spPr>
          <a:xfrm>
            <a:off x="0" y="764704"/>
            <a:ext cx="8686800" cy="838200"/>
          </a:xfrm>
        </p:spPr>
        <p:txBody>
          <a:bodyPr>
            <a:normAutofit/>
          </a:bodyPr>
          <a:lstStyle/>
          <a:p>
            <a:pPr algn="ctr"/>
            <a:r>
              <a:rPr lang="ru-RU" dirty="0" smtClean="0"/>
              <a:t>«Семеро одного не ждут» </a:t>
            </a:r>
            <a:endParaRPr lang="ru-RU" b="1" dirty="0"/>
          </a:p>
        </p:txBody>
      </p:sp>
      <p:sp>
        <p:nvSpPr>
          <p:cNvPr id="8" name="TextBox 7"/>
          <p:cNvSpPr txBox="1"/>
          <p:nvPr/>
        </p:nvSpPr>
        <p:spPr>
          <a:xfrm>
            <a:off x="2051720" y="1916832"/>
            <a:ext cx="5400600" cy="1015663"/>
          </a:xfrm>
          <a:prstGeom prst="rect">
            <a:avLst/>
          </a:prstGeom>
          <a:noFill/>
        </p:spPr>
        <p:txBody>
          <a:bodyPr wrap="square" rtlCol="0">
            <a:spAutoFit/>
          </a:bodyPr>
          <a:lstStyle/>
          <a:p>
            <a:r>
              <a:rPr lang="ru-RU" sz="2000" dirty="0" smtClean="0"/>
              <a:t>Говорят, когда начинают </a:t>
            </a:r>
            <a:r>
              <a:rPr lang="ru-RU" sz="2000" dirty="0" smtClean="0"/>
              <a:t>какое то </a:t>
            </a:r>
            <a:r>
              <a:rPr lang="ru-RU" sz="2000" dirty="0" smtClean="0"/>
              <a:t>дело без того, кто опоздал, или с упрёком тому, кто заставляет многих ждать себя</a:t>
            </a:r>
            <a:endParaRPr lang="ru-RU" sz="2000" dirty="0"/>
          </a:p>
        </p:txBody>
      </p:sp>
      <p:pic>
        <p:nvPicPr>
          <p:cNvPr id="23554" name="Picture 2"/>
          <p:cNvPicPr>
            <a:picLocks noChangeAspect="1" noChangeArrowheads="1"/>
          </p:cNvPicPr>
          <p:nvPr/>
        </p:nvPicPr>
        <p:blipFill>
          <a:blip r:embed="rId3" cstate="print"/>
          <a:srcRect/>
          <a:stretch>
            <a:fillRect/>
          </a:stretch>
        </p:blipFill>
        <p:spPr bwMode="auto">
          <a:xfrm>
            <a:off x="2051720" y="3140968"/>
            <a:ext cx="5112568" cy="3261103"/>
          </a:xfrm>
          <a:prstGeom prst="rect">
            <a:avLst/>
          </a:prstGeom>
          <a:noFill/>
          <a:ln w="9525">
            <a:noFill/>
            <a:miter lim="800000"/>
            <a:headEnd/>
            <a:tailEnd/>
          </a:ln>
          <a:effectLst>
            <a:softEdge rad="317500"/>
          </a:effec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1621686731_13-phonoteka_org-p-fon-dlya-poslovits-i-pogovorok-15.jpg"/>
          <p:cNvPicPr>
            <a:picLocks noGrp="1" noChangeAspect="1"/>
          </p:cNvPicPr>
          <p:nvPr>
            <p:ph idx="1"/>
          </p:nvPr>
        </p:nvPicPr>
        <p:blipFill>
          <a:blip r:embed="rId2" cstate="print"/>
          <a:stretch>
            <a:fillRect/>
          </a:stretch>
        </p:blipFill>
        <p:spPr>
          <a:xfrm>
            <a:off x="-95070" y="0"/>
            <a:ext cx="9239070" cy="6858000"/>
          </a:xfrm>
        </p:spPr>
      </p:pic>
      <p:sp>
        <p:nvSpPr>
          <p:cNvPr id="2" name="Заголовок 1"/>
          <p:cNvSpPr>
            <a:spLocks noGrp="1"/>
          </p:cNvSpPr>
          <p:nvPr>
            <p:ph type="title"/>
          </p:nvPr>
        </p:nvSpPr>
        <p:spPr>
          <a:xfrm>
            <a:off x="457200" y="764704"/>
            <a:ext cx="8686800" cy="838200"/>
          </a:xfrm>
        </p:spPr>
        <p:txBody>
          <a:bodyPr>
            <a:noAutofit/>
          </a:bodyPr>
          <a:lstStyle/>
          <a:p>
            <a:pPr algn="ctr"/>
            <a:r>
              <a:rPr lang="ru-RU" dirty="0" smtClean="0"/>
              <a:t>«Поспешишь — </a:t>
            </a:r>
            <a:r>
              <a:rPr lang="ru-RU" dirty="0" smtClean="0"/>
              <a:t/>
            </a:r>
            <a:br>
              <a:rPr lang="ru-RU" dirty="0" smtClean="0"/>
            </a:br>
            <a:r>
              <a:rPr lang="ru-RU" dirty="0" smtClean="0"/>
              <a:t>людей </a:t>
            </a:r>
            <a:r>
              <a:rPr lang="ru-RU" dirty="0" smtClean="0"/>
              <a:t>насмешишь»</a:t>
            </a:r>
            <a:endParaRPr lang="ru-RU" b="1" dirty="0"/>
          </a:p>
        </p:txBody>
      </p:sp>
      <p:sp>
        <p:nvSpPr>
          <p:cNvPr id="8" name="TextBox 7"/>
          <p:cNvSpPr txBox="1"/>
          <p:nvPr/>
        </p:nvSpPr>
        <p:spPr>
          <a:xfrm>
            <a:off x="971600" y="2276872"/>
            <a:ext cx="4104456" cy="1631216"/>
          </a:xfrm>
          <a:prstGeom prst="rect">
            <a:avLst/>
          </a:prstGeom>
          <a:noFill/>
        </p:spPr>
        <p:txBody>
          <a:bodyPr wrap="square" rtlCol="0">
            <a:spAutoFit/>
          </a:bodyPr>
          <a:lstStyle/>
          <a:p>
            <a:r>
              <a:rPr lang="ru-RU" sz="2000" dirty="0" smtClean="0"/>
              <a:t>Дело, сделанное второпях, не всегда бывает удачным, часто результаты его вызывают смех. Второпях наверняка что-нибудь сделаешь не так</a:t>
            </a:r>
            <a:endParaRPr lang="ru-RU" sz="2000" dirty="0"/>
          </a:p>
        </p:txBody>
      </p:sp>
      <p:pic>
        <p:nvPicPr>
          <p:cNvPr id="24578" name="Picture 2"/>
          <p:cNvPicPr>
            <a:picLocks noChangeAspect="1" noChangeArrowheads="1"/>
          </p:cNvPicPr>
          <p:nvPr/>
        </p:nvPicPr>
        <p:blipFill>
          <a:blip r:embed="rId3" cstate="print"/>
          <a:srcRect/>
          <a:stretch>
            <a:fillRect/>
          </a:stretch>
        </p:blipFill>
        <p:spPr bwMode="auto">
          <a:xfrm>
            <a:off x="3563888" y="3645024"/>
            <a:ext cx="3888432" cy="3019426"/>
          </a:xfrm>
          <a:prstGeom prst="rect">
            <a:avLst/>
          </a:prstGeom>
          <a:noFill/>
          <a:ln w="9525">
            <a:noFill/>
            <a:miter lim="800000"/>
            <a:headEnd/>
            <a:tailEnd/>
          </a:ln>
          <a:effectLst>
            <a:softEdge rad="317500"/>
          </a:effectLst>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1621686731_13-phonoteka_org-p-fon-dlya-poslovits-i-pogovorok-15.jpg"/>
          <p:cNvPicPr>
            <a:picLocks noGrp="1" noChangeAspect="1"/>
          </p:cNvPicPr>
          <p:nvPr>
            <p:ph idx="1"/>
          </p:nvPr>
        </p:nvPicPr>
        <p:blipFill>
          <a:blip r:embed="rId2" cstate="print"/>
          <a:stretch>
            <a:fillRect/>
          </a:stretch>
        </p:blipFill>
        <p:spPr>
          <a:xfrm>
            <a:off x="-95070" y="0"/>
            <a:ext cx="9239070" cy="6858000"/>
          </a:xfrm>
        </p:spPr>
      </p:pic>
      <p:sp>
        <p:nvSpPr>
          <p:cNvPr id="2" name="Заголовок 1"/>
          <p:cNvSpPr>
            <a:spLocks noGrp="1"/>
          </p:cNvSpPr>
          <p:nvPr>
            <p:ph type="title"/>
          </p:nvPr>
        </p:nvSpPr>
        <p:spPr>
          <a:xfrm>
            <a:off x="457200" y="764704"/>
            <a:ext cx="8686800" cy="838200"/>
          </a:xfrm>
        </p:spPr>
        <p:txBody>
          <a:bodyPr>
            <a:noAutofit/>
          </a:bodyPr>
          <a:lstStyle/>
          <a:p>
            <a:pPr algn="ctr"/>
            <a:r>
              <a:rPr lang="ru-RU" dirty="0" smtClean="0"/>
              <a:t>«Всякому овощу свое время» </a:t>
            </a:r>
            <a:endParaRPr lang="ru-RU" b="1" dirty="0"/>
          </a:p>
        </p:txBody>
      </p:sp>
      <p:sp>
        <p:nvSpPr>
          <p:cNvPr id="8" name="TextBox 7"/>
          <p:cNvSpPr txBox="1"/>
          <p:nvPr/>
        </p:nvSpPr>
        <p:spPr>
          <a:xfrm>
            <a:off x="1115616" y="2060848"/>
            <a:ext cx="6840760" cy="1938992"/>
          </a:xfrm>
          <a:prstGeom prst="rect">
            <a:avLst/>
          </a:prstGeom>
          <a:noFill/>
        </p:spPr>
        <p:txBody>
          <a:bodyPr wrap="square" rtlCol="0">
            <a:spAutoFit/>
          </a:bodyPr>
          <a:lstStyle/>
          <a:p>
            <a:r>
              <a:rPr lang="ru-RU" sz="2000" dirty="0" smtClean="0"/>
              <a:t>Каждый овощ, каждый злак нужно сажать в определённые сроки. Раньше времени посеешь — заморозки побьют, позже — не успеет вызреть. Словом, всему своё время. Есть события, ускорить которые никак нельзя. Они идут своим чередом, и всякая попытка поторопить их обречена на провал. </a:t>
            </a:r>
            <a:endParaRPr lang="ru-RU" sz="2000" dirty="0"/>
          </a:p>
        </p:txBody>
      </p:sp>
      <p:pic>
        <p:nvPicPr>
          <p:cNvPr id="25602" name="Picture 2"/>
          <p:cNvPicPr>
            <a:picLocks noChangeAspect="1" noChangeArrowheads="1"/>
          </p:cNvPicPr>
          <p:nvPr/>
        </p:nvPicPr>
        <p:blipFill>
          <a:blip r:embed="rId3" cstate="print"/>
          <a:srcRect/>
          <a:stretch>
            <a:fillRect/>
          </a:stretch>
        </p:blipFill>
        <p:spPr bwMode="auto">
          <a:xfrm>
            <a:off x="2339752" y="4293096"/>
            <a:ext cx="3864618" cy="2304256"/>
          </a:xfrm>
          <a:prstGeom prst="rect">
            <a:avLst/>
          </a:prstGeom>
          <a:noFill/>
          <a:ln w="9525">
            <a:noFill/>
            <a:miter lim="800000"/>
            <a:headEnd/>
            <a:tailEnd/>
          </a:ln>
          <a:effectLst>
            <a:softEdge rad="317500"/>
          </a:effectLst>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1621686731_13-phonoteka_org-p-fon-dlya-poslovits-i-pogovorok-15.jpg"/>
          <p:cNvPicPr>
            <a:picLocks noGrp="1" noChangeAspect="1"/>
          </p:cNvPicPr>
          <p:nvPr>
            <p:ph idx="1"/>
          </p:nvPr>
        </p:nvPicPr>
        <p:blipFill>
          <a:blip r:embed="rId2" cstate="print"/>
          <a:stretch>
            <a:fillRect/>
          </a:stretch>
        </p:blipFill>
        <p:spPr>
          <a:xfrm>
            <a:off x="-95070" y="0"/>
            <a:ext cx="9239070" cy="6858000"/>
          </a:xfrm>
        </p:spPr>
      </p:pic>
      <p:sp>
        <p:nvSpPr>
          <p:cNvPr id="2" name="Заголовок 1"/>
          <p:cNvSpPr>
            <a:spLocks noGrp="1"/>
          </p:cNvSpPr>
          <p:nvPr>
            <p:ph type="title"/>
          </p:nvPr>
        </p:nvSpPr>
        <p:spPr>
          <a:xfrm>
            <a:off x="457200" y="764704"/>
            <a:ext cx="8686800" cy="838200"/>
          </a:xfrm>
        </p:spPr>
        <p:txBody>
          <a:bodyPr>
            <a:noAutofit/>
          </a:bodyPr>
          <a:lstStyle/>
          <a:p>
            <a:pPr algn="ctr"/>
            <a:r>
              <a:rPr lang="ru-RU" dirty="0" smtClean="0"/>
              <a:t>«Обещанного три года ждут» </a:t>
            </a:r>
            <a:endParaRPr lang="ru-RU" b="1" dirty="0"/>
          </a:p>
        </p:txBody>
      </p:sp>
      <p:sp>
        <p:nvSpPr>
          <p:cNvPr id="8" name="TextBox 7"/>
          <p:cNvSpPr txBox="1"/>
          <p:nvPr/>
        </p:nvSpPr>
        <p:spPr>
          <a:xfrm>
            <a:off x="971600" y="2276872"/>
            <a:ext cx="4104456" cy="2554545"/>
          </a:xfrm>
          <a:prstGeom prst="rect">
            <a:avLst/>
          </a:prstGeom>
          <a:noFill/>
        </p:spPr>
        <p:txBody>
          <a:bodyPr wrap="square" rtlCol="0">
            <a:spAutoFit/>
          </a:bodyPr>
          <a:lstStyle/>
          <a:p>
            <a:r>
              <a:rPr lang="ru-RU" sz="2000" dirty="0" smtClean="0"/>
              <a:t>Означает она, что слова часто не совпадают с действиями и одно дело — сказать что-то, пообещать, а совсем другое — выполнить обещанное. В принципе, не стоит ждать исполнения каких бы то ни было обещаний.</a:t>
            </a:r>
            <a:endParaRPr lang="ru-RU" sz="2000" dirty="0"/>
          </a:p>
        </p:txBody>
      </p:sp>
      <p:pic>
        <p:nvPicPr>
          <p:cNvPr id="26626" name="Picture 2"/>
          <p:cNvPicPr>
            <a:picLocks noChangeAspect="1" noChangeArrowheads="1"/>
          </p:cNvPicPr>
          <p:nvPr/>
        </p:nvPicPr>
        <p:blipFill>
          <a:blip r:embed="rId3" cstate="print"/>
          <a:srcRect/>
          <a:stretch>
            <a:fillRect/>
          </a:stretch>
        </p:blipFill>
        <p:spPr bwMode="auto">
          <a:xfrm>
            <a:off x="5004048" y="2996952"/>
            <a:ext cx="3004173" cy="3528392"/>
          </a:xfrm>
          <a:prstGeom prst="rect">
            <a:avLst/>
          </a:prstGeom>
          <a:noFill/>
          <a:ln w="9525">
            <a:noFill/>
            <a:miter lim="800000"/>
            <a:headEnd/>
            <a:tailEnd/>
          </a:ln>
          <a:effectLst>
            <a:softEdge rad="317500"/>
          </a:effectLst>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1621686731_13-phonoteka_org-p-fon-dlya-poslovits-i-pogovorok-15.jpg"/>
          <p:cNvPicPr>
            <a:picLocks noGrp="1" noChangeAspect="1"/>
          </p:cNvPicPr>
          <p:nvPr>
            <p:ph idx="1"/>
          </p:nvPr>
        </p:nvPicPr>
        <p:blipFill>
          <a:blip r:embed="rId2" cstate="print"/>
          <a:stretch>
            <a:fillRect/>
          </a:stretch>
        </p:blipFill>
        <p:spPr>
          <a:xfrm>
            <a:off x="-95070" y="0"/>
            <a:ext cx="9239070" cy="6858000"/>
          </a:xfrm>
        </p:spPr>
      </p:pic>
      <p:sp>
        <p:nvSpPr>
          <p:cNvPr id="2" name="Заголовок 1"/>
          <p:cNvSpPr>
            <a:spLocks noGrp="1"/>
          </p:cNvSpPr>
          <p:nvPr>
            <p:ph type="title"/>
          </p:nvPr>
        </p:nvSpPr>
        <p:spPr>
          <a:xfrm>
            <a:off x="457200" y="764704"/>
            <a:ext cx="8686800" cy="838200"/>
          </a:xfrm>
        </p:spPr>
        <p:txBody>
          <a:bodyPr>
            <a:noAutofit/>
          </a:bodyPr>
          <a:lstStyle/>
          <a:p>
            <a:pPr algn="ctr"/>
            <a:r>
              <a:rPr lang="ru-RU" dirty="0" smtClean="0"/>
              <a:t>«Не откладывай на завтра </a:t>
            </a:r>
            <a:r>
              <a:rPr lang="ru-RU" dirty="0" smtClean="0"/>
              <a:t>то,</a:t>
            </a:r>
            <a:br>
              <a:rPr lang="ru-RU" dirty="0" smtClean="0"/>
            </a:br>
            <a:r>
              <a:rPr lang="ru-RU" dirty="0" smtClean="0"/>
              <a:t>что </a:t>
            </a:r>
            <a:r>
              <a:rPr lang="ru-RU" dirty="0" smtClean="0"/>
              <a:t>можно сделать сегодня»</a:t>
            </a:r>
            <a:endParaRPr lang="ru-RU" b="1" dirty="0"/>
          </a:p>
        </p:txBody>
      </p:sp>
      <p:sp>
        <p:nvSpPr>
          <p:cNvPr id="8" name="TextBox 7"/>
          <p:cNvSpPr txBox="1"/>
          <p:nvPr/>
        </p:nvSpPr>
        <p:spPr>
          <a:xfrm>
            <a:off x="971600" y="2276872"/>
            <a:ext cx="4104456" cy="1938992"/>
          </a:xfrm>
          <a:prstGeom prst="rect">
            <a:avLst/>
          </a:prstGeom>
          <a:noFill/>
        </p:spPr>
        <p:txBody>
          <a:bodyPr wrap="square" rtlCol="0">
            <a:spAutoFit/>
          </a:bodyPr>
          <a:lstStyle/>
          <a:p>
            <a:r>
              <a:rPr lang="ru-RU" sz="2000" dirty="0" smtClean="0"/>
              <a:t>Говорится в качестве совета преодолеть лень, нежелание заниматься чем-либо, и сделать работу сейчас (т. к. неизвестно, сможешь ли ты это сделать потом).</a:t>
            </a:r>
          </a:p>
        </p:txBody>
      </p:sp>
      <p:pic>
        <p:nvPicPr>
          <p:cNvPr id="27650" name="Picture 2"/>
          <p:cNvPicPr>
            <a:picLocks noChangeAspect="1" noChangeArrowheads="1"/>
          </p:cNvPicPr>
          <p:nvPr/>
        </p:nvPicPr>
        <p:blipFill>
          <a:blip r:embed="rId3" cstate="print"/>
          <a:srcRect/>
          <a:stretch>
            <a:fillRect/>
          </a:stretch>
        </p:blipFill>
        <p:spPr bwMode="auto">
          <a:xfrm>
            <a:off x="4716016" y="3473624"/>
            <a:ext cx="3438963" cy="3384376"/>
          </a:xfrm>
          <a:prstGeom prst="rect">
            <a:avLst/>
          </a:prstGeom>
          <a:noFill/>
          <a:ln w="9525">
            <a:noFill/>
            <a:miter lim="800000"/>
            <a:headEnd/>
            <a:tailEnd/>
          </a:ln>
          <a:effectLst>
            <a:softEdge rad="317500"/>
          </a:effectLst>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1621686731_13-phonoteka_org-p-fon-dlya-poslovits-i-pogovorok-15.jpg"/>
          <p:cNvPicPr>
            <a:picLocks noGrp="1" noChangeAspect="1"/>
          </p:cNvPicPr>
          <p:nvPr>
            <p:ph idx="1"/>
          </p:nvPr>
        </p:nvPicPr>
        <p:blipFill>
          <a:blip r:embed="rId2" cstate="print"/>
          <a:stretch>
            <a:fillRect/>
          </a:stretch>
        </p:blipFill>
        <p:spPr>
          <a:xfrm>
            <a:off x="0" y="0"/>
            <a:ext cx="9239070" cy="6858000"/>
          </a:xfrm>
        </p:spPr>
      </p:pic>
      <p:sp>
        <p:nvSpPr>
          <p:cNvPr id="2" name="Заголовок 1"/>
          <p:cNvSpPr>
            <a:spLocks noGrp="1"/>
          </p:cNvSpPr>
          <p:nvPr>
            <p:ph type="title"/>
          </p:nvPr>
        </p:nvSpPr>
        <p:spPr>
          <a:xfrm>
            <a:off x="0" y="764704"/>
            <a:ext cx="8686800" cy="838200"/>
          </a:xfrm>
        </p:spPr>
        <p:txBody>
          <a:bodyPr>
            <a:normAutofit fontScale="90000"/>
          </a:bodyPr>
          <a:lstStyle/>
          <a:p>
            <a:pPr algn="ctr"/>
            <a:r>
              <a:rPr lang="ru-RU" dirty="0" smtClean="0"/>
              <a:t>«Век прожить — </a:t>
            </a:r>
            <a:r>
              <a:rPr lang="ru-RU" dirty="0" smtClean="0"/>
              <a:t/>
            </a:r>
            <a:br>
              <a:rPr lang="ru-RU" dirty="0" smtClean="0"/>
            </a:br>
            <a:r>
              <a:rPr lang="ru-RU" dirty="0" smtClean="0"/>
              <a:t>не </a:t>
            </a:r>
            <a:r>
              <a:rPr lang="ru-RU" dirty="0" smtClean="0"/>
              <a:t>поле перейти» </a:t>
            </a:r>
            <a:endParaRPr lang="ru-RU" b="1" dirty="0"/>
          </a:p>
        </p:txBody>
      </p:sp>
      <p:sp>
        <p:nvSpPr>
          <p:cNvPr id="8" name="TextBox 7"/>
          <p:cNvSpPr txBox="1"/>
          <p:nvPr/>
        </p:nvSpPr>
        <p:spPr>
          <a:xfrm>
            <a:off x="1907704" y="2132856"/>
            <a:ext cx="5472608" cy="1938992"/>
          </a:xfrm>
          <a:prstGeom prst="rect">
            <a:avLst/>
          </a:prstGeom>
          <a:noFill/>
        </p:spPr>
        <p:txBody>
          <a:bodyPr wrap="square" rtlCol="0">
            <a:spAutoFit/>
          </a:bodyPr>
          <a:lstStyle/>
          <a:p>
            <a:r>
              <a:rPr lang="ru-RU" sz="2000" dirty="0" smtClean="0"/>
              <a:t>Говорится о сложностях и трудностях человеческой жизни. За долгие годы человеческой жизни с каждым многое случается — и плохое, и хорошее. И надо быть терпеливым, уметь стойко переносить удары судьбы. </a:t>
            </a:r>
            <a:endParaRPr lang="ru-RU" sz="2000" dirty="0"/>
          </a:p>
        </p:txBody>
      </p:sp>
      <p:pic>
        <p:nvPicPr>
          <p:cNvPr id="28674" name="Picture 2"/>
          <p:cNvPicPr>
            <a:picLocks noChangeAspect="1" noChangeArrowheads="1"/>
          </p:cNvPicPr>
          <p:nvPr/>
        </p:nvPicPr>
        <p:blipFill>
          <a:blip r:embed="rId3" cstate="print"/>
          <a:srcRect/>
          <a:stretch>
            <a:fillRect/>
          </a:stretch>
        </p:blipFill>
        <p:spPr bwMode="auto">
          <a:xfrm>
            <a:off x="2555776" y="4005064"/>
            <a:ext cx="4248472" cy="2606632"/>
          </a:xfrm>
          <a:prstGeom prst="rect">
            <a:avLst/>
          </a:prstGeom>
          <a:noFill/>
          <a:ln w="9525">
            <a:noFill/>
            <a:miter lim="800000"/>
            <a:headEnd/>
            <a:tailEnd/>
          </a:ln>
          <a:effectLst>
            <a:softEdge rad="317500"/>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1621686731_13-phonoteka_org-p-fon-dlya-poslovits-i-pogovorok-15.jpg"/>
          <p:cNvPicPr>
            <a:picLocks noGrp="1" noChangeAspect="1"/>
          </p:cNvPicPr>
          <p:nvPr>
            <p:ph idx="1"/>
          </p:nvPr>
        </p:nvPicPr>
        <p:blipFill>
          <a:blip r:embed="rId2" cstate="print"/>
          <a:stretch>
            <a:fillRect/>
          </a:stretch>
        </p:blipFill>
        <p:spPr>
          <a:xfrm>
            <a:off x="-95070" y="0"/>
            <a:ext cx="9239070" cy="6858000"/>
          </a:xfrm>
        </p:spPr>
      </p:pic>
      <p:sp>
        <p:nvSpPr>
          <p:cNvPr id="2" name="Заголовок 1"/>
          <p:cNvSpPr>
            <a:spLocks noGrp="1"/>
          </p:cNvSpPr>
          <p:nvPr>
            <p:ph type="title"/>
          </p:nvPr>
        </p:nvSpPr>
        <p:spPr>
          <a:xfrm>
            <a:off x="457200" y="764704"/>
            <a:ext cx="8686800" cy="838200"/>
          </a:xfrm>
        </p:spPr>
        <p:txBody>
          <a:bodyPr>
            <a:normAutofit/>
          </a:bodyPr>
          <a:lstStyle/>
          <a:p>
            <a:pPr algn="ctr"/>
            <a:r>
              <a:rPr lang="ru-RU" sz="4000" b="1" dirty="0" smtClean="0"/>
              <a:t>«</a:t>
            </a:r>
            <a:r>
              <a:rPr lang="ru-RU" sz="4000" b="1" dirty="0" smtClean="0"/>
              <a:t>Дело мастера боится</a:t>
            </a:r>
            <a:r>
              <a:rPr lang="ru-RU" sz="4000" b="1" dirty="0" smtClean="0"/>
              <a:t>»</a:t>
            </a:r>
            <a:endParaRPr lang="ru-RU" b="1" dirty="0"/>
          </a:p>
        </p:txBody>
      </p:sp>
      <p:sp>
        <p:nvSpPr>
          <p:cNvPr id="8" name="TextBox 7"/>
          <p:cNvSpPr txBox="1"/>
          <p:nvPr/>
        </p:nvSpPr>
        <p:spPr>
          <a:xfrm>
            <a:off x="1043608" y="2420888"/>
            <a:ext cx="4104456" cy="2554545"/>
          </a:xfrm>
          <a:prstGeom prst="rect">
            <a:avLst/>
          </a:prstGeom>
          <a:noFill/>
        </p:spPr>
        <p:txBody>
          <a:bodyPr wrap="square" rtlCol="0">
            <a:spAutoFit/>
          </a:bodyPr>
          <a:lstStyle/>
          <a:p>
            <a:r>
              <a:rPr lang="ru-RU" sz="2000" dirty="0" smtClean="0"/>
              <a:t>Для настоящего мастера не</a:t>
            </a:r>
          </a:p>
          <a:p>
            <a:r>
              <a:rPr lang="ru-RU" sz="2000" dirty="0" smtClean="0"/>
              <a:t>бывает невыполнимых дел, он</a:t>
            </a:r>
          </a:p>
          <a:p>
            <a:r>
              <a:rPr lang="ru-RU" sz="2000" dirty="0" smtClean="0"/>
              <a:t>всегда найдёт выход из трудного</a:t>
            </a:r>
          </a:p>
          <a:p>
            <a:r>
              <a:rPr lang="ru-RU" sz="2000" dirty="0" smtClean="0"/>
              <a:t>положения.</a:t>
            </a:r>
          </a:p>
          <a:p>
            <a:r>
              <a:rPr lang="ru-RU" sz="2000" dirty="0" smtClean="0"/>
              <a:t>Так говорят в тех случаях,</a:t>
            </a:r>
          </a:p>
          <a:p>
            <a:r>
              <a:rPr lang="ru-RU" sz="2000" dirty="0" smtClean="0"/>
              <a:t>когда хотят похвалить кого-то за</a:t>
            </a:r>
          </a:p>
          <a:p>
            <a:r>
              <a:rPr lang="ru-RU" sz="2000" dirty="0" smtClean="0"/>
              <a:t>хорошую работу или отметить</a:t>
            </a:r>
          </a:p>
          <a:p>
            <a:r>
              <a:rPr lang="ru-RU" sz="2000" dirty="0" smtClean="0"/>
              <a:t>высокое мастерство.</a:t>
            </a:r>
            <a:endParaRPr lang="ru-RU" sz="2000" dirty="0"/>
          </a:p>
        </p:txBody>
      </p:sp>
      <p:pic>
        <p:nvPicPr>
          <p:cNvPr id="2050" name="Picture 2"/>
          <p:cNvPicPr>
            <a:picLocks noChangeAspect="1" noChangeArrowheads="1"/>
          </p:cNvPicPr>
          <p:nvPr/>
        </p:nvPicPr>
        <p:blipFill>
          <a:blip r:embed="rId3" cstate="print"/>
          <a:srcRect/>
          <a:stretch>
            <a:fillRect/>
          </a:stretch>
        </p:blipFill>
        <p:spPr bwMode="auto">
          <a:xfrm>
            <a:off x="5292080" y="3356992"/>
            <a:ext cx="2619983" cy="3096344"/>
          </a:xfrm>
          <a:prstGeom prst="rect">
            <a:avLst/>
          </a:prstGeom>
          <a:noFill/>
          <a:ln w="9525">
            <a:noFill/>
            <a:miter lim="800000"/>
            <a:headEnd/>
            <a:tailEnd/>
          </a:ln>
          <a:effectLst>
            <a:softEdge rad="317500"/>
          </a:effectLst>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1621686731_13-phonoteka_org-p-fon-dlya-poslovits-i-pogovorok-15.jpg"/>
          <p:cNvPicPr>
            <a:picLocks noGrp="1" noChangeAspect="1"/>
          </p:cNvPicPr>
          <p:nvPr>
            <p:ph idx="1"/>
          </p:nvPr>
        </p:nvPicPr>
        <p:blipFill>
          <a:blip r:embed="rId2" cstate="print"/>
          <a:stretch>
            <a:fillRect/>
          </a:stretch>
        </p:blipFill>
        <p:spPr>
          <a:xfrm>
            <a:off x="0" y="0"/>
            <a:ext cx="9239070" cy="6858000"/>
          </a:xfrm>
        </p:spPr>
      </p:pic>
      <p:sp>
        <p:nvSpPr>
          <p:cNvPr id="2" name="Заголовок 1"/>
          <p:cNvSpPr>
            <a:spLocks noGrp="1"/>
          </p:cNvSpPr>
          <p:nvPr>
            <p:ph type="title"/>
          </p:nvPr>
        </p:nvSpPr>
        <p:spPr>
          <a:xfrm>
            <a:off x="0" y="764704"/>
            <a:ext cx="8686800" cy="838200"/>
          </a:xfrm>
        </p:spPr>
        <p:txBody>
          <a:bodyPr>
            <a:normAutofit/>
          </a:bodyPr>
          <a:lstStyle/>
          <a:p>
            <a:pPr algn="ctr"/>
            <a:r>
              <a:rPr lang="ru-RU" dirty="0" smtClean="0"/>
              <a:t>«Делу время, потехе час»</a:t>
            </a:r>
            <a:endParaRPr lang="ru-RU" b="1" dirty="0"/>
          </a:p>
        </p:txBody>
      </p:sp>
      <p:sp>
        <p:nvSpPr>
          <p:cNvPr id="6" name="Прямоугольник 5"/>
          <p:cNvSpPr/>
          <p:nvPr/>
        </p:nvSpPr>
        <p:spPr>
          <a:xfrm>
            <a:off x="1259632" y="2060848"/>
            <a:ext cx="3600400" cy="2246769"/>
          </a:xfrm>
          <a:prstGeom prst="rect">
            <a:avLst/>
          </a:prstGeom>
        </p:spPr>
        <p:txBody>
          <a:bodyPr wrap="square">
            <a:spAutoFit/>
          </a:bodyPr>
          <a:lstStyle/>
          <a:p>
            <a:r>
              <a:rPr lang="ru-RU" sz="2000" dirty="0" smtClean="0"/>
              <a:t>Произносят ее, когда нужно прекратить развлекаться и начать работать. Делу следует уделять больше времени, чем забавам и веселью. Тогда и польза будет.</a:t>
            </a:r>
            <a:endParaRPr lang="ru-RU" sz="2000" dirty="0"/>
          </a:p>
        </p:txBody>
      </p:sp>
      <p:pic>
        <p:nvPicPr>
          <p:cNvPr id="29698" name="Picture 2"/>
          <p:cNvPicPr>
            <a:picLocks noChangeAspect="1" noChangeArrowheads="1"/>
          </p:cNvPicPr>
          <p:nvPr/>
        </p:nvPicPr>
        <p:blipFill>
          <a:blip r:embed="rId3" cstate="print"/>
          <a:srcRect/>
          <a:stretch>
            <a:fillRect/>
          </a:stretch>
        </p:blipFill>
        <p:spPr bwMode="auto">
          <a:xfrm>
            <a:off x="3851920" y="3789040"/>
            <a:ext cx="4176464" cy="2744040"/>
          </a:xfrm>
          <a:prstGeom prst="rect">
            <a:avLst/>
          </a:prstGeom>
          <a:noFill/>
          <a:ln w="9525">
            <a:noFill/>
            <a:miter lim="800000"/>
            <a:headEnd/>
            <a:tailEnd/>
          </a:ln>
          <a:effectLst>
            <a:softEdge rad="317500"/>
          </a:effectLst>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1621686731_13-phonoteka_org-p-fon-dlya-poslovits-i-pogovorok-15.jpg"/>
          <p:cNvPicPr>
            <a:picLocks noGrp="1" noChangeAspect="1"/>
          </p:cNvPicPr>
          <p:nvPr>
            <p:ph idx="1"/>
          </p:nvPr>
        </p:nvPicPr>
        <p:blipFill>
          <a:blip r:embed="rId2" cstate="print"/>
          <a:stretch>
            <a:fillRect/>
          </a:stretch>
        </p:blipFill>
        <p:spPr>
          <a:xfrm>
            <a:off x="0" y="0"/>
            <a:ext cx="9239070" cy="6858000"/>
          </a:xfrm>
        </p:spPr>
      </p:pic>
      <p:sp>
        <p:nvSpPr>
          <p:cNvPr id="2" name="Заголовок 1"/>
          <p:cNvSpPr>
            <a:spLocks noGrp="1"/>
          </p:cNvSpPr>
          <p:nvPr>
            <p:ph type="title"/>
          </p:nvPr>
        </p:nvSpPr>
        <p:spPr>
          <a:xfrm>
            <a:off x="0" y="764704"/>
            <a:ext cx="8686800" cy="838200"/>
          </a:xfrm>
        </p:spPr>
        <p:txBody>
          <a:bodyPr>
            <a:normAutofit fontScale="90000"/>
          </a:bodyPr>
          <a:lstStyle/>
          <a:p>
            <a:pPr algn="ctr"/>
            <a:r>
              <a:rPr lang="ru-RU" dirty="0" smtClean="0"/>
              <a:t>«Деньги пропали - наживешь, </a:t>
            </a:r>
            <a:r>
              <a:rPr lang="ru-RU" dirty="0" smtClean="0"/>
              <a:t/>
            </a:r>
            <a:br>
              <a:rPr lang="ru-RU" dirty="0" smtClean="0"/>
            </a:br>
            <a:r>
              <a:rPr lang="ru-RU" dirty="0" smtClean="0"/>
              <a:t>время </a:t>
            </a:r>
            <a:r>
              <a:rPr lang="ru-RU" dirty="0" smtClean="0"/>
              <a:t>пропало — не вернешь» </a:t>
            </a:r>
            <a:endParaRPr lang="ru-RU" b="1" dirty="0"/>
          </a:p>
        </p:txBody>
      </p:sp>
      <p:sp>
        <p:nvSpPr>
          <p:cNvPr id="5" name="Прямоугольник 4"/>
          <p:cNvSpPr/>
          <p:nvPr/>
        </p:nvSpPr>
        <p:spPr>
          <a:xfrm>
            <a:off x="1475656" y="2551837"/>
            <a:ext cx="2880320" cy="3477875"/>
          </a:xfrm>
          <a:prstGeom prst="rect">
            <a:avLst/>
          </a:prstGeom>
        </p:spPr>
        <p:txBody>
          <a:bodyPr wrap="square">
            <a:spAutoFit/>
          </a:bodyPr>
          <a:lstStyle/>
          <a:p>
            <a:r>
              <a:rPr lang="ru-RU" sz="2000" dirty="0" smtClean="0"/>
              <a:t>Пропавшие деньги можно вернуть, заработать снова, тогда как, потерянное время вернуть обратно невозможно, как нельзя это время остановить. Время уходит безвозвратно. Цените и уважайте своё и чужое время. </a:t>
            </a:r>
            <a:endParaRPr lang="ru-RU" sz="2000" dirty="0"/>
          </a:p>
        </p:txBody>
      </p:sp>
      <p:pic>
        <p:nvPicPr>
          <p:cNvPr id="30723" name="Picture 3"/>
          <p:cNvPicPr>
            <a:picLocks noChangeAspect="1" noChangeArrowheads="1"/>
          </p:cNvPicPr>
          <p:nvPr/>
        </p:nvPicPr>
        <p:blipFill>
          <a:blip r:embed="rId3" cstate="print"/>
          <a:srcRect/>
          <a:stretch>
            <a:fillRect/>
          </a:stretch>
        </p:blipFill>
        <p:spPr bwMode="auto">
          <a:xfrm>
            <a:off x="4283968" y="2996952"/>
            <a:ext cx="3567514" cy="3168352"/>
          </a:xfrm>
          <a:prstGeom prst="rect">
            <a:avLst/>
          </a:prstGeom>
          <a:noFill/>
          <a:ln w="9525">
            <a:noFill/>
            <a:miter lim="800000"/>
            <a:headEnd/>
            <a:tailEnd/>
          </a:ln>
          <a:effectLst>
            <a:softEdge rad="317500"/>
          </a:effectLst>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1621686731_13-phonoteka_org-p-fon-dlya-poslovits-i-pogovorok-15.jpg"/>
          <p:cNvPicPr>
            <a:picLocks noGrp="1" noChangeAspect="1"/>
          </p:cNvPicPr>
          <p:nvPr>
            <p:ph idx="1"/>
          </p:nvPr>
        </p:nvPicPr>
        <p:blipFill>
          <a:blip r:embed="rId2" cstate="print"/>
          <a:stretch>
            <a:fillRect/>
          </a:stretch>
        </p:blipFill>
        <p:spPr>
          <a:xfrm>
            <a:off x="0" y="0"/>
            <a:ext cx="9239070" cy="6858000"/>
          </a:xfrm>
        </p:spPr>
      </p:pic>
      <p:sp>
        <p:nvSpPr>
          <p:cNvPr id="2" name="Заголовок 1"/>
          <p:cNvSpPr>
            <a:spLocks noGrp="1"/>
          </p:cNvSpPr>
          <p:nvPr>
            <p:ph type="title"/>
          </p:nvPr>
        </p:nvSpPr>
        <p:spPr>
          <a:xfrm>
            <a:off x="0" y="692696"/>
            <a:ext cx="8686800" cy="838200"/>
          </a:xfrm>
        </p:spPr>
        <p:txBody>
          <a:bodyPr>
            <a:normAutofit/>
          </a:bodyPr>
          <a:lstStyle/>
          <a:p>
            <a:pPr algn="ctr"/>
            <a:r>
              <a:rPr lang="ru-RU" dirty="0" smtClean="0"/>
              <a:t>    «</a:t>
            </a:r>
            <a:r>
              <a:rPr lang="ru-RU" dirty="0" smtClean="0"/>
              <a:t>Кашу маслом не испортишь» </a:t>
            </a:r>
            <a:endParaRPr lang="ru-RU" b="1" dirty="0"/>
          </a:p>
        </p:txBody>
      </p:sp>
      <p:sp>
        <p:nvSpPr>
          <p:cNvPr id="5" name="Прямоугольник 4"/>
          <p:cNvSpPr/>
          <p:nvPr/>
        </p:nvSpPr>
        <p:spPr>
          <a:xfrm>
            <a:off x="1475656" y="2551837"/>
            <a:ext cx="3096344" cy="3170099"/>
          </a:xfrm>
          <a:prstGeom prst="rect">
            <a:avLst/>
          </a:prstGeom>
        </p:spPr>
        <p:txBody>
          <a:bodyPr wrap="square">
            <a:spAutoFit/>
          </a:bodyPr>
          <a:lstStyle/>
          <a:p>
            <a:r>
              <a:rPr lang="ru-RU" sz="2000" dirty="0" smtClean="0"/>
              <a:t>Полезное, приятное и необходимое не может принести вреда, даже если его слишком много. Говорится с одобрением или в оправданием, когда дано, получено, сказано или сделано сверх необходимого.</a:t>
            </a:r>
            <a:endParaRPr lang="ru-RU" sz="2000" dirty="0"/>
          </a:p>
        </p:txBody>
      </p:sp>
      <p:pic>
        <p:nvPicPr>
          <p:cNvPr id="31746" name="Picture 2"/>
          <p:cNvPicPr>
            <a:picLocks noChangeAspect="1" noChangeArrowheads="1"/>
          </p:cNvPicPr>
          <p:nvPr/>
        </p:nvPicPr>
        <p:blipFill>
          <a:blip r:embed="rId3" cstate="print"/>
          <a:srcRect/>
          <a:stretch>
            <a:fillRect/>
          </a:stretch>
        </p:blipFill>
        <p:spPr bwMode="auto">
          <a:xfrm>
            <a:off x="4427984" y="3501008"/>
            <a:ext cx="3481750" cy="2664296"/>
          </a:xfrm>
          <a:prstGeom prst="rect">
            <a:avLst/>
          </a:prstGeom>
          <a:noFill/>
          <a:ln w="9525">
            <a:noFill/>
            <a:miter lim="800000"/>
            <a:headEnd/>
            <a:tailEnd/>
          </a:ln>
          <a:effectLst>
            <a:softEdge rad="317500"/>
          </a:effectLst>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1621686731_13-phonoteka_org-p-fon-dlya-poslovits-i-pogovorok-15.jpg"/>
          <p:cNvPicPr>
            <a:picLocks noGrp="1" noChangeAspect="1"/>
          </p:cNvPicPr>
          <p:nvPr>
            <p:ph idx="1"/>
          </p:nvPr>
        </p:nvPicPr>
        <p:blipFill>
          <a:blip r:embed="rId2" cstate="print"/>
          <a:stretch>
            <a:fillRect/>
          </a:stretch>
        </p:blipFill>
        <p:spPr>
          <a:xfrm>
            <a:off x="0" y="0"/>
            <a:ext cx="9239070" cy="6858000"/>
          </a:xfrm>
        </p:spPr>
      </p:pic>
      <p:sp>
        <p:nvSpPr>
          <p:cNvPr id="2" name="Заголовок 1"/>
          <p:cNvSpPr>
            <a:spLocks noGrp="1"/>
          </p:cNvSpPr>
          <p:nvPr>
            <p:ph type="title"/>
          </p:nvPr>
        </p:nvSpPr>
        <p:spPr>
          <a:xfrm>
            <a:off x="457200" y="764704"/>
            <a:ext cx="8686800" cy="838200"/>
          </a:xfrm>
        </p:spPr>
        <p:txBody>
          <a:bodyPr>
            <a:normAutofit/>
          </a:bodyPr>
          <a:lstStyle/>
          <a:p>
            <a:pPr algn="ctr"/>
            <a:r>
              <a:rPr lang="ru-RU" dirty="0" smtClean="0"/>
              <a:t>«Клин клином вышибают»</a:t>
            </a:r>
            <a:endParaRPr lang="ru-RU" b="1" dirty="0"/>
          </a:p>
        </p:txBody>
      </p:sp>
      <p:sp>
        <p:nvSpPr>
          <p:cNvPr id="5" name="Прямоугольник 4"/>
          <p:cNvSpPr/>
          <p:nvPr/>
        </p:nvSpPr>
        <p:spPr>
          <a:xfrm>
            <a:off x="1331640" y="1916832"/>
            <a:ext cx="3096344" cy="4093428"/>
          </a:xfrm>
          <a:prstGeom prst="rect">
            <a:avLst/>
          </a:prstGeom>
        </p:spPr>
        <p:txBody>
          <a:bodyPr wrap="square">
            <a:spAutoFit/>
          </a:bodyPr>
          <a:lstStyle/>
          <a:p>
            <a:r>
              <a:rPr lang="ru-RU" sz="2000" dirty="0" smtClean="0"/>
              <a:t>Последствия какого-нибудь действия или состояния устраняют теми же средствами, которые это действие или состояние вызвали. Говорится в убеждении, что при каких-либо огорчениях, неприятностях поможет то же средство, которое эти неприятности и вызвало.</a:t>
            </a:r>
            <a:endParaRPr lang="ru-RU" sz="2000" dirty="0"/>
          </a:p>
        </p:txBody>
      </p:sp>
      <p:pic>
        <p:nvPicPr>
          <p:cNvPr id="32770" name="Picture 2"/>
          <p:cNvPicPr>
            <a:picLocks noChangeAspect="1" noChangeArrowheads="1"/>
          </p:cNvPicPr>
          <p:nvPr/>
        </p:nvPicPr>
        <p:blipFill>
          <a:blip r:embed="rId3" cstate="print"/>
          <a:srcRect/>
          <a:stretch>
            <a:fillRect/>
          </a:stretch>
        </p:blipFill>
        <p:spPr bwMode="auto">
          <a:xfrm>
            <a:off x="4499991" y="2708920"/>
            <a:ext cx="3404015" cy="3744416"/>
          </a:xfrm>
          <a:prstGeom prst="rect">
            <a:avLst/>
          </a:prstGeom>
          <a:noFill/>
          <a:ln w="9525">
            <a:noFill/>
            <a:miter lim="800000"/>
            <a:headEnd/>
            <a:tailEnd/>
          </a:ln>
          <a:effectLst>
            <a:softEdge rad="317500"/>
          </a:effectLst>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1621686731_13-phonoteka_org-p-fon-dlya-poslovits-i-pogovorok-15.jpg"/>
          <p:cNvPicPr>
            <a:picLocks noGrp="1" noChangeAspect="1"/>
          </p:cNvPicPr>
          <p:nvPr>
            <p:ph idx="1"/>
          </p:nvPr>
        </p:nvPicPr>
        <p:blipFill>
          <a:blip r:embed="rId2" cstate="print"/>
          <a:stretch>
            <a:fillRect/>
          </a:stretch>
        </p:blipFill>
        <p:spPr>
          <a:xfrm>
            <a:off x="0" y="0"/>
            <a:ext cx="9239070" cy="6858000"/>
          </a:xfrm>
        </p:spPr>
      </p:pic>
      <p:sp>
        <p:nvSpPr>
          <p:cNvPr id="2" name="Заголовок 1"/>
          <p:cNvSpPr>
            <a:spLocks noGrp="1"/>
          </p:cNvSpPr>
          <p:nvPr>
            <p:ph type="title"/>
          </p:nvPr>
        </p:nvSpPr>
        <p:spPr>
          <a:xfrm>
            <a:off x="0" y="764704"/>
            <a:ext cx="8686800" cy="838200"/>
          </a:xfrm>
        </p:spPr>
        <p:txBody>
          <a:bodyPr>
            <a:normAutofit/>
          </a:bodyPr>
          <a:lstStyle/>
          <a:p>
            <a:pPr algn="ctr"/>
            <a:r>
              <a:rPr lang="ru-RU" dirty="0" smtClean="0"/>
              <a:t>«Конец – всему делу венец»</a:t>
            </a:r>
            <a:endParaRPr lang="ru-RU" b="1" dirty="0"/>
          </a:p>
        </p:txBody>
      </p:sp>
      <p:sp>
        <p:nvSpPr>
          <p:cNvPr id="5" name="Прямоугольник 4"/>
          <p:cNvSpPr/>
          <p:nvPr/>
        </p:nvSpPr>
        <p:spPr>
          <a:xfrm>
            <a:off x="4355976" y="2413338"/>
            <a:ext cx="3312368" cy="3477875"/>
          </a:xfrm>
          <a:prstGeom prst="rect">
            <a:avLst/>
          </a:prstGeom>
        </p:spPr>
        <p:txBody>
          <a:bodyPr wrap="square">
            <a:spAutoFit/>
          </a:bodyPr>
          <a:lstStyle/>
          <a:p>
            <a:r>
              <a:rPr lang="ru-RU" sz="2000" dirty="0" smtClean="0"/>
              <a:t>Венец — украшение на голову в виде венка. Пословица означает, что любое дело необходимо доводить до конца, или же вообще не браться за него. Ведь что бы вы ни делали, без конечного результата все ваши попытки будут бессмысленными.</a:t>
            </a:r>
            <a:endParaRPr lang="ru-RU" sz="2000" dirty="0"/>
          </a:p>
        </p:txBody>
      </p:sp>
      <p:pic>
        <p:nvPicPr>
          <p:cNvPr id="33794" name="Picture 2"/>
          <p:cNvPicPr>
            <a:picLocks noChangeAspect="1" noChangeArrowheads="1"/>
          </p:cNvPicPr>
          <p:nvPr/>
        </p:nvPicPr>
        <p:blipFill>
          <a:blip r:embed="rId3" cstate="print"/>
          <a:srcRect/>
          <a:stretch>
            <a:fillRect/>
          </a:stretch>
        </p:blipFill>
        <p:spPr bwMode="auto">
          <a:xfrm>
            <a:off x="1115616" y="2924944"/>
            <a:ext cx="3044389" cy="2880320"/>
          </a:xfrm>
          <a:prstGeom prst="rect">
            <a:avLst/>
          </a:prstGeom>
          <a:noFill/>
          <a:ln w="9525">
            <a:noFill/>
            <a:miter lim="800000"/>
            <a:headEnd/>
            <a:tailEnd/>
          </a:ln>
          <a:effectLst>
            <a:softEdge rad="317500"/>
          </a:effectLst>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1621686731_13-phonoteka_org-p-fon-dlya-poslovits-i-pogovorok-15.jpg"/>
          <p:cNvPicPr>
            <a:picLocks noGrp="1" noChangeAspect="1"/>
          </p:cNvPicPr>
          <p:nvPr>
            <p:ph idx="1"/>
          </p:nvPr>
        </p:nvPicPr>
        <p:blipFill>
          <a:blip r:embed="rId2" cstate="print"/>
          <a:stretch>
            <a:fillRect/>
          </a:stretch>
        </p:blipFill>
        <p:spPr>
          <a:xfrm>
            <a:off x="0" y="0"/>
            <a:ext cx="9239070" cy="6858000"/>
          </a:xfrm>
        </p:spPr>
      </p:pic>
      <p:sp>
        <p:nvSpPr>
          <p:cNvPr id="2" name="Заголовок 1"/>
          <p:cNvSpPr>
            <a:spLocks noGrp="1"/>
          </p:cNvSpPr>
          <p:nvPr>
            <p:ph type="title"/>
          </p:nvPr>
        </p:nvSpPr>
        <p:spPr>
          <a:xfrm>
            <a:off x="457200" y="764704"/>
            <a:ext cx="8686800" cy="838200"/>
          </a:xfrm>
        </p:spPr>
        <p:txBody>
          <a:bodyPr>
            <a:normAutofit/>
          </a:bodyPr>
          <a:lstStyle/>
          <a:p>
            <a:pPr algn="ctr"/>
            <a:r>
              <a:rPr lang="ru-RU" dirty="0" smtClean="0"/>
              <a:t>«Вместе тесно, а врозь скучно» </a:t>
            </a:r>
            <a:endParaRPr lang="ru-RU" b="1" dirty="0"/>
          </a:p>
        </p:txBody>
      </p:sp>
      <p:sp>
        <p:nvSpPr>
          <p:cNvPr id="5" name="Прямоугольник 4"/>
          <p:cNvSpPr/>
          <p:nvPr/>
        </p:nvSpPr>
        <p:spPr>
          <a:xfrm>
            <a:off x="1475656" y="2708920"/>
            <a:ext cx="2808312" cy="2554545"/>
          </a:xfrm>
          <a:prstGeom prst="rect">
            <a:avLst/>
          </a:prstGeom>
        </p:spPr>
        <p:txBody>
          <a:bodyPr wrap="square">
            <a:spAutoFit/>
          </a:bodyPr>
          <a:lstStyle/>
          <a:p>
            <a:r>
              <a:rPr lang="ru-RU" sz="2000" dirty="0" smtClean="0"/>
              <a:t>Говорится, когда искренне расположенные друг к другу люди часто ссорятся, спорят, а в разлуке скучают друг без друга и стремятся к встрече.</a:t>
            </a:r>
            <a:endParaRPr lang="ru-RU" sz="2000" dirty="0"/>
          </a:p>
        </p:txBody>
      </p:sp>
      <p:pic>
        <p:nvPicPr>
          <p:cNvPr id="34818" name="Picture 2"/>
          <p:cNvPicPr>
            <a:picLocks noChangeAspect="1" noChangeArrowheads="1"/>
          </p:cNvPicPr>
          <p:nvPr/>
        </p:nvPicPr>
        <p:blipFill>
          <a:blip r:embed="rId3" cstate="print"/>
          <a:srcRect/>
          <a:stretch>
            <a:fillRect/>
          </a:stretch>
        </p:blipFill>
        <p:spPr bwMode="auto">
          <a:xfrm>
            <a:off x="5148064" y="2780928"/>
            <a:ext cx="2760845" cy="3600400"/>
          </a:xfrm>
          <a:prstGeom prst="rect">
            <a:avLst/>
          </a:prstGeom>
          <a:noFill/>
          <a:ln w="9525">
            <a:noFill/>
            <a:miter lim="800000"/>
            <a:headEnd/>
            <a:tailEnd/>
          </a:ln>
          <a:effectLst>
            <a:softEdge rad="317500"/>
          </a:effectLst>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1621686731_13-phonoteka_org-p-fon-dlya-poslovits-i-pogovorok-15.jpg"/>
          <p:cNvPicPr>
            <a:picLocks noGrp="1" noChangeAspect="1"/>
          </p:cNvPicPr>
          <p:nvPr>
            <p:ph idx="1"/>
          </p:nvPr>
        </p:nvPicPr>
        <p:blipFill>
          <a:blip r:embed="rId2" cstate="print"/>
          <a:stretch>
            <a:fillRect/>
          </a:stretch>
        </p:blipFill>
        <p:spPr>
          <a:xfrm>
            <a:off x="0" y="0"/>
            <a:ext cx="9239070" cy="6858000"/>
          </a:xfrm>
        </p:spPr>
      </p:pic>
      <p:sp>
        <p:nvSpPr>
          <p:cNvPr id="2" name="Заголовок 1"/>
          <p:cNvSpPr>
            <a:spLocks noGrp="1"/>
          </p:cNvSpPr>
          <p:nvPr>
            <p:ph type="title"/>
          </p:nvPr>
        </p:nvSpPr>
        <p:spPr>
          <a:xfrm>
            <a:off x="0" y="764704"/>
            <a:ext cx="8686800" cy="838200"/>
          </a:xfrm>
        </p:spPr>
        <p:txBody>
          <a:bodyPr>
            <a:normAutofit fontScale="90000"/>
          </a:bodyPr>
          <a:lstStyle/>
          <a:p>
            <a:pPr algn="ctr"/>
            <a:r>
              <a:rPr lang="ru-RU" dirty="0" smtClean="0"/>
              <a:t>«Волков бояться — </a:t>
            </a:r>
            <a:r>
              <a:rPr lang="ru-RU" dirty="0" smtClean="0"/>
              <a:t/>
            </a:r>
            <a:br>
              <a:rPr lang="ru-RU" dirty="0" smtClean="0"/>
            </a:br>
            <a:r>
              <a:rPr lang="ru-RU" dirty="0" smtClean="0"/>
              <a:t>в </a:t>
            </a:r>
            <a:r>
              <a:rPr lang="ru-RU" dirty="0" smtClean="0"/>
              <a:t>лес не ходить»</a:t>
            </a:r>
            <a:endParaRPr lang="ru-RU" b="1" dirty="0"/>
          </a:p>
        </p:txBody>
      </p:sp>
      <p:sp>
        <p:nvSpPr>
          <p:cNvPr id="5" name="Прямоугольник 4"/>
          <p:cNvSpPr/>
          <p:nvPr/>
        </p:nvSpPr>
        <p:spPr>
          <a:xfrm>
            <a:off x="1259632" y="2420888"/>
            <a:ext cx="3096344" cy="3477875"/>
          </a:xfrm>
          <a:prstGeom prst="rect">
            <a:avLst/>
          </a:prstGeom>
        </p:spPr>
        <p:txBody>
          <a:bodyPr wrap="square">
            <a:spAutoFit/>
          </a:bodyPr>
          <a:lstStyle/>
          <a:p>
            <a:r>
              <a:rPr lang="ru-RU" sz="2000" dirty="0" smtClean="0"/>
              <a:t>Если бояться трудностей или опасных последствий, то не стоит и начинать какое-либо дело. Говорится, чтобы подбодрить себя или кого-то, когда решаются на какое-либо опасное или неизвестное дело, связанное с риском.</a:t>
            </a:r>
            <a:endParaRPr lang="ru-RU" sz="2000" dirty="0"/>
          </a:p>
        </p:txBody>
      </p:sp>
      <p:pic>
        <p:nvPicPr>
          <p:cNvPr id="35842" name="Picture 2"/>
          <p:cNvPicPr>
            <a:picLocks noChangeAspect="1" noChangeArrowheads="1"/>
          </p:cNvPicPr>
          <p:nvPr/>
        </p:nvPicPr>
        <p:blipFill>
          <a:blip r:embed="rId3" cstate="print"/>
          <a:srcRect/>
          <a:stretch>
            <a:fillRect/>
          </a:stretch>
        </p:blipFill>
        <p:spPr bwMode="auto">
          <a:xfrm>
            <a:off x="4644008" y="2852936"/>
            <a:ext cx="3449567" cy="3168352"/>
          </a:xfrm>
          <a:prstGeom prst="rect">
            <a:avLst/>
          </a:prstGeom>
          <a:noFill/>
          <a:ln w="9525">
            <a:noFill/>
            <a:miter lim="800000"/>
            <a:headEnd/>
            <a:tailEnd/>
          </a:ln>
          <a:effectLst>
            <a:softEdge rad="317500"/>
          </a:effectLst>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1621686731_13-phonoteka_org-p-fon-dlya-poslovits-i-pogovorok-15.jpg"/>
          <p:cNvPicPr>
            <a:picLocks noGrp="1" noChangeAspect="1"/>
          </p:cNvPicPr>
          <p:nvPr>
            <p:ph idx="1"/>
          </p:nvPr>
        </p:nvPicPr>
        <p:blipFill>
          <a:blip r:embed="rId2" cstate="print"/>
          <a:stretch>
            <a:fillRect/>
          </a:stretch>
        </p:blipFill>
        <p:spPr>
          <a:xfrm>
            <a:off x="0" y="0"/>
            <a:ext cx="9239070" cy="6858000"/>
          </a:xfrm>
        </p:spPr>
      </p:pic>
      <p:sp>
        <p:nvSpPr>
          <p:cNvPr id="2" name="Заголовок 1"/>
          <p:cNvSpPr>
            <a:spLocks noGrp="1"/>
          </p:cNvSpPr>
          <p:nvPr>
            <p:ph type="title"/>
          </p:nvPr>
        </p:nvSpPr>
        <p:spPr>
          <a:xfrm>
            <a:off x="0" y="764704"/>
            <a:ext cx="8686800" cy="838200"/>
          </a:xfrm>
        </p:spPr>
        <p:txBody>
          <a:bodyPr>
            <a:normAutofit/>
          </a:bodyPr>
          <a:lstStyle/>
          <a:p>
            <a:pPr algn="ctr"/>
            <a:r>
              <a:rPr lang="ru-RU" dirty="0" smtClean="0"/>
              <a:t>«В семье не без урода»</a:t>
            </a:r>
            <a:endParaRPr lang="ru-RU" b="1" dirty="0"/>
          </a:p>
        </p:txBody>
      </p:sp>
      <p:sp>
        <p:nvSpPr>
          <p:cNvPr id="5" name="Прямоугольник 4"/>
          <p:cNvSpPr/>
          <p:nvPr/>
        </p:nvSpPr>
        <p:spPr>
          <a:xfrm>
            <a:off x="4572000" y="2136339"/>
            <a:ext cx="3456384" cy="4093428"/>
          </a:xfrm>
          <a:prstGeom prst="rect">
            <a:avLst/>
          </a:prstGeom>
        </p:spPr>
        <p:txBody>
          <a:bodyPr wrap="square">
            <a:spAutoFit/>
          </a:bodyPr>
          <a:lstStyle/>
          <a:p>
            <a:r>
              <a:rPr lang="ru-RU" sz="2000" dirty="0" smtClean="0"/>
              <a:t>Не все в семье похожи друг на друга, не все одинаковы, кто-то из членов семьи может резко отличаться от родственников свойствами характера или внешностью (чаще в плохую сторону). Говорится с сожалением или снисхождением о том, кто выделяется в семье или коллективе своими дурными качествами.</a:t>
            </a:r>
            <a:endParaRPr lang="ru-RU" sz="2000" dirty="0"/>
          </a:p>
        </p:txBody>
      </p:sp>
      <p:pic>
        <p:nvPicPr>
          <p:cNvPr id="36866" name="Picture 2"/>
          <p:cNvPicPr>
            <a:picLocks noChangeAspect="1" noChangeArrowheads="1"/>
          </p:cNvPicPr>
          <p:nvPr/>
        </p:nvPicPr>
        <p:blipFill>
          <a:blip r:embed="rId3" cstate="print"/>
          <a:srcRect/>
          <a:stretch>
            <a:fillRect/>
          </a:stretch>
        </p:blipFill>
        <p:spPr bwMode="auto">
          <a:xfrm>
            <a:off x="1259632" y="2924944"/>
            <a:ext cx="3290598" cy="3240360"/>
          </a:xfrm>
          <a:prstGeom prst="rect">
            <a:avLst/>
          </a:prstGeom>
          <a:noFill/>
          <a:ln w="9525">
            <a:noFill/>
            <a:miter lim="800000"/>
            <a:headEnd/>
            <a:tailEnd/>
          </a:ln>
          <a:effectLst>
            <a:softEdge rad="317500"/>
          </a:effectLst>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1621686731_13-phonoteka_org-p-fon-dlya-poslovits-i-pogovorok-15.jpg"/>
          <p:cNvPicPr>
            <a:picLocks noGrp="1" noChangeAspect="1"/>
          </p:cNvPicPr>
          <p:nvPr>
            <p:ph idx="1"/>
          </p:nvPr>
        </p:nvPicPr>
        <p:blipFill>
          <a:blip r:embed="rId2" cstate="print"/>
          <a:stretch>
            <a:fillRect/>
          </a:stretch>
        </p:blipFill>
        <p:spPr>
          <a:xfrm>
            <a:off x="0" y="0"/>
            <a:ext cx="9239070" cy="6858000"/>
          </a:xfrm>
        </p:spPr>
      </p:pic>
      <p:sp>
        <p:nvSpPr>
          <p:cNvPr id="2" name="Заголовок 1"/>
          <p:cNvSpPr>
            <a:spLocks noGrp="1"/>
          </p:cNvSpPr>
          <p:nvPr>
            <p:ph type="title"/>
          </p:nvPr>
        </p:nvSpPr>
        <p:spPr>
          <a:xfrm>
            <a:off x="0" y="764704"/>
            <a:ext cx="8686800" cy="838200"/>
          </a:xfrm>
        </p:spPr>
        <p:txBody>
          <a:bodyPr>
            <a:normAutofit/>
          </a:bodyPr>
          <a:lstStyle/>
          <a:p>
            <a:pPr algn="ctr"/>
            <a:r>
              <a:rPr lang="ru-RU" dirty="0" smtClean="0"/>
              <a:t>«В тесноте, да не в обиде» </a:t>
            </a:r>
            <a:endParaRPr lang="ru-RU" b="1" dirty="0"/>
          </a:p>
        </p:txBody>
      </p:sp>
      <p:sp>
        <p:nvSpPr>
          <p:cNvPr id="5" name="Прямоугольник 4"/>
          <p:cNvSpPr/>
          <p:nvPr/>
        </p:nvSpPr>
        <p:spPr>
          <a:xfrm>
            <a:off x="4644008" y="2060848"/>
            <a:ext cx="2952328" cy="4093428"/>
          </a:xfrm>
          <a:prstGeom prst="rect">
            <a:avLst/>
          </a:prstGeom>
        </p:spPr>
        <p:txBody>
          <a:bodyPr wrap="square">
            <a:spAutoFit/>
          </a:bodyPr>
          <a:lstStyle/>
          <a:p>
            <a:r>
              <a:rPr lang="ru-RU" sz="2000" dirty="0" smtClean="0"/>
              <a:t>Если люди дружны, друг друга не обижают, теснота не раздражает и не мешает им. Говорится, когда в помещении собирается слишком много народу, но люди мирятся с теснотой, оставаясь доброжелательными и внимательными друг к другу.</a:t>
            </a:r>
            <a:endParaRPr lang="ru-RU" sz="2000" dirty="0"/>
          </a:p>
        </p:txBody>
      </p:sp>
      <p:pic>
        <p:nvPicPr>
          <p:cNvPr id="37890" name="Picture 2"/>
          <p:cNvPicPr>
            <a:picLocks noChangeAspect="1" noChangeArrowheads="1"/>
          </p:cNvPicPr>
          <p:nvPr/>
        </p:nvPicPr>
        <p:blipFill>
          <a:blip r:embed="rId3" cstate="print"/>
          <a:srcRect/>
          <a:stretch>
            <a:fillRect/>
          </a:stretch>
        </p:blipFill>
        <p:spPr bwMode="auto">
          <a:xfrm>
            <a:off x="1043608" y="3356992"/>
            <a:ext cx="3472179" cy="2664296"/>
          </a:xfrm>
          <a:prstGeom prst="rect">
            <a:avLst/>
          </a:prstGeom>
          <a:noFill/>
          <a:ln w="9525">
            <a:noFill/>
            <a:miter lim="800000"/>
            <a:headEnd/>
            <a:tailEnd/>
          </a:ln>
          <a:effectLst>
            <a:softEdge rad="317500"/>
          </a:effectLst>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1621686731_13-phonoteka_org-p-fon-dlya-poslovits-i-pogovorok-15.jpg"/>
          <p:cNvPicPr>
            <a:picLocks noGrp="1" noChangeAspect="1"/>
          </p:cNvPicPr>
          <p:nvPr>
            <p:ph idx="1"/>
          </p:nvPr>
        </p:nvPicPr>
        <p:blipFill>
          <a:blip r:embed="rId2" cstate="print"/>
          <a:stretch>
            <a:fillRect/>
          </a:stretch>
        </p:blipFill>
        <p:spPr>
          <a:xfrm>
            <a:off x="0" y="0"/>
            <a:ext cx="9239070" cy="6858000"/>
          </a:xfrm>
        </p:spPr>
      </p:pic>
      <p:sp>
        <p:nvSpPr>
          <p:cNvPr id="2" name="Заголовок 1"/>
          <p:cNvSpPr>
            <a:spLocks noGrp="1"/>
          </p:cNvSpPr>
          <p:nvPr>
            <p:ph type="title"/>
          </p:nvPr>
        </p:nvSpPr>
        <p:spPr>
          <a:xfrm>
            <a:off x="0" y="764704"/>
            <a:ext cx="8686800" cy="838200"/>
          </a:xfrm>
        </p:spPr>
        <p:txBody>
          <a:bodyPr>
            <a:normAutofit/>
          </a:bodyPr>
          <a:lstStyle/>
          <a:p>
            <a:pPr algn="ctr"/>
            <a:r>
              <a:rPr lang="ru-RU" dirty="0" smtClean="0"/>
              <a:t>«В тихом омуте черти водятся»</a:t>
            </a:r>
            <a:endParaRPr lang="ru-RU" b="1" dirty="0"/>
          </a:p>
        </p:txBody>
      </p:sp>
      <p:sp>
        <p:nvSpPr>
          <p:cNvPr id="5" name="Прямоугольник 4"/>
          <p:cNvSpPr/>
          <p:nvPr/>
        </p:nvSpPr>
        <p:spPr>
          <a:xfrm>
            <a:off x="1115616" y="1916832"/>
            <a:ext cx="3456384" cy="4401205"/>
          </a:xfrm>
          <a:prstGeom prst="rect">
            <a:avLst/>
          </a:prstGeom>
        </p:spPr>
        <p:txBody>
          <a:bodyPr wrap="square">
            <a:spAutoFit/>
          </a:bodyPr>
          <a:lstStyle/>
          <a:p>
            <a:r>
              <a:rPr lang="ru-RU" sz="2000" dirty="0" smtClean="0"/>
              <a:t>Омут — глубокая яма на дне реки или озера. Тихий, внешне мало проявляющий себя человек способен на поступки, которых от него нельзя было ожидать. Говорится неодобрительно о тихом с виду человеке, когда подозревают его в плохом поведении или знают о его дурных поступках, которые тот умеет скрывать.</a:t>
            </a:r>
            <a:endParaRPr lang="ru-RU" sz="2000" dirty="0"/>
          </a:p>
        </p:txBody>
      </p:sp>
      <p:pic>
        <p:nvPicPr>
          <p:cNvPr id="38914" name="Picture 2"/>
          <p:cNvPicPr>
            <a:picLocks noChangeAspect="1" noChangeArrowheads="1"/>
          </p:cNvPicPr>
          <p:nvPr/>
        </p:nvPicPr>
        <p:blipFill>
          <a:blip r:embed="rId3" cstate="print"/>
          <a:srcRect/>
          <a:stretch>
            <a:fillRect/>
          </a:stretch>
        </p:blipFill>
        <p:spPr bwMode="auto">
          <a:xfrm>
            <a:off x="4283968" y="3645024"/>
            <a:ext cx="3816424" cy="2885589"/>
          </a:xfrm>
          <a:prstGeom prst="rect">
            <a:avLst/>
          </a:prstGeom>
          <a:noFill/>
          <a:ln w="9525">
            <a:noFill/>
            <a:miter lim="800000"/>
            <a:headEnd/>
            <a:tailEnd/>
          </a:ln>
          <a:effectLst>
            <a:softEdge rad="317500"/>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1621686731_13-phonoteka_org-p-fon-dlya-poslovits-i-pogovorok-15.jpg"/>
          <p:cNvPicPr>
            <a:picLocks noGrp="1" noChangeAspect="1"/>
          </p:cNvPicPr>
          <p:nvPr>
            <p:ph idx="1"/>
          </p:nvPr>
        </p:nvPicPr>
        <p:blipFill>
          <a:blip r:embed="rId2" cstate="print"/>
          <a:stretch>
            <a:fillRect/>
          </a:stretch>
        </p:blipFill>
        <p:spPr>
          <a:xfrm>
            <a:off x="-95070" y="0"/>
            <a:ext cx="9239070" cy="6858000"/>
          </a:xfrm>
        </p:spPr>
      </p:pic>
      <p:sp>
        <p:nvSpPr>
          <p:cNvPr id="2" name="Заголовок 1"/>
          <p:cNvSpPr>
            <a:spLocks noGrp="1"/>
          </p:cNvSpPr>
          <p:nvPr>
            <p:ph type="title"/>
          </p:nvPr>
        </p:nvSpPr>
        <p:spPr>
          <a:xfrm>
            <a:off x="457200" y="764704"/>
            <a:ext cx="8686800" cy="838200"/>
          </a:xfrm>
        </p:spPr>
        <p:txBody>
          <a:bodyPr>
            <a:normAutofit fontScale="90000"/>
          </a:bodyPr>
          <a:lstStyle/>
          <a:p>
            <a:pPr algn="ctr"/>
            <a:r>
              <a:rPr lang="ru-RU" sz="4000" b="1" dirty="0" smtClean="0"/>
              <a:t>«Без труда не</a:t>
            </a:r>
            <a:br>
              <a:rPr lang="ru-RU" sz="4000" b="1" dirty="0" smtClean="0"/>
            </a:br>
            <a:r>
              <a:rPr lang="ru-RU" sz="4000" b="1" dirty="0" smtClean="0"/>
              <a:t>выловишь и рыбку из</a:t>
            </a:r>
            <a:br>
              <a:rPr lang="ru-RU" sz="4000" b="1" dirty="0" smtClean="0"/>
            </a:br>
            <a:r>
              <a:rPr lang="ru-RU" sz="4000" b="1" dirty="0" smtClean="0"/>
              <a:t>пруда</a:t>
            </a:r>
            <a:r>
              <a:rPr lang="ru-RU" sz="4000" b="1" dirty="0" smtClean="0"/>
              <a:t>»</a:t>
            </a:r>
            <a:endParaRPr lang="ru-RU" b="1" dirty="0"/>
          </a:p>
        </p:txBody>
      </p:sp>
      <p:sp>
        <p:nvSpPr>
          <p:cNvPr id="8" name="TextBox 7"/>
          <p:cNvSpPr txBox="1"/>
          <p:nvPr/>
        </p:nvSpPr>
        <p:spPr>
          <a:xfrm>
            <a:off x="3995936" y="2420888"/>
            <a:ext cx="4104456" cy="2554545"/>
          </a:xfrm>
          <a:prstGeom prst="rect">
            <a:avLst/>
          </a:prstGeom>
          <a:noFill/>
        </p:spPr>
        <p:txBody>
          <a:bodyPr wrap="square" rtlCol="0">
            <a:spAutoFit/>
          </a:bodyPr>
          <a:lstStyle/>
          <a:p>
            <a:r>
              <a:rPr lang="ru-RU" sz="2000" dirty="0" smtClean="0"/>
              <a:t>Чтобы добиться успеха, нужно</a:t>
            </a:r>
          </a:p>
          <a:p>
            <a:r>
              <a:rPr lang="ru-RU" sz="2000" dirty="0" smtClean="0"/>
              <a:t>хорошенько поработать. Всякое</a:t>
            </a:r>
          </a:p>
          <a:p>
            <a:r>
              <a:rPr lang="ru-RU" sz="2000" dirty="0" smtClean="0"/>
              <a:t>дело требует усилий, без</a:t>
            </a:r>
          </a:p>
          <a:p>
            <a:r>
              <a:rPr lang="ru-RU" sz="2000" dirty="0" smtClean="0"/>
              <a:t>которых никакой задачи не</a:t>
            </a:r>
          </a:p>
          <a:p>
            <a:r>
              <a:rPr lang="ru-RU" sz="2000" dirty="0" smtClean="0"/>
              <a:t>выполнить.</a:t>
            </a:r>
          </a:p>
          <a:p>
            <a:r>
              <a:rPr lang="ru-RU" sz="2000" dirty="0" smtClean="0"/>
              <a:t>Люди, которые хотят иметь</a:t>
            </a:r>
          </a:p>
          <a:p>
            <a:r>
              <a:rPr lang="ru-RU" sz="2000" dirty="0" smtClean="0"/>
              <a:t>все, ничего при этом не делая,</a:t>
            </a:r>
          </a:p>
          <a:p>
            <a:r>
              <a:rPr lang="ru-RU" sz="2000" dirty="0" smtClean="0"/>
              <a:t>не добьются ничего в жизни.</a:t>
            </a:r>
            <a:endParaRPr lang="ru-RU" sz="2000" dirty="0"/>
          </a:p>
        </p:txBody>
      </p:sp>
      <p:pic>
        <p:nvPicPr>
          <p:cNvPr id="3075" name="Picture 3"/>
          <p:cNvPicPr>
            <a:picLocks noChangeAspect="1" noChangeArrowheads="1"/>
          </p:cNvPicPr>
          <p:nvPr/>
        </p:nvPicPr>
        <p:blipFill>
          <a:blip r:embed="rId3" cstate="print"/>
          <a:srcRect/>
          <a:stretch>
            <a:fillRect/>
          </a:stretch>
        </p:blipFill>
        <p:spPr bwMode="auto">
          <a:xfrm>
            <a:off x="899592" y="3789040"/>
            <a:ext cx="2882024" cy="2736304"/>
          </a:xfrm>
          <a:prstGeom prst="rect">
            <a:avLst/>
          </a:prstGeom>
          <a:noFill/>
          <a:ln w="9525">
            <a:noFill/>
            <a:miter lim="800000"/>
            <a:headEnd/>
            <a:tailEnd/>
          </a:ln>
          <a:effectLst>
            <a:softEdge rad="317500"/>
          </a:effectLst>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1621686731_13-phonoteka_org-p-fon-dlya-poslovits-i-pogovorok-15.jpg"/>
          <p:cNvPicPr>
            <a:picLocks noGrp="1" noChangeAspect="1"/>
          </p:cNvPicPr>
          <p:nvPr>
            <p:ph idx="1"/>
          </p:nvPr>
        </p:nvPicPr>
        <p:blipFill>
          <a:blip r:embed="rId2" cstate="print"/>
          <a:stretch>
            <a:fillRect/>
          </a:stretch>
        </p:blipFill>
        <p:spPr>
          <a:xfrm>
            <a:off x="0" y="0"/>
            <a:ext cx="9239070" cy="6858000"/>
          </a:xfrm>
        </p:spPr>
      </p:pic>
      <p:sp>
        <p:nvSpPr>
          <p:cNvPr id="2" name="Заголовок 1"/>
          <p:cNvSpPr>
            <a:spLocks noGrp="1"/>
          </p:cNvSpPr>
          <p:nvPr>
            <p:ph type="title"/>
          </p:nvPr>
        </p:nvSpPr>
        <p:spPr>
          <a:xfrm>
            <a:off x="0" y="764704"/>
            <a:ext cx="8686800" cy="838200"/>
          </a:xfrm>
        </p:spPr>
        <p:txBody>
          <a:bodyPr>
            <a:normAutofit fontScale="90000"/>
          </a:bodyPr>
          <a:lstStyle/>
          <a:p>
            <a:pPr algn="ctr"/>
            <a:r>
              <a:rPr lang="ru-RU" dirty="0" smtClean="0"/>
              <a:t>“В Тулу со своим </a:t>
            </a:r>
            <a:r>
              <a:rPr lang="ru-RU" dirty="0" smtClean="0"/>
              <a:t/>
            </a:r>
            <a:br>
              <a:rPr lang="ru-RU" dirty="0" smtClean="0"/>
            </a:br>
            <a:r>
              <a:rPr lang="ru-RU" dirty="0" smtClean="0"/>
              <a:t>самоваром </a:t>
            </a:r>
            <a:r>
              <a:rPr lang="ru-RU" dirty="0" smtClean="0"/>
              <a:t>не ездят“ </a:t>
            </a:r>
            <a:endParaRPr lang="ru-RU" b="1" dirty="0"/>
          </a:p>
        </p:txBody>
      </p:sp>
      <p:sp>
        <p:nvSpPr>
          <p:cNvPr id="5" name="Прямоугольник 4"/>
          <p:cNvSpPr/>
          <p:nvPr/>
        </p:nvSpPr>
        <p:spPr>
          <a:xfrm>
            <a:off x="4355976" y="2780928"/>
            <a:ext cx="2934072" cy="2554545"/>
          </a:xfrm>
          <a:prstGeom prst="rect">
            <a:avLst/>
          </a:prstGeom>
        </p:spPr>
        <p:txBody>
          <a:bodyPr wrap="square">
            <a:spAutoFit/>
          </a:bodyPr>
          <a:lstStyle/>
          <a:p>
            <a:r>
              <a:rPr lang="ru-RU" sz="2000" dirty="0" smtClean="0"/>
              <a:t>С собой не следует брать то, чем славится то место, куда направляются. Говорится в шутку, когда берут с собой то, что легко можно найти там, куда едут.</a:t>
            </a:r>
            <a:endParaRPr lang="ru-RU" sz="2000" dirty="0"/>
          </a:p>
        </p:txBody>
      </p:sp>
      <p:pic>
        <p:nvPicPr>
          <p:cNvPr id="39938" name="Picture 2"/>
          <p:cNvPicPr>
            <a:picLocks noChangeAspect="1" noChangeArrowheads="1"/>
          </p:cNvPicPr>
          <p:nvPr/>
        </p:nvPicPr>
        <p:blipFill>
          <a:blip r:embed="rId3" cstate="print"/>
          <a:srcRect/>
          <a:stretch>
            <a:fillRect/>
          </a:stretch>
        </p:blipFill>
        <p:spPr bwMode="auto">
          <a:xfrm>
            <a:off x="1370503" y="2492896"/>
            <a:ext cx="2811413" cy="3456384"/>
          </a:xfrm>
          <a:prstGeom prst="rect">
            <a:avLst/>
          </a:prstGeom>
          <a:noFill/>
          <a:ln w="9525">
            <a:noFill/>
            <a:miter lim="800000"/>
            <a:headEnd/>
            <a:tailEnd/>
          </a:ln>
          <a:effectLst>
            <a:softEdge rad="317500"/>
          </a:effectLst>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1621686731_13-phonoteka_org-p-fon-dlya-poslovits-i-pogovorok-15.jpg"/>
          <p:cNvPicPr>
            <a:picLocks noGrp="1" noChangeAspect="1"/>
          </p:cNvPicPr>
          <p:nvPr>
            <p:ph idx="1"/>
          </p:nvPr>
        </p:nvPicPr>
        <p:blipFill>
          <a:blip r:embed="rId2" cstate="print"/>
          <a:stretch>
            <a:fillRect/>
          </a:stretch>
        </p:blipFill>
        <p:spPr>
          <a:xfrm>
            <a:off x="0" y="0"/>
            <a:ext cx="9239070" cy="6858000"/>
          </a:xfrm>
        </p:spPr>
      </p:pic>
      <p:sp>
        <p:nvSpPr>
          <p:cNvPr id="2" name="Заголовок 1"/>
          <p:cNvSpPr>
            <a:spLocks noGrp="1"/>
          </p:cNvSpPr>
          <p:nvPr>
            <p:ph type="title"/>
          </p:nvPr>
        </p:nvSpPr>
        <p:spPr>
          <a:xfrm>
            <a:off x="0" y="764704"/>
            <a:ext cx="8686800" cy="838200"/>
          </a:xfrm>
        </p:spPr>
        <p:txBody>
          <a:bodyPr>
            <a:normAutofit fontScale="90000"/>
          </a:bodyPr>
          <a:lstStyle/>
          <a:p>
            <a:pPr algn="ctr"/>
            <a:r>
              <a:rPr lang="ru-RU" dirty="0" smtClean="0"/>
              <a:t>«Сколько волка ни корми</a:t>
            </a:r>
            <a:r>
              <a:rPr lang="ru-RU" dirty="0" smtClean="0"/>
              <a:t>,</a:t>
            </a:r>
            <a:br>
              <a:rPr lang="ru-RU" dirty="0" smtClean="0"/>
            </a:br>
            <a:r>
              <a:rPr lang="ru-RU" dirty="0" smtClean="0"/>
              <a:t> </a:t>
            </a:r>
            <a:r>
              <a:rPr lang="ru-RU" dirty="0" smtClean="0"/>
              <a:t>он всё в лес смотрит» </a:t>
            </a:r>
            <a:endParaRPr lang="ru-RU" b="1" dirty="0"/>
          </a:p>
        </p:txBody>
      </p:sp>
      <p:sp>
        <p:nvSpPr>
          <p:cNvPr id="5" name="Прямоугольник 4"/>
          <p:cNvSpPr/>
          <p:nvPr/>
        </p:nvSpPr>
        <p:spPr>
          <a:xfrm>
            <a:off x="1403648" y="2636912"/>
            <a:ext cx="3240360" cy="2862322"/>
          </a:xfrm>
          <a:prstGeom prst="rect">
            <a:avLst/>
          </a:prstGeom>
        </p:spPr>
        <p:txBody>
          <a:bodyPr wrap="square">
            <a:spAutoFit/>
          </a:bodyPr>
          <a:lstStyle/>
          <a:p>
            <a:r>
              <a:rPr lang="ru-RU" sz="2000" dirty="0" smtClean="0"/>
              <a:t>Волк – дикое животное. Его можно накормить, попробовать приручить, но при любой возможности он вернется в лес, в свою привычную среду обитания. Как правило, фраза имеет негативный оттенок</a:t>
            </a:r>
            <a:endParaRPr lang="ru-RU" sz="2000" dirty="0"/>
          </a:p>
        </p:txBody>
      </p:sp>
      <p:pic>
        <p:nvPicPr>
          <p:cNvPr id="40962" name="Picture 2"/>
          <p:cNvPicPr>
            <a:picLocks noChangeAspect="1" noChangeArrowheads="1"/>
          </p:cNvPicPr>
          <p:nvPr/>
        </p:nvPicPr>
        <p:blipFill>
          <a:blip r:embed="rId3" cstate="print"/>
          <a:srcRect/>
          <a:stretch>
            <a:fillRect/>
          </a:stretch>
        </p:blipFill>
        <p:spPr bwMode="auto">
          <a:xfrm>
            <a:off x="4716016" y="3645024"/>
            <a:ext cx="3110331" cy="2736304"/>
          </a:xfrm>
          <a:prstGeom prst="rect">
            <a:avLst/>
          </a:prstGeom>
          <a:noFill/>
          <a:ln w="9525">
            <a:noFill/>
            <a:miter lim="800000"/>
            <a:headEnd/>
            <a:tailEnd/>
          </a:ln>
          <a:effectLst>
            <a:softEdge rad="317500"/>
          </a:effectLst>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1621686731_13-phonoteka_org-p-fon-dlya-poslovits-i-pogovorok-15.jpg"/>
          <p:cNvPicPr>
            <a:picLocks noGrp="1" noChangeAspect="1"/>
          </p:cNvPicPr>
          <p:nvPr>
            <p:ph idx="1"/>
          </p:nvPr>
        </p:nvPicPr>
        <p:blipFill>
          <a:blip r:embed="rId2" cstate="print"/>
          <a:stretch>
            <a:fillRect/>
          </a:stretch>
        </p:blipFill>
        <p:spPr>
          <a:xfrm>
            <a:off x="0" y="0"/>
            <a:ext cx="9239070" cy="6858000"/>
          </a:xfrm>
        </p:spPr>
      </p:pic>
      <p:sp>
        <p:nvSpPr>
          <p:cNvPr id="2" name="Заголовок 1"/>
          <p:cNvSpPr>
            <a:spLocks noGrp="1"/>
          </p:cNvSpPr>
          <p:nvPr>
            <p:ph type="title"/>
          </p:nvPr>
        </p:nvSpPr>
        <p:spPr>
          <a:xfrm>
            <a:off x="0" y="764704"/>
            <a:ext cx="8686800" cy="838200"/>
          </a:xfrm>
        </p:spPr>
        <p:txBody>
          <a:bodyPr>
            <a:normAutofit fontScale="90000"/>
          </a:bodyPr>
          <a:lstStyle/>
          <a:p>
            <a:pPr algn="ctr"/>
            <a:r>
              <a:rPr lang="ru-RU" dirty="0" smtClean="0"/>
              <a:t>«Неверный друг – </a:t>
            </a:r>
            <a:r>
              <a:rPr lang="ru-RU" dirty="0" smtClean="0"/>
              <a:t/>
            </a:r>
            <a:br>
              <a:rPr lang="ru-RU" dirty="0" smtClean="0"/>
            </a:br>
            <a:r>
              <a:rPr lang="ru-RU" dirty="0" smtClean="0"/>
              <a:t>опасный </a:t>
            </a:r>
            <a:r>
              <a:rPr lang="ru-RU" dirty="0" smtClean="0"/>
              <a:t>враг» </a:t>
            </a:r>
            <a:endParaRPr lang="ru-RU" b="1" dirty="0"/>
          </a:p>
        </p:txBody>
      </p:sp>
      <p:sp>
        <p:nvSpPr>
          <p:cNvPr id="5" name="Прямоугольник 4"/>
          <p:cNvSpPr/>
          <p:nvPr/>
        </p:nvSpPr>
        <p:spPr>
          <a:xfrm>
            <a:off x="1547664" y="2132856"/>
            <a:ext cx="6264696" cy="1631216"/>
          </a:xfrm>
          <a:prstGeom prst="rect">
            <a:avLst/>
          </a:prstGeom>
        </p:spPr>
        <p:txBody>
          <a:bodyPr wrap="square">
            <a:spAutoFit/>
          </a:bodyPr>
          <a:lstStyle/>
          <a:p>
            <a:r>
              <a:rPr lang="ru-RU" sz="2000" dirty="0" smtClean="0"/>
              <a:t>Смысл поговорки в том, что человек, который называет себя вашим другом, но таковым не является, очень опасный человек, поскольку может рассказать ваши тайны, секреты, может предать вас в любую минуту. </a:t>
            </a:r>
            <a:endParaRPr lang="ru-RU" sz="2000" dirty="0"/>
          </a:p>
        </p:txBody>
      </p:sp>
      <p:pic>
        <p:nvPicPr>
          <p:cNvPr id="41987" name="Picture 3"/>
          <p:cNvPicPr>
            <a:picLocks noChangeAspect="1" noChangeArrowheads="1"/>
          </p:cNvPicPr>
          <p:nvPr/>
        </p:nvPicPr>
        <p:blipFill>
          <a:blip r:embed="rId3" cstate="print"/>
          <a:srcRect/>
          <a:stretch>
            <a:fillRect/>
          </a:stretch>
        </p:blipFill>
        <p:spPr bwMode="auto">
          <a:xfrm>
            <a:off x="2915816" y="3933056"/>
            <a:ext cx="3528392" cy="2501139"/>
          </a:xfrm>
          <a:prstGeom prst="rect">
            <a:avLst/>
          </a:prstGeom>
          <a:noFill/>
          <a:ln w="9525">
            <a:noFill/>
            <a:miter lim="800000"/>
            <a:headEnd/>
            <a:tailEnd/>
          </a:ln>
          <a:effectLst>
            <a:softEdge rad="127000"/>
          </a:effectLst>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1621686731_13-phonoteka_org-p-fon-dlya-poslovits-i-pogovorok-15.jpg"/>
          <p:cNvPicPr>
            <a:picLocks noGrp="1" noChangeAspect="1"/>
          </p:cNvPicPr>
          <p:nvPr>
            <p:ph idx="1"/>
          </p:nvPr>
        </p:nvPicPr>
        <p:blipFill>
          <a:blip r:embed="rId2" cstate="print"/>
          <a:stretch>
            <a:fillRect/>
          </a:stretch>
        </p:blipFill>
        <p:spPr>
          <a:xfrm>
            <a:off x="0" y="0"/>
            <a:ext cx="9239070" cy="6858000"/>
          </a:xfrm>
        </p:spPr>
      </p:pic>
      <p:sp>
        <p:nvSpPr>
          <p:cNvPr id="2" name="Заголовок 1"/>
          <p:cNvSpPr>
            <a:spLocks noGrp="1"/>
          </p:cNvSpPr>
          <p:nvPr>
            <p:ph type="title"/>
          </p:nvPr>
        </p:nvSpPr>
        <p:spPr>
          <a:xfrm>
            <a:off x="0" y="764704"/>
            <a:ext cx="8686800" cy="838200"/>
          </a:xfrm>
        </p:spPr>
        <p:txBody>
          <a:bodyPr>
            <a:normAutofit fontScale="90000"/>
          </a:bodyPr>
          <a:lstStyle/>
          <a:p>
            <a:pPr algn="ctr"/>
            <a:r>
              <a:rPr lang="ru-RU" dirty="0" smtClean="0"/>
              <a:t>«Сам пропадай, </a:t>
            </a:r>
            <a:r>
              <a:rPr lang="ru-RU" dirty="0" smtClean="0"/>
              <a:t/>
            </a:r>
            <a:br>
              <a:rPr lang="ru-RU" dirty="0" smtClean="0"/>
            </a:br>
            <a:r>
              <a:rPr lang="ru-RU" dirty="0" smtClean="0"/>
              <a:t>а </a:t>
            </a:r>
            <a:r>
              <a:rPr lang="ru-RU" dirty="0" smtClean="0"/>
              <a:t>товарища выручай»</a:t>
            </a:r>
            <a:endParaRPr lang="ru-RU" b="1" dirty="0"/>
          </a:p>
        </p:txBody>
      </p:sp>
      <p:sp>
        <p:nvSpPr>
          <p:cNvPr id="5" name="Прямоугольник 4"/>
          <p:cNvSpPr/>
          <p:nvPr/>
        </p:nvSpPr>
        <p:spPr>
          <a:xfrm>
            <a:off x="5076056" y="2780928"/>
            <a:ext cx="2880320" cy="1754326"/>
          </a:xfrm>
          <a:prstGeom prst="rect">
            <a:avLst/>
          </a:prstGeom>
        </p:spPr>
        <p:txBody>
          <a:bodyPr wrap="square">
            <a:spAutoFit/>
          </a:bodyPr>
          <a:lstStyle/>
          <a:p>
            <a:r>
              <a:rPr lang="ru-RU" dirty="0" smtClean="0"/>
              <a:t>Эта поговорка о дружбе и взаимопомощи. Смысл в том, что друг всегда должен помогать своему другу и иногда даже в ущерб своим интересам.</a:t>
            </a:r>
            <a:endParaRPr lang="ru-RU" dirty="0"/>
          </a:p>
        </p:txBody>
      </p:sp>
      <p:pic>
        <p:nvPicPr>
          <p:cNvPr id="43010" name="Picture 2"/>
          <p:cNvPicPr>
            <a:picLocks noChangeAspect="1" noChangeArrowheads="1"/>
          </p:cNvPicPr>
          <p:nvPr/>
        </p:nvPicPr>
        <p:blipFill>
          <a:blip r:embed="rId3" cstate="print"/>
          <a:srcRect/>
          <a:stretch>
            <a:fillRect/>
          </a:stretch>
        </p:blipFill>
        <p:spPr bwMode="auto">
          <a:xfrm>
            <a:off x="1115616" y="3212976"/>
            <a:ext cx="3754504" cy="3096344"/>
          </a:xfrm>
          <a:prstGeom prst="rect">
            <a:avLst/>
          </a:prstGeom>
          <a:noFill/>
          <a:ln w="9525">
            <a:noFill/>
            <a:miter lim="800000"/>
            <a:headEnd/>
            <a:tailEnd/>
          </a:ln>
          <a:effectLst>
            <a:softEdge rad="317500"/>
          </a:effectLst>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1621686731_13-phonoteka_org-p-fon-dlya-poslovits-i-pogovorok-15.jpg"/>
          <p:cNvPicPr>
            <a:picLocks noGrp="1" noChangeAspect="1"/>
          </p:cNvPicPr>
          <p:nvPr>
            <p:ph idx="1"/>
          </p:nvPr>
        </p:nvPicPr>
        <p:blipFill>
          <a:blip r:embed="rId2" cstate="print"/>
          <a:stretch>
            <a:fillRect/>
          </a:stretch>
        </p:blipFill>
        <p:spPr>
          <a:xfrm>
            <a:off x="0" y="0"/>
            <a:ext cx="9239070" cy="6858000"/>
          </a:xfrm>
        </p:spPr>
      </p:pic>
      <p:sp>
        <p:nvSpPr>
          <p:cNvPr id="2" name="Заголовок 1"/>
          <p:cNvSpPr>
            <a:spLocks noGrp="1"/>
          </p:cNvSpPr>
          <p:nvPr>
            <p:ph type="title"/>
          </p:nvPr>
        </p:nvSpPr>
        <p:spPr>
          <a:xfrm>
            <a:off x="0" y="764704"/>
            <a:ext cx="8686800" cy="838200"/>
          </a:xfrm>
        </p:spPr>
        <p:txBody>
          <a:bodyPr>
            <a:normAutofit fontScale="90000"/>
          </a:bodyPr>
          <a:lstStyle/>
          <a:p>
            <a:pPr algn="ctr"/>
            <a:r>
              <a:rPr lang="ru-RU" dirty="0" smtClean="0"/>
              <a:t>«Одна голова хорошо, </a:t>
            </a:r>
            <a:r>
              <a:rPr lang="ru-RU" dirty="0" smtClean="0"/>
              <a:t/>
            </a:r>
            <a:br>
              <a:rPr lang="ru-RU" dirty="0" smtClean="0"/>
            </a:br>
            <a:r>
              <a:rPr lang="ru-RU" dirty="0" smtClean="0"/>
              <a:t>а </a:t>
            </a:r>
            <a:r>
              <a:rPr lang="ru-RU" dirty="0" smtClean="0"/>
              <a:t>две – лучше»</a:t>
            </a:r>
            <a:endParaRPr lang="ru-RU" b="1" dirty="0"/>
          </a:p>
        </p:txBody>
      </p:sp>
      <p:sp>
        <p:nvSpPr>
          <p:cNvPr id="5" name="Прямоугольник 4"/>
          <p:cNvSpPr/>
          <p:nvPr/>
        </p:nvSpPr>
        <p:spPr>
          <a:xfrm>
            <a:off x="1259632" y="2852936"/>
            <a:ext cx="3024336" cy="2862322"/>
          </a:xfrm>
          <a:prstGeom prst="rect">
            <a:avLst/>
          </a:prstGeom>
        </p:spPr>
        <p:txBody>
          <a:bodyPr wrap="square">
            <a:spAutoFit/>
          </a:bodyPr>
          <a:lstStyle/>
          <a:p>
            <a:r>
              <a:rPr lang="ru-RU" sz="2000" dirty="0" smtClean="0"/>
              <a:t>Двое (или коллектив) быстрее найдут решение проблемы, чем один человек. Поговорка призывает обращаться за помощью при обдумывании решения проблем</a:t>
            </a:r>
            <a:endParaRPr lang="ru-RU" sz="2000" dirty="0"/>
          </a:p>
        </p:txBody>
      </p:sp>
      <p:pic>
        <p:nvPicPr>
          <p:cNvPr id="44034" name="Picture 2"/>
          <p:cNvPicPr>
            <a:picLocks noChangeAspect="1" noChangeArrowheads="1"/>
          </p:cNvPicPr>
          <p:nvPr/>
        </p:nvPicPr>
        <p:blipFill>
          <a:blip r:embed="rId3" cstate="print"/>
          <a:srcRect/>
          <a:stretch>
            <a:fillRect/>
          </a:stretch>
        </p:blipFill>
        <p:spPr bwMode="auto">
          <a:xfrm>
            <a:off x="4499992" y="2852936"/>
            <a:ext cx="3690410" cy="2880320"/>
          </a:xfrm>
          <a:prstGeom prst="rect">
            <a:avLst/>
          </a:prstGeom>
          <a:noFill/>
          <a:ln w="9525">
            <a:noFill/>
            <a:miter lim="800000"/>
            <a:headEnd/>
            <a:tailEnd/>
          </a:ln>
          <a:effectLst>
            <a:softEdge rad="317500"/>
          </a:effectLst>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1621686731_13-phonoteka_org-p-fon-dlya-poslovits-i-pogovorok-15.jpg"/>
          <p:cNvPicPr>
            <a:picLocks noGrp="1" noChangeAspect="1"/>
          </p:cNvPicPr>
          <p:nvPr>
            <p:ph idx="1"/>
          </p:nvPr>
        </p:nvPicPr>
        <p:blipFill>
          <a:blip r:embed="rId2" cstate="print"/>
          <a:stretch>
            <a:fillRect/>
          </a:stretch>
        </p:blipFill>
        <p:spPr>
          <a:xfrm>
            <a:off x="0" y="0"/>
            <a:ext cx="9239070" cy="6858000"/>
          </a:xfrm>
        </p:spPr>
      </p:pic>
      <p:sp>
        <p:nvSpPr>
          <p:cNvPr id="2" name="Заголовок 1"/>
          <p:cNvSpPr>
            <a:spLocks noGrp="1"/>
          </p:cNvSpPr>
          <p:nvPr>
            <p:ph type="title"/>
          </p:nvPr>
        </p:nvSpPr>
        <p:spPr>
          <a:xfrm>
            <a:off x="0" y="764704"/>
            <a:ext cx="8686800" cy="838200"/>
          </a:xfrm>
        </p:spPr>
        <p:txBody>
          <a:bodyPr>
            <a:normAutofit/>
          </a:bodyPr>
          <a:lstStyle/>
          <a:p>
            <a:pPr algn="ctr"/>
            <a:r>
              <a:rPr lang="ru-RU" dirty="0" smtClean="0"/>
              <a:t>«Один в поле не воин»</a:t>
            </a:r>
            <a:endParaRPr lang="ru-RU" b="1" dirty="0"/>
          </a:p>
        </p:txBody>
      </p:sp>
      <p:sp>
        <p:nvSpPr>
          <p:cNvPr id="5" name="Прямоугольник 4"/>
          <p:cNvSpPr/>
          <p:nvPr/>
        </p:nvSpPr>
        <p:spPr>
          <a:xfrm>
            <a:off x="4860032" y="1988840"/>
            <a:ext cx="2862064" cy="4093428"/>
          </a:xfrm>
          <a:prstGeom prst="rect">
            <a:avLst/>
          </a:prstGeom>
        </p:spPr>
        <p:txBody>
          <a:bodyPr wrap="square">
            <a:spAutoFit/>
          </a:bodyPr>
          <a:lstStyle/>
          <a:p>
            <a:r>
              <a:rPr lang="ru-RU" sz="2000" dirty="0" smtClean="0"/>
              <a:t>Одному не справиться с большим делом. Надо действовать сообща, в одиночку сложно что-либо сделать, трудно одолеть большое дело. Даже для того чтобы завязать шнурок на ботинке, на помощь одной руке приходит другая. </a:t>
            </a:r>
            <a:endParaRPr lang="ru-RU" sz="2000" dirty="0"/>
          </a:p>
        </p:txBody>
      </p:sp>
      <p:pic>
        <p:nvPicPr>
          <p:cNvPr id="45058" name="Picture 2"/>
          <p:cNvPicPr>
            <a:picLocks noChangeAspect="1" noChangeArrowheads="1"/>
          </p:cNvPicPr>
          <p:nvPr/>
        </p:nvPicPr>
        <p:blipFill>
          <a:blip r:embed="rId3" cstate="print"/>
          <a:srcRect/>
          <a:stretch>
            <a:fillRect/>
          </a:stretch>
        </p:blipFill>
        <p:spPr bwMode="auto">
          <a:xfrm>
            <a:off x="899592" y="2996952"/>
            <a:ext cx="3830826" cy="3024336"/>
          </a:xfrm>
          <a:prstGeom prst="rect">
            <a:avLst/>
          </a:prstGeom>
          <a:noFill/>
          <a:ln w="9525">
            <a:noFill/>
            <a:miter lim="800000"/>
            <a:headEnd/>
            <a:tailEnd/>
          </a:ln>
          <a:effectLst>
            <a:softEdge rad="317500"/>
          </a:effectLst>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1621686731_13-phonoteka_org-p-fon-dlya-poslovits-i-pogovorok-15.jpg"/>
          <p:cNvPicPr>
            <a:picLocks noGrp="1" noChangeAspect="1"/>
          </p:cNvPicPr>
          <p:nvPr>
            <p:ph idx="1"/>
          </p:nvPr>
        </p:nvPicPr>
        <p:blipFill>
          <a:blip r:embed="rId2" cstate="print"/>
          <a:stretch>
            <a:fillRect/>
          </a:stretch>
        </p:blipFill>
        <p:spPr>
          <a:xfrm>
            <a:off x="0" y="0"/>
            <a:ext cx="9239070" cy="6858000"/>
          </a:xfrm>
        </p:spPr>
      </p:pic>
      <p:sp>
        <p:nvSpPr>
          <p:cNvPr id="2" name="Заголовок 1"/>
          <p:cNvSpPr>
            <a:spLocks noGrp="1"/>
          </p:cNvSpPr>
          <p:nvPr>
            <p:ph type="title"/>
          </p:nvPr>
        </p:nvSpPr>
        <p:spPr>
          <a:xfrm>
            <a:off x="0" y="764704"/>
            <a:ext cx="8686800" cy="838200"/>
          </a:xfrm>
        </p:spPr>
        <p:txBody>
          <a:bodyPr>
            <a:normAutofit/>
          </a:bodyPr>
          <a:lstStyle/>
          <a:p>
            <a:pPr algn="ctr"/>
            <a:r>
              <a:rPr lang="ru-RU" dirty="0" smtClean="0"/>
              <a:t>«Семь пятниц на неделе» </a:t>
            </a:r>
            <a:endParaRPr lang="ru-RU" b="1" dirty="0"/>
          </a:p>
        </p:txBody>
      </p:sp>
      <p:sp>
        <p:nvSpPr>
          <p:cNvPr id="5" name="Прямоугольник 4"/>
          <p:cNvSpPr/>
          <p:nvPr/>
        </p:nvSpPr>
        <p:spPr>
          <a:xfrm>
            <a:off x="1547664" y="2276872"/>
            <a:ext cx="2808312" cy="3477875"/>
          </a:xfrm>
          <a:prstGeom prst="rect">
            <a:avLst/>
          </a:prstGeom>
        </p:spPr>
        <p:txBody>
          <a:bodyPr wrap="square">
            <a:spAutoFit/>
          </a:bodyPr>
          <a:lstStyle/>
          <a:p>
            <a:r>
              <a:rPr lang="ru-RU" sz="2000" dirty="0" smtClean="0"/>
              <a:t>Характеризует </a:t>
            </a:r>
            <a:r>
              <a:rPr lang="ru-RU" sz="2000" dirty="0" smtClean="0"/>
              <a:t>человеческое непостоянство и переменчивость. Так говорят о ненадежных людях, которые склонны постоянно менять мнение и планы, нарушать взятые обязательства. </a:t>
            </a:r>
            <a:endParaRPr lang="ru-RU" sz="2000" dirty="0"/>
          </a:p>
        </p:txBody>
      </p:sp>
      <p:pic>
        <p:nvPicPr>
          <p:cNvPr id="46082" name="Picture 2"/>
          <p:cNvPicPr>
            <a:picLocks noChangeAspect="1" noChangeArrowheads="1"/>
          </p:cNvPicPr>
          <p:nvPr/>
        </p:nvPicPr>
        <p:blipFill>
          <a:blip r:embed="rId3" cstate="print"/>
          <a:srcRect/>
          <a:stretch>
            <a:fillRect/>
          </a:stretch>
        </p:blipFill>
        <p:spPr bwMode="auto">
          <a:xfrm>
            <a:off x="4572000" y="3212976"/>
            <a:ext cx="3337514" cy="2880320"/>
          </a:xfrm>
          <a:prstGeom prst="rect">
            <a:avLst/>
          </a:prstGeom>
          <a:noFill/>
          <a:ln w="9525">
            <a:noFill/>
            <a:miter lim="800000"/>
            <a:headEnd/>
            <a:tailEnd/>
          </a:ln>
          <a:effectLst>
            <a:softEdge rad="127000"/>
          </a:effectLst>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1621686731_13-phonoteka_org-p-fon-dlya-poslovits-i-pogovorok-15.jpg"/>
          <p:cNvPicPr>
            <a:picLocks noGrp="1" noChangeAspect="1"/>
          </p:cNvPicPr>
          <p:nvPr>
            <p:ph idx="1"/>
          </p:nvPr>
        </p:nvPicPr>
        <p:blipFill>
          <a:blip r:embed="rId2" cstate="print"/>
          <a:stretch>
            <a:fillRect/>
          </a:stretch>
        </p:blipFill>
        <p:spPr>
          <a:xfrm>
            <a:off x="0" y="0"/>
            <a:ext cx="9239070" cy="6858000"/>
          </a:xfrm>
        </p:spPr>
      </p:pic>
      <p:sp>
        <p:nvSpPr>
          <p:cNvPr id="2" name="Заголовок 1"/>
          <p:cNvSpPr>
            <a:spLocks noGrp="1"/>
          </p:cNvSpPr>
          <p:nvPr>
            <p:ph type="title"/>
          </p:nvPr>
        </p:nvSpPr>
        <p:spPr>
          <a:xfrm>
            <a:off x="0" y="764704"/>
            <a:ext cx="8686800" cy="838200"/>
          </a:xfrm>
        </p:spPr>
        <p:txBody>
          <a:bodyPr>
            <a:normAutofit/>
          </a:bodyPr>
          <a:lstStyle/>
          <a:p>
            <a:pPr algn="ctr"/>
            <a:r>
              <a:rPr lang="ru-RU" dirty="0" smtClean="0"/>
              <a:t>«Семи пядей во лбу»</a:t>
            </a:r>
            <a:endParaRPr lang="ru-RU" b="1" dirty="0"/>
          </a:p>
        </p:txBody>
      </p:sp>
      <p:sp>
        <p:nvSpPr>
          <p:cNvPr id="5" name="Прямоугольник 4"/>
          <p:cNvSpPr/>
          <p:nvPr/>
        </p:nvSpPr>
        <p:spPr>
          <a:xfrm>
            <a:off x="4499992" y="2492896"/>
            <a:ext cx="3384376" cy="3170099"/>
          </a:xfrm>
          <a:prstGeom prst="rect">
            <a:avLst/>
          </a:prstGeom>
        </p:spPr>
        <p:txBody>
          <a:bodyPr wrap="square">
            <a:spAutoFit/>
          </a:bodyPr>
          <a:lstStyle/>
          <a:p>
            <a:r>
              <a:rPr lang="ru-RU" sz="2000" dirty="0" smtClean="0"/>
              <a:t>Выражение «семь пядей во лбу» характеризует человека умного, одарённого, выдающегося. Он наделён недюжинными дарованиями и отличается от других высочайшим интеллектуальным уровнем. </a:t>
            </a:r>
            <a:endParaRPr lang="ru-RU" sz="2000" dirty="0"/>
          </a:p>
        </p:txBody>
      </p:sp>
      <p:pic>
        <p:nvPicPr>
          <p:cNvPr id="47106" name="Picture 2"/>
          <p:cNvPicPr>
            <a:picLocks noChangeAspect="1" noChangeArrowheads="1"/>
          </p:cNvPicPr>
          <p:nvPr/>
        </p:nvPicPr>
        <p:blipFill>
          <a:blip r:embed="rId3" cstate="print"/>
          <a:srcRect/>
          <a:stretch>
            <a:fillRect/>
          </a:stretch>
        </p:blipFill>
        <p:spPr bwMode="auto">
          <a:xfrm>
            <a:off x="1619672" y="2420888"/>
            <a:ext cx="2424628" cy="3384376"/>
          </a:xfrm>
          <a:prstGeom prst="rect">
            <a:avLst/>
          </a:prstGeom>
          <a:noFill/>
          <a:ln w="9525">
            <a:noFill/>
            <a:miter lim="800000"/>
            <a:headEnd/>
            <a:tailEnd/>
          </a:ln>
          <a:effectLst>
            <a:softEdge rad="317500"/>
          </a:effectLst>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1621686731_13-phonoteka_org-p-fon-dlya-poslovits-i-pogovorok-15.jpg"/>
          <p:cNvPicPr>
            <a:picLocks noGrp="1" noChangeAspect="1"/>
          </p:cNvPicPr>
          <p:nvPr>
            <p:ph idx="1"/>
          </p:nvPr>
        </p:nvPicPr>
        <p:blipFill>
          <a:blip r:embed="rId2" cstate="print"/>
          <a:stretch>
            <a:fillRect/>
          </a:stretch>
        </p:blipFill>
        <p:spPr>
          <a:xfrm>
            <a:off x="0" y="0"/>
            <a:ext cx="9239070" cy="6858000"/>
          </a:xfrm>
        </p:spPr>
      </p:pic>
      <p:sp>
        <p:nvSpPr>
          <p:cNvPr id="2" name="Заголовок 1"/>
          <p:cNvSpPr>
            <a:spLocks noGrp="1"/>
          </p:cNvSpPr>
          <p:nvPr>
            <p:ph type="title"/>
          </p:nvPr>
        </p:nvSpPr>
        <p:spPr>
          <a:xfrm>
            <a:off x="0" y="764704"/>
            <a:ext cx="8686800" cy="838200"/>
          </a:xfrm>
        </p:spPr>
        <p:txBody>
          <a:bodyPr>
            <a:normAutofit fontScale="90000"/>
          </a:bodyPr>
          <a:lstStyle/>
          <a:p>
            <a:pPr algn="ctr"/>
            <a:r>
              <a:rPr lang="ru-RU" dirty="0" smtClean="0"/>
              <a:t>«Лучше синица в руках, </a:t>
            </a:r>
            <a:r>
              <a:rPr lang="ru-RU" dirty="0" smtClean="0"/>
              <a:t/>
            </a:r>
            <a:br>
              <a:rPr lang="ru-RU" dirty="0" smtClean="0"/>
            </a:br>
            <a:r>
              <a:rPr lang="ru-RU" dirty="0" smtClean="0"/>
              <a:t>чем </a:t>
            </a:r>
            <a:r>
              <a:rPr lang="ru-RU" dirty="0" smtClean="0"/>
              <a:t>журавль в небе»</a:t>
            </a:r>
            <a:endParaRPr lang="ru-RU" b="1" dirty="0"/>
          </a:p>
        </p:txBody>
      </p:sp>
      <p:sp>
        <p:nvSpPr>
          <p:cNvPr id="5" name="Прямоугольник 4"/>
          <p:cNvSpPr/>
          <p:nvPr/>
        </p:nvSpPr>
        <p:spPr>
          <a:xfrm>
            <a:off x="4427984" y="3068960"/>
            <a:ext cx="3672408" cy="1631216"/>
          </a:xfrm>
          <a:prstGeom prst="rect">
            <a:avLst/>
          </a:prstGeom>
        </p:spPr>
        <p:txBody>
          <a:bodyPr wrap="square">
            <a:spAutoFit/>
          </a:bodyPr>
          <a:lstStyle/>
          <a:p>
            <a:r>
              <a:rPr lang="ru-RU" sz="2000" dirty="0" smtClean="0"/>
              <a:t>Лучше иметь хоть что-то, но сегодня, чем надеяться на туманные обещания, но на завтра, — таков смысл этой пословицы.</a:t>
            </a:r>
            <a:endParaRPr lang="ru-RU" sz="2000" dirty="0"/>
          </a:p>
        </p:txBody>
      </p:sp>
      <p:pic>
        <p:nvPicPr>
          <p:cNvPr id="48130" name="Picture 2"/>
          <p:cNvPicPr>
            <a:picLocks noChangeAspect="1" noChangeArrowheads="1"/>
          </p:cNvPicPr>
          <p:nvPr/>
        </p:nvPicPr>
        <p:blipFill>
          <a:blip r:embed="rId3" cstate="print"/>
          <a:srcRect/>
          <a:stretch>
            <a:fillRect/>
          </a:stretch>
        </p:blipFill>
        <p:spPr bwMode="auto">
          <a:xfrm>
            <a:off x="1259632" y="2636912"/>
            <a:ext cx="3073116" cy="3528392"/>
          </a:xfrm>
          <a:prstGeom prst="rect">
            <a:avLst/>
          </a:prstGeom>
          <a:noFill/>
          <a:ln w="9525">
            <a:noFill/>
            <a:miter lim="800000"/>
            <a:headEnd/>
            <a:tailEnd/>
          </a:ln>
          <a:effectLst>
            <a:softEdge rad="317500"/>
          </a:effectLst>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1621686731_13-phonoteka_org-p-fon-dlya-poslovits-i-pogovorok-15.jpg"/>
          <p:cNvPicPr>
            <a:picLocks noGrp="1" noChangeAspect="1"/>
          </p:cNvPicPr>
          <p:nvPr>
            <p:ph idx="1"/>
          </p:nvPr>
        </p:nvPicPr>
        <p:blipFill>
          <a:blip r:embed="rId2" cstate="print"/>
          <a:stretch>
            <a:fillRect/>
          </a:stretch>
        </p:blipFill>
        <p:spPr>
          <a:xfrm>
            <a:off x="0" y="0"/>
            <a:ext cx="9239070" cy="6858000"/>
          </a:xfrm>
        </p:spPr>
      </p:pic>
      <p:sp>
        <p:nvSpPr>
          <p:cNvPr id="2" name="Заголовок 1"/>
          <p:cNvSpPr>
            <a:spLocks noGrp="1"/>
          </p:cNvSpPr>
          <p:nvPr>
            <p:ph type="title"/>
          </p:nvPr>
        </p:nvSpPr>
        <p:spPr>
          <a:xfrm>
            <a:off x="0" y="764704"/>
            <a:ext cx="8686800" cy="838200"/>
          </a:xfrm>
        </p:spPr>
        <p:txBody>
          <a:bodyPr>
            <a:normAutofit fontScale="90000"/>
          </a:bodyPr>
          <a:lstStyle/>
          <a:p>
            <a:pPr algn="ctr"/>
            <a:r>
              <a:rPr lang="ru-RU" dirty="0" smtClean="0"/>
              <a:t>«Готовь сани летом</a:t>
            </a:r>
            <a:r>
              <a:rPr lang="ru-RU" dirty="0" smtClean="0"/>
              <a:t>,</a:t>
            </a:r>
            <a:br>
              <a:rPr lang="ru-RU" dirty="0" smtClean="0"/>
            </a:br>
            <a:r>
              <a:rPr lang="ru-RU" dirty="0" smtClean="0"/>
              <a:t> </a:t>
            </a:r>
            <a:r>
              <a:rPr lang="ru-RU" dirty="0" smtClean="0"/>
              <a:t>а телегу зимой»</a:t>
            </a:r>
            <a:endParaRPr lang="ru-RU" b="1" dirty="0"/>
          </a:p>
        </p:txBody>
      </p:sp>
      <p:sp>
        <p:nvSpPr>
          <p:cNvPr id="5" name="Прямоугольник 4"/>
          <p:cNvSpPr/>
          <p:nvPr/>
        </p:nvSpPr>
        <p:spPr>
          <a:xfrm>
            <a:off x="1691680" y="2276872"/>
            <a:ext cx="6120680" cy="1938992"/>
          </a:xfrm>
          <a:prstGeom prst="rect">
            <a:avLst/>
          </a:prstGeom>
        </p:spPr>
        <p:txBody>
          <a:bodyPr wrap="square">
            <a:spAutoFit/>
          </a:bodyPr>
          <a:lstStyle/>
          <a:p>
            <a:r>
              <a:rPr lang="ru-RU" sz="2000" dirty="0" smtClean="0"/>
              <a:t>К важному делу нужно готовиться тщательно и заранее, чтобы не попасть впросак, быть собранным к нужному моменту. Иначе потом может быть уже поздно, потом и время, и возможности могут отсутствовать. Делая все заранее, люди облегчают свою жизнь</a:t>
            </a:r>
            <a:endParaRPr lang="ru-RU" sz="2000" dirty="0"/>
          </a:p>
        </p:txBody>
      </p:sp>
      <p:pic>
        <p:nvPicPr>
          <p:cNvPr id="49154" name="Picture 2"/>
          <p:cNvPicPr>
            <a:picLocks noChangeAspect="1" noChangeArrowheads="1"/>
          </p:cNvPicPr>
          <p:nvPr/>
        </p:nvPicPr>
        <p:blipFill>
          <a:blip r:embed="rId3" cstate="print"/>
          <a:srcRect/>
          <a:stretch>
            <a:fillRect/>
          </a:stretch>
        </p:blipFill>
        <p:spPr bwMode="auto">
          <a:xfrm>
            <a:off x="2627784" y="4293096"/>
            <a:ext cx="3744416" cy="2038291"/>
          </a:xfrm>
          <a:prstGeom prst="rect">
            <a:avLst/>
          </a:prstGeom>
          <a:noFill/>
          <a:ln w="9525">
            <a:noFill/>
            <a:miter lim="800000"/>
            <a:headEnd/>
            <a:tailEnd/>
          </a:ln>
          <a:effectLst>
            <a:softEdge rad="317500"/>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1621686731_13-phonoteka_org-p-fon-dlya-poslovits-i-pogovorok-15.jpg"/>
          <p:cNvPicPr>
            <a:picLocks noGrp="1" noChangeAspect="1"/>
          </p:cNvPicPr>
          <p:nvPr>
            <p:ph idx="1"/>
          </p:nvPr>
        </p:nvPicPr>
        <p:blipFill>
          <a:blip r:embed="rId2" cstate="print"/>
          <a:stretch>
            <a:fillRect/>
          </a:stretch>
        </p:blipFill>
        <p:spPr>
          <a:xfrm>
            <a:off x="-95070" y="0"/>
            <a:ext cx="9239070" cy="6858000"/>
          </a:xfrm>
        </p:spPr>
      </p:pic>
      <p:sp>
        <p:nvSpPr>
          <p:cNvPr id="2" name="Заголовок 1"/>
          <p:cNvSpPr>
            <a:spLocks noGrp="1"/>
          </p:cNvSpPr>
          <p:nvPr>
            <p:ph type="title"/>
          </p:nvPr>
        </p:nvSpPr>
        <p:spPr>
          <a:xfrm>
            <a:off x="457200" y="764704"/>
            <a:ext cx="8686800" cy="838200"/>
          </a:xfrm>
        </p:spPr>
        <p:txBody>
          <a:bodyPr>
            <a:normAutofit fontScale="90000"/>
          </a:bodyPr>
          <a:lstStyle/>
          <a:p>
            <a:pPr algn="ctr"/>
            <a:r>
              <a:rPr lang="ru-RU" sz="4000" b="1" dirty="0" smtClean="0"/>
              <a:t>«Любишь кататься —</a:t>
            </a:r>
            <a:br>
              <a:rPr lang="ru-RU" sz="4000" b="1" dirty="0" smtClean="0"/>
            </a:br>
            <a:r>
              <a:rPr lang="ru-RU" sz="4000" b="1" dirty="0" smtClean="0"/>
              <a:t>люби и саночки возить»</a:t>
            </a:r>
            <a:endParaRPr lang="ru-RU" b="1" dirty="0"/>
          </a:p>
        </p:txBody>
      </p:sp>
      <p:sp>
        <p:nvSpPr>
          <p:cNvPr id="8" name="TextBox 7"/>
          <p:cNvSpPr txBox="1"/>
          <p:nvPr/>
        </p:nvSpPr>
        <p:spPr>
          <a:xfrm>
            <a:off x="971600" y="2492896"/>
            <a:ext cx="4104456" cy="2554545"/>
          </a:xfrm>
          <a:prstGeom prst="rect">
            <a:avLst/>
          </a:prstGeom>
          <a:noFill/>
        </p:spPr>
        <p:txBody>
          <a:bodyPr wrap="square" rtlCol="0">
            <a:spAutoFit/>
          </a:bodyPr>
          <a:lstStyle/>
          <a:p>
            <a:r>
              <a:rPr lang="ru-RU" sz="2000" dirty="0" smtClean="0"/>
              <a:t>Нет спору, скатиться с горки</a:t>
            </a:r>
          </a:p>
          <a:p>
            <a:r>
              <a:rPr lang="ru-RU" sz="2000" dirty="0" smtClean="0"/>
              <a:t>очень приятно. Но потом</a:t>
            </a:r>
          </a:p>
          <a:p>
            <a:r>
              <a:rPr lang="ru-RU" sz="2000" dirty="0" smtClean="0"/>
              <a:t>приходится вновь подниматься</a:t>
            </a:r>
          </a:p>
          <a:p>
            <a:r>
              <a:rPr lang="ru-RU" sz="2000" dirty="0" smtClean="0"/>
              <a:t>на горку, да ещё и тащить за</a:t>
            </a:r>
          </a:p>
          <a:p>
            <a:r>
              <a:rPr lang="ru-RU" sz="2000" dirty="0" smtClean="0"/>
              <a:t>собой санки.</a:t>
            </a:r>
          </a:p>
          <a:p>
            <a:r>
              <a:rPr lang="ru-RU" sz="2000" dirty="0" smtClean="0"/>
              <a:t>Чтобы получать удовольствие</a:t>
            </a:r>
          </a:p>
          <a:p>
            <a:r>
              <a:rPr lang="ru-RU" sz="2000" dirty="0" smtClean="0"/>
              <a:t>от жизни, надо постоянно</a:t>
            </a:r>
          </a:p>
          <a:p>
            <a:r>
              <a:rPr lang="ru-RU" sz="2000" dirty="0" smtClean="0"/>
              <a:t>трудиться.</a:t>
            </a:r>
            <a:endParaRPr lang="ru-RU" sz="2000" dirty="0"/>
          </a:p>
        </p:txBody>
      </p:sp>
      <p:pic>
        <p:nvPicPr>
          <p:cNvPr id="4098" name="Picture 2"/>
          <p:cNvPicPr>
            <a:picLocks noChangeAspect="1" noChangeArrowheads="1"/>
          </p:cNvPicPr>
          <p:nvPr/>
        </p:nvPicPr>
        <p:blipFill>
          <a:blip r:embed="rId3" cstate="print"/>
          <a:srcRect/>
          <a:stretch>
            <a:fillRect/>
          </a:stretch>
        </p:blipFill>
        <p:spPr bwMode="auto">
          <a:xfrm>
            <a:off x="4499992" y="3717032"/>
            <a:ext cx="3384376" cy="2699111"/>
          </a:xfrm>
          <a:prstGeom prst="rect">
            <a:avLst/>
          </a:prstGeom>
          <a:noFill/>
          <a:ln w="9525">
            <a:noFill/>
            <a:miter lim="800000"/>
            <a:headEnd/>
            <a:tailEnd/>
          </a:ln>
          <a:effectLst>
            <a:softEdge rad="317500"/>
          </a:effectLst>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1621686731_13-phonoteka_org-p-fon-dlya-poslovits-i-pogovorok-15.jpg"/>
          <p:cNvPicPr>
            <a:picLocks noGrp="1" noChangeAspect="1"/>
          </p:cNvPicPr>
          <p:nvPr>
            <p:ph idx="1"/>
          </p:nvPr>
        </p:nvPicPr>
        <p:blipFill>
          <a:blip r:embed="rId2" cstate="print"/>
          <a:stretch>
            <a:fillRect/>
          </a:stretch>
        </p:blipFill>
        <p:spPr>
          <a:xfrm>
            <a:off x="0" y="0"/>
            <a:ext cx="9239070" cy="6858000"/>
          </a:xfrm>
        </p:spPr>
      </p:pic>
      <p:sp>
        <p:nvSpPr>
          <p:cNvPr id="2" name="Заголовок 1"/>
          <p:cNvSpPr>
            <a:spLocks noGrp="1"/>
          </p:cNvSpPr>
          <p:nvPr>
            <p:ph type="title"/>
          </p:nvPr>
        </p:nvSpPr>
        <p:spPr>
          <a:xfrm>
            <a:off x="0" y="764704"/>
            <a:ext cx="8686800" cy="838200"/>
          </a:xfrm>
        </p:spPr>
        <p:txBody>
          <a:bodyPr>
            <a:normAutofit fontScale="90000"/>
          </a:bodyPr>
          <a:lstStyle/>
          <a:p>
            <a:pPr algn="ctr"/>
            <a:r>
              <a:rPr lang="ru-RU" dirty="0" smtClean="0"/>
              <a:t>«Дареному коню в зубы </a:t>
            </a:r>
            <a:r>
              <a:rPr lang="ru-RU" dirty="0" smtClean="0"/>
              <a:t/>
            </a:r>
            <a:br>
              <a:rPr lang="ru-RU" dirty="0" smtClean="0"/>
            </a:br>
            <a:r>
              <a:rPr lang="ru-RU" dirty="0" smtClean="0"/>
              <a:t>не </a:t>
            </a:r>
            <a:r>
              <a:rPr lang="ru-RU" dirty="0" smtClean="0"/>
              <a:t>смотрят»</a:t>
            </a:r>
            <a:endParaRPr lang="ru-RU" b="1" dirty="0"/>
          </a:p>
        </p:txBody>
      </p:sp>
      <p:sp>
        <p:nvSpPr>
          <p:cNvPr id="5" name="Прямоугольник 4"/>
          <p:cNvSpPr/>
          <p:nvPr/>
        </p:nvSpPr>
        <p:spPr>
          <a:xfrm>
            <a:off x="1979712" y="2276872"/>
            <a:ext cx="6048672" cy="1631216"/>
          </a:xfrm>
          <a:prstGeom prst="rect">
            <a:avLst/>
          </a:prstGeom>
        </p:spPr>
        <p:txBody>
          <a:bodyPr wrap="square">
            <a:spAutoFit/>
          </a:bodyPr>
          <a:lstStyle/>
          <a:p>
            <a:r>
              <a:rPr lang="ru-RU" sz="2000" dirty="0" smtClean="0"/>
              <a:t>Не следует ожидать многого от вещей, полученных задаром. Неприлично выискивать недостатки в подарке. Надо быть благодарным за любой подарок. Никогда не говори, что он тебе не понравился. Это невежливо. </a:t>
            </a:r>
            <a:endParaRPr lang="ru-RU" sz="2000" dirty="0"/>
          </a:p>
        </p:txBody>
      </p:sp>
      <p:pic>
        <p:nvPicPr>
          <p:cNvPr id="50178" name="Picture 2"/>
          <p:cNvPicPr>
            <a:picLocks noChangeAspect="1" noChangeArrowheads="1"/>
          </p:cNvPicPr>
          <p:nvPr/>
        </p:nvPicPr>
        <p:blipFill>
          <a:blip r:embed="rId3" cstate="print"/>
          <a:srcRect/>
          <a:stretch>
            <a:fillRect/>
          </a:stretch>
        </p:blipFill>
        <p:spPr bwMode="auto">
          <a:xfrm>
            <a:off x="2699792" y="3955711"/>
            <a:ext cx="4176464" cy="2902289"/>
          </a:xfrm>
          <a:prstGeom prst="rect">
            <a:avLst/>
          </a:prstGeom>
          <a:noFill/>
          <a:ln w="9525">
            <a:noFill/>
            <a:miter lim="800000"/>
            <a:headEnd/>
            <a:tailEnd/>
          </a:ln>
          <a:effectLst>
            <a:softEdge rad="317500"/>
          </a:effectLst>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1621686731_13-phonoteka_org-p-fon-dlya-poslovits-i-pogovorok-15.jpg"/>
          <p:cNvPicPr>
            <a:picLocks noGrp="1" noChangeAspect="1"/>
          </p:cNvPicPr>
          <p:nvPr>
            <p:ph idx="1"/>
          </p:nvPr>
        </p:nvPicPr>
        <p:blipFill>
          <a:blip r:embed="rId2" cstate="print"/>
          <a:stretch>
            <a:fillRect/>
          </a:stretch>
        </p:blipFill>
        <p:spPr>
          <a:xfrm>
            <a:off x="0" y="0"/>
            <a:ext cx="9239070" cy="6858000"/>
          </a:xfrm>
        </p:spPr>
      </p:pic>
      <p:sp>
        <p:nvSpPr>
          <p:cNvPr id="2" name="Заголовок 1"/>
          <p:cNvSpPr>
            <a:spLocks noGrp="1"/>
          </p:cNvSpPr>
          <p:nvPr>
            <p:ph type="title"/>
          </p:nvPr>
        </p:nvSpPr>
        <p:spPr>
          <a:xfrm>
            <a:off x="457200" y="692696"/>
            <a:ext cx="8686800" cy="838200"/>
          </a:xfrm>
        </p:spPr>
        <p:txBody>
          <a:bodyPr>
            <a:normAutofit/>
          </a:bodyPr>
          <a:lstStyle/>
          <a:p>
            <a:pPr algn="ctr"/>
            <a:r>
              <a:rPr lang="ru-RU" dirty="0" smtClean="0"/>
              <a:t>«Что посеешь - то и пожнешь»</a:t>
            </a:r>
            <a:endParaRPr lang="ru-RU" b="1" dirty="0"/>
          </a:p>
        </p:txBody>
      </p:sp>
      <p:sp>
        <p:nvSpPr>
          <p:cNvPr id="5" name="Прямоугольник 4"/>
          <p:cNvSpPr/>
          <p:nvPr/>
        </p:nvSpPr>
        <p:spPr>
          <a:xfrm>
            <a:off x="1259632" y="2276872"/>
            <a:ext cx="2430016" cy="3170099"/>
          </a:xfrm>
          <a:prstGeom prst="rect">
            <a:avLst/>
          </a:prstGeom>
        </p:spPr>
        <p:txBody>
          <a:bodyPr wrap="square">
            <a:spAutoFit/>
          </a:bodyPr>
          <a:lstStyle/>
          <a:p>
            <a:r>
              <a:rPr lang="ru-RU" sz="2000" dirty="0" smtClean="0"/>
              <a:t>За благие деяния удостоишься наград и похвалы, за плохие — наказания. Если ты отдаешь добро, то получаешь тоже добро. Или, наоборот, на зло отвечают злом.</a:t>
            </a:r>
            <a:endParaRPr lang="ru-RU" sz="2000" dirty="0"/>
          </a:p>
        </p:txBody>
      </p:sp>
      <p:pic>
        <p:nvPicPr>
          <p:cNvPr id="51202" name="Picture 2"/>
          <p:cNvPicPr>
            <a:picLocks noChangeAspect="1" noChangeArrowheads="1"/>
          </p:cNvPicPr>
          <p:nvPr/>
        </p:nvPicPr>
        <p:blipFill>
          <a:blip r:embed="rId3" cstate="print"/>
          <a:srcRect/>
          <a:stretch>
            <a:fillRect/>
          </a:stretch>
        </p:blipFill>
        <p:spPr bwMode="auto">
          <a:xfrm>
            <a:off x="3923928" y="3068960"/>
            <a:ext cx="3990223" cy="3024336"/>
          </a:xfrm>
          <a:prstGeom prst="rect">
            <a:avLst/>
          </a:prstGeom>
          <a:noFill/>
          <a:ln w="9525">
            <a:noFill/>
            <a:miter lim="800000"/>
            <a:headEnd/>
            <a:tailEnd/>
          </a:ln>
          <a:effectLst>
            <a:softEdge rad="317500"/>
          </a:effectLst>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1621686731_13-phonoteka_org-p-fon-dlya-poslovits-i-pogovorok-15.jpg"/>
          <p:cNvPicPr>
            <a:picLocks noGrp="1" noChangeAspect="1"/>
          </p:cNvPicPr>
          <p:nvPr>
            <p:ph idx="1"/>
          </p:nvPr>
        </p:nvPicPr>
        <p:blipFill>
          <a:blip r:embed="rId2" cstate="print"/>
          <a:stretch>
            <a:fillRect/>
          </a:stretch>
        </p:blipFill>
        <p:spPr>
          <a:xfrm>
            <a:off x="0" y="0"/>
            <a:ext cx="9239070" cy="6858000"/>
          </a:xfrm>
        </p:spPr>
      </p:pic>
      <p:sp>
        <p:nvSpPr>
          <p:cNvPr id="2" name="Заголовок 1"/>
          <p:cNvSpPr>
            <a:spLocks noGrp="1"/>
          </p:cNvSpPr>
          <p:nvPr>
            <p:ph type="title"/>
          </p:nvPr>
        </p:nvSpPr>
        <p:spPr>
          <a:xfrm>
            <a:off x="0" y="764704"/>
            <a:ext cx="8686800" cy="838200"/>
          </a:xfrm>
        </p:spPr>
        <p:txBody>
          <a:bodyPr>
            <a:normAutofit/>
          </a:bodyPr>
          <a:lstStyle/>
          <a:p>
            <a:pPr algn="ctr"/>
            <a:r>
              <a:rPr lang="ru-RU" dirty="0" smtClean="0"/>
              <a:t>«Первый блин комом»</a:t>
            </a:r>
            <a:endParaRPr lang="ru-RU" b="1" dirty="0"/>
          </a:p>
        </p:txBody>
      </p:sp>
      <p:sp>
        <p:nvSpPr>
          <p:cNvPr id="5" name="Прямоугольник 4"/>
          <p:cNvSpPr/>
          <p:nvPr/>
        </p:nvSpPr>
        <p:spPr>
          <a:xfrm>
            <a:off x="1259632" y="2060848"/>
            <a:ext cx="3312368" cy="4401205"/>
          </a:xfrm>
          <a:prstGeom prst="rect">
            <a:avLst/>
          </a:prstGeom>
        </p:spPr>
        <p:txBody>
          <a:bodyPr wrap="square">
            <a:spAutoFit/>
          </a:bodyPr>
          <a:lstStyle/>
          <a:p>
            <a:r>
              <a:rPr lang="ru-RU" sz="2000" dirty="0" smtClean="0"/>
              <a:t>Утверждение о том, что любое новое дело начинается с неудачи. Но потом все обязательно наладится и пойдет как надо. Обычно фраза произносится с примирительной, успокаивающей интонацией и адресуется тому, кто сильно расстроен постигшей его неудачей на новом поприще. </a:t>
            </a:r>
            <a:endParaRPr lang="ru-RU" sz="2000" dirty="0"/>
          </a:p>
        </p:txBody>
      </p:sp>
      <p:pic>
        <p:nvPicPr>
          <p:cNvPr id="52226" name="Picture 2"/>
          <p:cNvPicPr>
            <a:picLocks noChangeAspect="1" noChangeArrowheads="1"/>
          </p:cNvPicPr>
          <p:nvPr/>
        </p:nvPicPr>
        <p:blipFill>
          <a:blip r:embed="rId3" cstate="print"/>
          <a:srcRect/>
          <a:stretch>
            <a:fillRect/>
          </a:stretch>
        </p:blipFill>
        <p:spPr bwMode="auto">
          <a:xfrm>
            <a:off x="4572000" y="3501008"/>
            <a:ext cx="3683675" cy="2880320"/>
          </a:xfrm>
          <a:prstGeom prst="rect">
            <a:avLst/>
          </a:prstGeom>
          <a:noFill/>
          <a:ln w="9525">
            <a:noFill/>
            <a:miter lim="800000"/>
            <a:headEnd/>
            <a:tailEnd/>
          </a:ln>
          <a:effectLst>
            <a:softEdge rad="317500"/>
          </a:effectLst>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1621686731_13-phonoteka_org-p-fon-dlya-poslovits-i-pogovorok-15.jpg"/>
          <p:cNvPicPr>
            <a:picLocks noGrp="1" noChangeAspect="1"/>
          </p:cNvPicPr>
          <p:nvPr>
            <p:ph idx="1"/>
          </p:nvPr>
        </p:nvPicPr>
        <p:blipFill>
          <a:blip r:embed="rId2" cstate="print"/>
          <a:stretch>
            <a:fillRect/>
          </a:stretch>
        </p:blipFill>
        <p:spPr>
          <a:xfrm>
            <a:off x="0" y="0"/>
            <a:ext cx="9239070" cy="6858000"/>
          </a:xfrm>
        </p:spPr>
      </p:pic>
      <p:sp>
        <p:nvSpPr>
          <p:cNvPr id="2" name="Заголовок 1"/>
          <p:cNvSpPr>
            <a:spLocks noGrp="1"/>
          </p:cNvSpPr>
          <p:nvPr>
            <p:ph type="title"/>
          </p:nvPr>
        </p:nvSpPr>
        <p:spPr>
          <a:xfrm>
            <a:off x="0" y="764704"/>
            <a:ext cx="8686800" cy="838200"/>
          </a:xfrm>
        </p:spPr>
        <p:txBody>
          <a:bodyPr>
            <a:normAutofit fontScale="90000"/>
          </a:bodyPr>
          <a:lstStyle/>
          <a:p>
            <a:pPr algn="ctr"/>
            <a:r>
              <a:rPr lang="ru-RU" dirty="0" smtClean="0"/>
              <a:t>«Скучен день до вечера</a:t>
            </a:r>
            <a:r>
              <a:rPr lang="ru-RU" dirty="0" smtClean="0"/>
              <a:t>,</a:t>
            </a:r>
            <a:br>
              <a:rPr lang="ru-RU" dirty="0" smtClean="0"/>
            </a:br>
            <a:r>
              <a:rPr lang="ru-RU" dirty="0" smtClean="0"/>
              <a:t> </a:t>
            </a:r>
            <a:r>
              <a:rPr lang="ru-RU" dirty="0" smtClean="0"/>
              <a:t>коли делать нечего» </a:t>
            </a:r>
            <a:endParaRPr lang="ru-RU" b="1" dirty="0"/>
          </a:p>
        </p:txBody>
      </p:sp>
      <p:sp>
        <p:nvSpPr>
          <p:cNvPr id="5" name="Прямоугольник 4"/>
          <p:cNvSpPr/>
          <p:nvPr/>
        </p:nvSpPr>
        <p:spPr>
          <a:xfrm>
            <a:off x="4499992" y="2564904"/>
            <a:ext cx="3096344" cy="3170099"/>
          </a:xfrm>
          <a:prstGeom prst="rect">
            <a:avLst/>
          </a:prstGeom>
        </p:spPr>
        <p:txBody>
          <a:bodyPr wrap="square">
            <a:spAutoFit/>
          </a:bodyPr>
          <a:lstStyle/>
          <a:p>
            <a:r>
              <a:rPr lang="ru-RU" sz="2000" dirty="0" smtClean="0"/>
              <a:t>Для того, кто чем-то занят, кто работает и делает что-то интересное, время летит незаметно. А для лентяя и лодыря, которому абсолютно нечем себя заняться, день кажется бесконечным. </a:t>
            </a:r>
            <a:endParaRPr lang="ru-RU" sz="2000" dirty="0"/>
          </a:p>
        </p:txBody>
      </p:sp>
      <p:pic>
        <p:nvPicPr>
          <p:cNvPr id="53250" name="Picture 2"/>
          <p:cNvPicPr>
            <a:picLocks noChangeAspect="1" noChangeArrowheads="1"/>
          </p:cNvPicPr>
          <p:nvPr/>
        </p:nvPicPr>
        <p:blipFill>
          <a:blip r:embed="rId3" cstate="print"/>
          <a:srcRect/>
          <a:stretch>
            <a:fillRect/>
          </a:stretch>
        </p:blipFill>
        <p:spPr bwMode="auto">
          <a:xfrm>
            <a:off x="1043608" y="3212976"/>
            <a:ext cx="3464145" cy="2808312"/>
          </a:xfrm>
          <a:prstGeom prst="rect">
            <a:avLst/>
          </a:prstGeom>
          <a:noFill/>
          <a:ln w="9525">
            <a:noFill/>
            <a:miter lim="800000"/>
            <a:headEnd/>
            <a:tailEnd/>
          </a:ln>
          <a:effectLst>
            <a:softEdge rad="317500"/>
          </a:effectLst>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1621686731_13-phonoteka_org-p-fon-dlya-poslovits-i-pogovorok-15.jpg"/>
          <p:cNvPicPr>
            <a:picLocks noGrp="1" noChangeAspect="1"/>
          </p:cNvPicPr>
          <p:nvPr>
            <p:ph idx="1"/>
          </p:nvPr>
        </p:nvPicPr>
        <p:blipFill>
          <a:blip r:embed="rId2" cstate="print"/>
          <a:stretch>
            <a:fillRect/>
          </a:stretch>
        </p:blipFill>
        <p:spPr>
          <a:xfrm>
            <a:off x="0" y="0"/>
            <a:ext cx="9239070" cy="6858000"/>
          </a:xfrm>
        </p:spPr>
      </p:pic>
      <p:sp>
        <p:nvSpPr>
          <p:cNvPr id="2" name="Заголовок 1"/>
          <p:cNvSpPr>
            <a:spLocks noGrp="1"/>
          </p:cNvSpPr>
          <p:nvPr>
            <p:ph type="title"/>
          </p:nvPr>
        </p:nvSpPr>
        <p:spPr>
          <a:xfrm>
            <a:off x="0" y="764704"/>
            <a:ext cx="8686800" cy="838200"/>
          </a:xfrm>
        </p:spPr>
        <p:txBody>
          <a:bodyPr>
            <a:normAutofit/>
          </a:bodyPr>
          <a:lstStyle/>
          <a:p>
            <a:pPr algn="ctr"/>
            <a:r>
              <a:rPr lang="ru-RU" dirty="0" smtClean="0"/>
              <a:t>«Цыплят по осени считают»</a:t>
            </a:r>
            <a:endParaRPr lang="ru-RU" b="1" dirty="0"/>
          </a:p>
        </p:txBody>
      </p:sp>
      <p:pic>
        <p:nvPicPr>
          <p:cNvPr id="54274" name="Picture 2"/>
          <p:cNvPicPr>
            <a:picLocks noChangeAspect="1" noChangeArrowheads="1"/>
          </p:cNvPicPr>
          <p:nvPr/>
        </p:nvPicPr>
        <p:blipFill>
          <a:blip r:embed="rId3" cstate="print"/>
          <a:srcRect/>
          <a:stretch>
            <a:fillRect/>
          </a:stretch>
        </p:blipFill>
        <p:spPr bwMode="auto">
          <a:xfrm>
            <a:off x="4499992" y="3068960"/>
            <a:ext cx="3462607" cy="2736304"/>
          </a:xfrm>
          <a:prstGeom prst="rect">
            <a:avLst/>
          </a:prstGeom>
          <a:noFill/>
          <a:ln w="9525">
            <a:noFill/>
            <a:miter lim="800000"/>
            <a:headEnd/>
            <a:tailEnd/>
          </a:ln>
          <a:effectLst>
            <a:softEdge rad="317500"/>
          </a:effectLst>
        </p:spPr>
      </p:pic>
      <p:sp>
        <p:nvSpPr>
          <p:cNvPr id="5" name="Прямоугольник 4"/>
          <p:cNvSpPr/>
          <p:nvPr/>
        </p:nvSpPr>
        <p:spPr>
          <a:xfrm>
            <a:off x="1331640" y="2204864"/>
            <a:ext cx="3312368" cy="3477875"/>
          </a:xfrm>
          <a:prstGeom prst="rect">
            <a:avLst/>
          </a:prstGeom>
        </p:spPr>
        <p:txBody>
          <a:bodyPr wrap="square">
            <a:spAutoFit/>
          </a:bodyPr>
          <a:lstStyle/>
          <a:p>
            <a:r>
              <a:rPr lang="ru-RU" sz="2000" dirty="0" smtClean="0"/>
              <a:t>Об успехе какого-либо дела надо говорить только когда оно свершится, будет выполнено. Поговорку приводят тому, кто пытается сделать преждевременные выводы, основываясь на промежуточных данных, не доведя дело до конца. </a:t>
            </a:r>
            <a:endParaRPr lang="ru-RU" sz="2000"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1621686731_13-phonoteka_org-p-fon-dlya-poslovits-i-pogovorok-15.jpg"/>
          <p:cNvPicPr>
            <a:picLocks noGrp="1" noChangeAspect="1"/>
          </p:cNvPicPr>
          <p:nvPr>
            <p:ph idx="1"/>
          </p:nvPr>
        </p:nvPicPr>
        <p:blipFill>
          <a:blip r:embed="rId2" cstate="print"/>
          <a:stretch>
            <a:fillRect/>
          </a:stretch>
        </p:blipFill>
        <p:spPr>
          <a:xfrm>
            <a:off x="0" y="0"/>
            <a:ext cx="9239070" cy="6858000"/>
          </a:xfrm>
        </p:spPr>
      </p:pic>
      <p:sp>
        <p:nvSpPr>
          <p:cNvPr id="2" name="Заголовок 1"/>
          <p:cNvSpPr>
            <a:spLocks noGrp="1"/>
          </p:cNvSpPr>
          <p:nvPr>
            <p:ph type="title"/>
          </p:nvPr>
        </p:nvSpPr>
        <p:spPr>
          <a:xfrm>
            <a:off x="0" y="764704"/>
            <a:ext cx="8686800" cy="838200"/>
          </a:xfrm>
        </p:spPr>
        <p:txBody>
          <a:bodyPr>
            <a:normAutofit fontScale="90000"/>
          </a:bodyPr>
          <a:lstStyle/>
          <a:p>
            <a:pPr algn="ctr"/>
            <a:r>
              <a:rPr lang="ru-RU" dirty="0" smtClean="0"/>
              <a:t>«В гостях хорошо</a:t>
            </a:r>
            <a:r>
              <a:rPr lang="ru-RU" dirty="0" smtClean="0"/>
              <a:t>,</a:t>
            </a:r>
            <a:br>
              <a:rPr lang="ru-RU" dirty="0" smtClean="0"/>
            </a:br>
            <a:r>
              <a:rPr lang="ru-RU" dirty="0" smtClean="0"/>
              <a:t> </a:t>
            </a:r>
            <a:r>
              <a:rPr lang="ru-RU" dirty="0" smtClean="0"/>
              <a:t>а дома лучше»</a:t>
            </a:r>
            <a:endParaRPr lang="ru-RU" b="1" dirty="0"/>
          </a:p>
        </p:txBody>
      </p:sp>
      <p:sp>
        <p:nvSpPr>
          <p:cNvPr id="5" name="Прямоугольник 4"/>
          <p:cNvSpPr/>
          <p:nvPr/>
        </p:nvSpPr>
        <p:spPr>
          <a:xfrm>
            <a:off x="1619672" y="2276872"/>
            <a:ext cx="5904656" cy="1631216"/>
          </a:xfrm>
          <a:prstGeom prst="rect">
            <a:avLst/>
          </a:prstGeom>
        </p:spPr>
        <p:txBody>
          <a:bodyPr wrap="square">
            <a:spAutoFit/>
          </a:bodyPr>
          <a:lstStyle/>
          <a:p>
            <a:r>
              <a:rPr lang="ru-RU" sz="2000" dirty="0" smtClean="0"/>
              <a:t>Как бы ни было хорошо в гостях, приходит день, когда захочется домой. Потому что на родине как-то даже дышится вольготнее. Особенно остро это чувствуется на чужбине, за границей. Это чувство называется ностальгией. </a:t>
            </a:r>
            <a:endParaRPr lang="ru-RU" sz="2000" dirty="0"/>
          </a:p>
        </p:txBody>
      </p:sp>
      <p:pic>
        <p:nvPicPr>
          <p:cNvPr id="55298" name="Picture 2"/>
          <p:cNvPicPr>
            <a:picLocks noChangeAspect="1" noChangeArrowheads="1"/>
          </p:cNvPicPr>
          <p:nvPr/>
        </p:nvPicPr>
        <p:blipFill>
          <a:blip r:embed="rId3" cstate="print"/>
          <a:srcRect/>
          <a:stretch>
            <a:fillRect/>
          </a:stretch>
        </p:blipFill>
        <p:spPr bwMode="auto">
          <a:xfrm>
            <a:off x="2699792" y="3905213"/>
            <a:ext cx="3888432" cy="2695979"/>
          </a:xfrm>
          <a:prstGeom prst="rect">
            <a:avLst/>
          </a:prstGeom>
          <a:noFill/>
          <a:ln w="9525">
            <a:noFill/>
            <a:miter lim="800000"/>
            <a:headEnd/>
            <a:tailEnd/>
          </a:ln>
          <a:effectLst>
            <a:softEdge rad="317500"/>
          </a:effectLst>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1621686731_13-phonoteka_org-p-fon-dlya-poslovits-i-pogovorok-15.jpg"/>
          <p:cNvPicPr>
            <a:picLocks noGrp="1" noChangeAspect="1"/>
          </p:cNvPicPr>
          <p:nvPr>
            <p:ph idx="1"/>
          </p:nvPr>
        </p:nvPicPr>
        <p:blipFill>
          <a:blip r:embed="rId2" cstate="print"/>
          <a:stretch>
            <a:fillRect/>
          </a:stretch>
        </p:blipFill>
        <p:spPr>
          <a:xfrm>
            <a:off x="0" y="0"/>
            <a:ext cx="9239070" cy="6858000"/>
          </a:xfrm>
        </p:spPr>
      </p:pic>
      <p:sp>
        <p:nvSpPr>
          <p:cNvPr id="2" name="Заголовок 1"/>
          <p:cNvSpPr>
            <a:spLocks noGrp="1"/>
          </p:cNvSpPr>
          <p:nvPr>
            <p:ph type="title"/>
          </p:nvPr>
        </p:nvSpPr>
        <p:spPr>
          <a:xfrm>
            <a:off x="0" y="764704"/>
            <a:ext cx="8686800" cy="838200"/>
          </a:xfrm>
        </p:spPr>
        <p:txBody>
          <a:bodyPr>
            <a:normAutofit/>
          </a:bodyPr>
          <a:lstStyle/>
          <a:p>
            <a:pPr algn="ctr"/>
            <a:r>
              <a:rPr lang="ru-RU" dirty="0" smtClean="0"/>
              <a:t>«Куй железо, пока горячо» </a:t>
            </a:r>
            <a:endParaRPr lang="ru-RU" b="1" dirty="0"/>
          </a:p>
        </p:txBody>
      </p:sp>
      <p:sp>
        <p:nvSpPr>
          <p:cNvPr id="5" name="Прямоугольник 4"/>
          <p:cNvSpPr/>
          <p:nvPr/>
        </p:nvSpPr>
        <p:spPr>
          <a:xfrm>
            <a:off x="1259632" y="2060848"/>
            <a:ext cx="2808312" cy="4093428"/>
          </a:xfrm>
          <a:prstGeom prst="rect">
            <a:avLst/>
          </a:prstGeom>
        </p:spPr>
        <p:txBody>
          <a:bodyPr wrap="square">
            <a:spAutoFit/>
          </a:bodyPr>
          <a:lstStyle/>
          <a:p>
            <a:r>
              <a:rPr lang="ru-RU" sz="2000" dirty="0" smtClean="0"/>
              <a:t>Если взялся за какое-то дело, нельзя останавливаться и терять драгоценное время. Если в чём то повезло, нужно ловить момент и действовать, двигаясь в нужном направлении, поскольку второго шанса может и не быть.</a:t>
            </a:r>
            <a:endParaRPr lang="ru-RU" sz="2000" dirty="0"/>
          </a:p>
        </p:txBody>
      </p:sp>
      <p:pic>
        <p:nvPicPr>
          <p:cNvPr id="56322" name="Picture 2"/>
          <p:cNvPicPr>
            <a:picLocks noChangeAspect="1" noChangeArrowheads="1"/>
          </p:cNvPicPr>
          <p:nvPr/>
        </p:nvPicPr>
        <p:blipFill>
          <a:blip r:embed="rId3" cstate="print"/>
          <a:srcRect/>
          <a:stretch>
            <a:fillRect/>
          </a:stretch>
        </p:blipFill>
        <p:spPr bwMode="auto">
          <a:xfrm>
            <a:off x="4067944" y="2780928"/>
            <a:ext cx="3723380" cy="3744416"/>
          </a:xfrm>
          <a:prstGeom prst="rect">
            <a:avLst/>
          </a:prstGeom>
          <a:noFill/>
          <a:ln w="9525">
            <a:noFill/>
            <a:miter lim="800000"/>
            <a:headEnd/>
            <a:tailEnd/>
          </a:ln>
          <a:effectLst>
            <a:softEdge rad="317500"/>
          </a:effectLst>
        </p:spPr>
      </p:pic>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1621686731_13-phonoteka_org-p-fon-dlya-poslovits-i-pogovorok-15.jpg"/>
          <p:cNvPicPr>
            <a:picLocks noGrp="1" noChangeAspect="1"/>
          </p:cNvPicPr>
          <p:nvPr>
            <p:ph idx="1"/>
          </p:nvPr>
        </p:nvPicPr>
        <p:blipFill>
          <a:blip r:embed="rId2" cstate="print"/>
          <a:stretch>
            <a:fillRect/>
          </a:stretch>
        </p:blipFill>
        <p:spPr>
          <a:xfrm>
            <a:off x="0" y="0"/>
            <a:ext cx="9239070" cy="6858000"/>
          </a:xfrm>
        </p:spPr>
      </p:pic>
      <p:sp>
        <p:nvSpPr>
          <p:cNvPr id="2" name="Заголовок 1"/>
          <p:cNvSpPr>
            <a:spLocks noGrp="1"/>
          </p:cNvSpPr>
          <p:nvPr>
            <p:ph type="title"/>
          </p:nvPr>
        </p:nvSpPr>
        <p:spPr>
          <a:xfrm>
            <a:off x="0" y="764704"/>
            <a:ext cx="8686800" cy="838200"/>
          </a:xfrm>
        </p:spPr>
        <p:txBody>
          <a:bodyPr>
            <a:normAutofit fontScale="90000"/>
          </a:bodyPr>
          <a:lstStyle/>
          <a:p>
            <a:pPr algn="ctr"/>
            <a:r>
              <a:rPr lang="ru-RU" dirty="0" smtClean="0"/>
              <a:t>«Яблоко от яблони </a:t>
            </a:r>
            <a:r>
              <a:rPr lang="ru-RU" dirty="0" smtClean="0"/>
              <a:t/>
            </a:r>
            <a:br>
              <a:rPr lang="ru-RU" dirty="0" smtClean="0"/>
            </a:br>
            <a:r>
              <a:rPr lang="ru-RU" dirty="0" smtClean="0"/>
              <a:t>не </a:t>
            </a:r>
            <a:r>
              <a:rPr lang="ru-RU" dirty="0" smtClean="0"/>
              <a:t>далеко </a:t>
            </a:r>
            <a:r>
              <a:rPr lang="ru-RU" dirty="0" smtClean="0"/>
              <a:t>падает</a:t>
            </a:r>
            <a:r>
              <a:rPr lang="ru-RU" dirty="0" smtClean="0"/>
              <a:t>»</a:t>
            </a:r>
            <a:endParaRPr lang="ru-RU" b="1" dirty="0"/>
          </a:p>
        </p:txBody>
      </p:sp>
      <p:sp>
        <p:nvSpPr>
          <p:cNvPr id="5" name="Прямоугольник 4"/>
          <p:cNvSpPr/>
          <p:nvPr/>
        </p:nvSpPr>
        <p:spPr>
          <a:xfrm>
            <a:off x="4211960" y="2276872"/>
            <a:ext cx="3168352" cy="3477875"/>
          </a:xfrm>
          <a:prstGeom prst="rect">
            <a:avLst/>
          </a:prstGeom>
        </p:spPr>
        <p:txBody>
          <a:bodyPr wrap="square">
            <a:spAutoFit/>
          </a:bodyPr>
          <a:lstStyle/>
          <a:p>
            <a:r>
              <a:rPr lang="ru-RU" sz="2000" dirty="0" smtClean="0"/>
              <a:t>От хороших отца и матери не родится злое чадо. Дети повторяют ошибки и недостатки родителей, причину любых пороков стоит искать в семье. Пословица употребляется когда мы хотим поругать, а не похвалить кого-либо.</a:t>
            </a:r>
            <a:endParaRPr lang="ru-RU" sz="2000" dirty="0"/>
          </a:p>
        </p:txBody>
      </p:sp>
      <p:pic>
        <p:nvPicPr>
          <p:cNvPr id="57346" name="Picture 2"/>
          <p:cNvPicPr>
            <a:picLocks noChangeAspect="1" noChangeArrowheads="1"/>
          </p:cNvPicPr>
          <p:nvPr/>
        </p:nvPicPr>
        <p:blipFill>
          <a:blip r:embed="rId3" cstate="print"/>
          <a:srcRect l="13505" r="7397"/>
          <a:stretch>
            <a:fillRect/>
          </a:stretch>
        </p:blipFill>
        <p:spPr bwMode="auto">
          <a:xfrm>
            <a:off x="1043608" y="3284984"/>
            <a:ext cx="2952328" cy="2880320"/>
          </a:xfrm>
          <a:prstGeom prst="rect">
            <a:avLst/>
          </a:prstGeom>
          <a:noFill/>
          <a:ln w="9525">
            <a:noFill/>
            <a:miter lim="800000"/>
            <a:headEnd/>
            <a:tailEnd/>
          </a:ln>
          <a:effectLst>
            <a:softEdge rad="317500"/>
          </a:effectLst>
        </p:spPr>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1621686731_13-phonoteka_org-p-fon-dlya-poslovits-i-pogovorok-15.jpg"/>
          <p:cNvPicPr>
            <a:picLocks noGrp="1" noChangeAspect="1"/>
          </p:cNvPicPr>
          <p:nvPr>
            <p:ph idx="1"/>
          </p:nvPr>
        </p:nvPicPr>
        <p:blipFill>
          <a:blip r:embed="rId2" cstate="print"/>
          <a:stretch>
            <a:fillRect/>
          </a:stretch>
        </p:blipFill>
        <p:spPr>
          <a:xfrm>
            <a:off x="0" y="0"/>
            <a:ext cx="9239070" cy="6858000"/>
          </a:xfrm>
        </p:spPr>
      </p:pic>
      <p:sp>
        <p:nvSpPr>
          <p:cNvPr id="2" name="Заголовок 1"/>
          <p:cNvSpPr>
            <a:spLocks noGrp="1"/>
          </p:cNvSpPr>
          <p:nvPr>
            <p:ph type="title"/>
          </p:nvPr>
        </p:nvSpPr>
        <p:spPr>
          <a:xfrm>
            <a:off x="0" y="764704"/>
            <a:ext cx="8686800" cy="838200"/>
          </a:xfrm>
        </p:spPr>
        <p:txBody>
          <a:bodyPr>
            <a:normAutofit/>
          </a:bodyPr>
          <a:lstStyle/>
          <a:p>
            <a:pPr algn="ctr"/>
            <a:r>
              <a:rPr lang="ru-RU" dirty="0" smtClean="0"/>
              <a:t>«Баба с возу- кобыле легче»</a:t>
            </a:r>
            <a:endParaRPr lang="ru-RU" b="1" dirty="0"/>
          </a:p>
        </p:txBody>
      </p:sp>
      <p:sp>
        <p:nvSpPr>
          <p:cNvPr id="5" name="Прямоугольник 4"/>
          <p:cNvSpPr/>
          <p:nvPr/>
        </p:nvSpPr>
        <p:spPr>
          <a:xfrm>
            <a:off x="1547664" y="2204864"/>
            <a:ext cx="6048672" cy="1631216"/>
          </a:xfrm>
          <a:prstGeom prst="rect">
            <a:avLst/>
          </a:prstGeom>
        </p:spPr>
        <p:txBody>
          <a:bodyPr wrap="square">
            <a:spAutoFit/>
          </a:bodyPr>
          <a:lstStyle/>
          <a:p>
            <a:r>
              <a:rPr lang="ru-RU" sz="2000" dirty="0" smtClean="0"/>
              <a:t>Человеку становится проще жить, если хотя бы одной заботой у него становится меньше. Также, звучит вслед уходящему человеку, который отказался участвовать в </a:t>
            </a:r>
            <a:r>
              <a:rPr lang="ru-RU" sz="2000" dirty="0" smtClean="0"/>
              <a:t>каком либо </a:t>
            </a:r>
            <a:r>
              <a:rPr lang="ru-RU" sz="2000" dirty="0" smtClean="0"/>
              <a:t>мероприятии.</a:t>
            </a:r>
            <a:endParaRPr lang="ru-RU" sz="2000" dirty="0"/>
          </a:p>
        </p:txBody>
      </p:sp>
      <p:pic>
        <p:nvPicPr>
          <p:cNvPr id="58370" name="Picture 2"/>
          <p:cNvPicPr>
            <a:picLocks noChangeAspect="1" noChangeArrowheads="1"/>
          </p:cNvPicPr>
          <p:nvPr/>
        </p:nvPicPr>
        <p:blipFill>
          <a:blip r:embed="rId3" cstate="print"/>
          <a:srcRect/>
          <a:stretch>
            <a:fillRect/>
          </a:stretch>
        </p:blipFill>
        <p:spPr bwMode="auto">
          <a:xfrm>
            <a:off x="3491880" y="3573016"/>
            <a:ext cx="4392488" cy="2904710"/>
          </a:xfrm>
          <a:prstGeom prst="rect">
            <a:avLst/>
          </a:prstGeom>
          <a:noFill/>
          <a:ln w="9525">
            <a:noFill/>
            <a:miter lim="800000"/>
            <a:headEnd/>
            <a:tailEnd/>
          </a:ln>
          <a:effectLst>
            <a:softEdge rad="317500"/>
          </a:effectLst>
        </p:spPr>
      </p:pic>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1621686731_13-phonoteka_org-p-fon-dlya-poslovits-i-pogovorok-15.jpg"/>
          <p:cNvPicPr>
            <a:picLocks noGrp="1" noChangeAspect="1"/>
          </p:cNvPicPr>
          <p:nvPr>
            <p:ph idx="1"/>
          </p:nvPr>
        </p:nvPicPr>
        <p:blipFill>
          <a:blip r:embed="rId2" cstate="print"/>
          <a:stretch>
            <a:fillRect/>
          </a:stretch>
        </p:blipFill>
        <p:spPr>
          <a:xfrm>
            <a:off x="0" y="0"/>
            <a:ext cx="9239070" cy="6858000"/>
          </a:xfrm>
        </p:spPr>
      </p:pic>
      <p:sp>
        <p:nvSpPr>
          <p:cNvPr id="2" name="Заголовок 1"/>
          <p:cNvSpPr>
            <a:spLocks noGrp="1"/>
          </p:cNvSpPr>
          <p:nvPr>
            <p:ph type="title"/>
          </p:nvPr>
        </p:nvSpPr>
        <p:spPr>
          <a:xfrm>
            <a:off x="0" y="764704"/>
            <a:ext cx="8686800" cy="838200"/>
          </a:xfrm>
        </p:spPr>
        <p:txBody>
          <a:bodyPr>
            <a:normAutofit/>
          </a:bodyPr>
          <a:lstStyle/>
          <a:p>
            <a:pPr algn="ctr"/>
            <a:r>
              <a:rPr lang="ru-RU" dirty="0" smtClean="0"/>
              <a:t>«Дорога ложка к обеду»</a:t>
            </a:r>
            <a:endParaRPr lang="ru-RU" b="1" dirty="0"/>
          </a:p>
        </p:txBody>
      </p:sp>
      <p:sp>
        <p:nvSpPr>
          <p:cNvPr id="5" name="Прямоугольник 4"/>
          <p:cNvSpPr/>
          <p:nvPr/>
        </p:nvSpPr>
        <p:spPr>
          <a:xfrm>
            <a:off x="1187624" y="2276872"/>
            <a:ext cx="3456384" cy="2862322"/>
          </a:xfrm>
          <a:prstGeom prst="rect">
            <a:avLst/>
          </a:prstGeom>
        </p:spPr>
        <p:txBody>
          <a:bodyPr wrap="square">
            <a:spAutoFit/>
          </a:bodyPr>
          <a:lstStyle/>
          <a:p>
            <a:r>
              <a:rPr lang="ru-RU" dirty="0" smtClean="0"/>
              <a:t>Особо ценно то, что необходимо именно в данный момент. Говорится, когда что-то сделано или получено вовремя, именно в тот момент, когда в этом особенно заинтересованы или нуждаются, или говорится в упрёк тому, кто не сделал необходимого вовремя. </a:t>
            </a:r>
            <a:endParaRPr lang="ru-RU" dirty="0"/>
          </a:p>
        </p:txBody>
      </p:sp>
      <p:pic>
        <p:nvPicPr>
          <p:cNvPr id="59394" name="Picture 2"/>
          <p:cNvPicPr>
            <a:picLocks noChangeAspect="1" noChangeArrowheads="1"/>
          </p:cNvPicPr>
          <p:nvPr/>
        </p:nvPicPr>
        <p:blipFill>
          <a:blip r:embed="rId3" cstate="print"/>
          <a:srcRect/>
          <a:stretch>
            <a:fillRect/>
          </a:stretch>
        </p:blipFill>
        <p:spPr bwMode="auto">
          <a:xfrm>
            <a:off x="4644008" y="3645024"/>
            <a:ext cx="3551080" cy="2880320"/>
          </a:xfrm>
          <a:prstGeom prst="rect">
            <a:avLst/>
          </a:prstGeom>
          <a:noFill/>
          <a:ln w="9525">
            <a:noFill/>
            <a:miter lim="800000"/>
            <a:headEnd/>
            <a:tailEnd/>
          </a:ln>
          <a:effectLst>
            <a:softEdge rad="317500"/>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1621686731_13-phonoteka_org-p-fon-dlya-poslovits-i-pogovorok-15.jpg"/>
          <p:cNvPicPr>
            <a:picLocks noGrp="1" noChangeAspect="1"/>
          </p:cNvPicPr>
          <p:nvPr>
            <p:ph idx="1"/>
          </p:nvPr>
        </p:nvPicPr>
        <p:blipFill>
          <a:blip r:embed="rId2" cstate="print"/>
          <a:stretch>
            <a:fillRect/>
          </a:stretch>
        </p:blipFill>
        <p:spPr>
          <a:xfrm>
            <a:off x="-95070" y="0"/>
            <a:ext cx="9239070" cy="6858000"/>
          </a:xfrm>
        </p:spPr>
      </p:pic>
      <p:sp>
        <p:nvSpPr>
          <p:cNvPr id="2" name="Заголовок 1"/>
          <p:cNvSpPr>
            <a:spLocks noGrp="1"/>
          </p:cNvSpPr>
          <p:nvPr>
            <p:ph type="title"/>
          </p:nvPr>
        </p:nvSpPr>
        <p:spPr>
          <a:xfrm>
            <a:off x="457200" y="764704"/>
            <a:ext cx="8686800" cy="838200"/>
          </a:xfrm>
        </p:spPr>
        <p:txBody>
          <a:bodyPr>
            <a:normAutofit fontScale="90000"/>
          </a:bodyPr>
          <a:lstStyle/>
          <a:p>
            <a:pPr algn="ctr"/>
            <a:r>
              <a:rPr lang="ru-RU" sz="4000" b="1" dirty="0" smtClean="0"/>
              <a:t>«Семь раз отмерь, один</a:t>
            </a:r>
            <a:br>
              <a:rPr lang="ru-RU" sz="4000" b="1" dirty="0" smtClean="0"/>
            </a:br>
            <a:r>
              <a:rPr lang="ru-RU" sz="4000" b="1" dirty="0" smtClean="0"/>
              <a:t>— </a:t>
            </a:r>
            <a:r>
              <a:rPr lang="ru-RU" sz="4000" b="1" dirty="0" smtClean="0"/>
              <a:t>отрежь»</a:t>
            </a:r>
            <a:endParaRPr lang="ru-RU" b="1" dirty="0"/>
          </a:p>
        </p:txBody>
      </p:sp>
      <p:sp>
        <p:nvSpPr>
          <p:cNvPr id="8" name="TextBox 7"/>
          <p:cNvSpPr txBox="1"/>
          <p:nvPr/>
        </p:nvSpPr>
        <p:spPr>
          <a:xfrm>
            <a:off x="4211960" y="3861048"/>
            <a:ext cx="6264696" cy="1938992"/>
          </a:xfrm>
          <a:prstGeom prst="rect">
            <a:avLst/>
          </a:prstGeom>
          <a:noFill/>
        </p:spPr>
        <p:txBody>
          <a:bodyPr wrap="square" rtlCol="0">
            <a:spAutoFit/>
          </a:bodyPr>
          <a:lstStyle/>
          <a:p>
            <a:endParaRPr lang="ru-RU" sz="2000" dirty="0" smtClean="0"/>
          </a:p>
          <a:p>
            <a:r>
              <a:rPr lang="ru-RU" sz="2000" dirty="0" smtClean="0"/>
              <a:t>Пословицу используют как совет</a:t>
            </a:r>
          </a:p>
          <a:p>
            <a:r>
              <a:rPr lang="ru-RU" sz="2000" dirty="0" smtClean="0"/>
              <a:t>быть дальновидным,</a:t>
            </a:r>
          </a:p>
          <a:p>
            <a:r>
              <a:rPr lang="ru-RU" sz="2000" dirty="0" smtClean="0"/>
              <a:t>предусмотрительным во всех</a:t>
            </a:r>
          </a:p>
          <a:p>
            <a:r>
              <a:rPr lang="ru-RU" sz="2000" dirty="0" smtClean="0"/>
              <a:t>случаях жизни и «не рубить</a:t>
            </a:r>
          </a:p>
          <a:p>
            <a:r>
              <a:rPr lang="ru-RU" sz="2000" dirty="0" smtClean="0"/>
              <a:t>сплеча».</a:t>
            </a:r>
            <a:endParaRPr lang="ru-RU" sz="2000" dirty="0"/>
          </a:p>
        </p:txBody>
      </p:sp>
      <p:pic>
        <p:nvPicPr>
          <p:cNvPr id="5122" name="Picture 2"/>
          <p:cNvPicPr>
            <a:picLocks noChangeAspect="1" noChangeArrowheads="1"/>
          </p:cNvPicPr>
          <p:nvPr/>
        </p:nvPicPr>
        <p:blipFill>
          <a:blip r:embed="rId3" cstate="print"/>
          <a:srcRect/>
          <a:stretch>
            <a:fillRect/>
          </a:stretch>
        </p:blipFill>
        <p:spPr bwMode="auto">
          <a:xfrm>
            <a:off x="827584" y="4005064"/>
            <a:ext cx="3483905" cy="2592289"/>
          </a:xfrm>
          <a:prstGeom prst="rect">
            <a:avLst/>
          </a:prstGeom>
          <a:noFill/>
          <a:ln w="9525">
            <a:noFill/>
            <a:miter lim="800000"/>
            <a:headEnd/>
            <a:tailEnd/>
          </a:ln>
          <a:effectLst>
            <a:softEdge rad="317500"/>
          </a:effectLst>
        </p:spPr>
      </p:pic>
      <p:sp>
        <p:nvSpPr>
          <p:cNvPr id="7" name="Прямоугольник 6"/>
          <p:cNvSpPr/>
          <p:nvPr/>
        </p:nvSpPr>
        <p:spPr>
          <a:xfrm>
            <a:off x="2339752" y="2420888"/>
            <a:ext cx="4572000" cy="1477328"/>
          </a:xfrm>
          <a:prstGeom prst="rect">
            <a:avLst/>
          </a:prstGeom>
        </p:spPr>
        <p:txBody>
          <a:bodyPr>
            <a:spAutoFit/>
          </a:bodyPr>
          <a:lstStyle/>
          <a:p>
            <a:r>
              <a:rPr lang="ru-RU" dirty="0" smtClean="0"/>
              <a:t>Перед тем, как что-либо</a:t>
            </a:r>
          </a:p>
          <a:p>
            <a:r>
              <a:rPr lang="ru-RU" dirty="0" smtClean="0"/>
              <a:t>сделать, надо всё тщательно</a:t>
            </a:r>
          </a:p>
          <a:p>
            <a:r>
              <a:rPr lang="ru-RU" dirty="0" smtClean="0"/>
              <a:t>обдумать.</a:t>
            </a:r>
          </a:p>
          <a:p>
            <a:r>
              <a:rPr lang="ru-RU" dirty="0" smtClean="0"/>
              <a:t>Т.е сначала думай, взвешивай,</a:t>
            </a:r>
          </a:p>
          <a:p>
            <a:r>
              <a:rPr lang="ru-RU" dirty="0" smtClean="0"/>
              <a:t>потом делай.</a:t>
            </a:r>
            <a:endParaRPr lang="ru-RU" dirty="0" smtClean="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1621686731_13-phonoteka_org-p-fon-dlya-poslovits-i-pogovorok-15.jpg"/>
          <p:cNvPicPr>
            <a:picLocks noGrp="1" noChangeAspect="1"/>
          </p:cNvPicPr>
          <p:nvPr>
            <p:ph idx="1"/>
          </p:nvPr>
        </p:nvPicPr>
        <p:blipFill>
          <a:blip r:embed="rId2" cstate="print"/>
          <a:stretch>
            <a:fillRect/>
          </a:stretch>
        </p:blipFill>
        <p:spPr>
          <a:xfrm>
            <a:off x="0" y="0"/>
            <a:ext cx="9239070" cy="6858000"/>
          </a:xfrm>
        </p:spPr>
      </p:pic>
      <p:sp>
        <p:nvSpPr>
          <p:cNvPr id="2" name="Заголовок 1"/>
          <p:cNvSpPr>
            <a:spLocks noGrp="1"/>
          </p:cNvSpPr>
          <p:nvPr>
            <p:ph type="title"/>
          </p:nvPr>
        </p:nvSpPr>
        <p:spPr>
          <a:xfrm>
            <a:off x="457200" y="692696"/>
            <a:ext cx="8686800" cy="838200"/>
          </a:xfrm>
        </p:spPr>
        <p:txBody>
          <a:bodyPr>
            <a:normAutofit/>
          </a:bodyPr>
          <a:lstStyle/>
          <a:p>
            <a:pPr algn="ctr"/>
            <a:r>
              <a:rPr lang="ru-RU" dirty="0" smtClean="0"/>
              <a:t>«Кружится как белка в колесе»</a:t>
            </a:r>
            <a:endParaRPr lang="ru-RU" b="1" dirty="0"/>
          </a:p>
        </p:txBody>
      </p:sp>
      <p:sp>
        <p:nvSpPr>
          <p:cNvPr id="5" name="Прямоугольник 4"/>
          <p:cNvSpPr/>
          <p:nvPr/>
        </p:nvSpPr>
        <p:spPr>
          <a:xfrm>
            <a:off x="1619672" y="2204864"/>
            <a:ext cx="5904656" cy="1015663"/>
          </a:xfrm>
          <a:prstGeom prst="rect">
            <a:avLst/>
          </a:prstGeom>
        </p:spPr>
        <p:txBody>
          <a:bodyPr wrap="square">
            <a:spAutoFit/>
          </a:bodyPr>
          <a:lstStyle/>
          <a:p>
            <a:r>
              <a:rPr lang="ru-RU" sz="2000" dirty="0" smtClean="0"/>
              <a:t>Находиться в беспрестанных хлопотах, суетиться. относится и к людям, постоянно занятым различными делами.</a:t>
            </a:r>
            <a:endParaRPr lang="ru-RU" sz="2000" dirty="0"/>
          </a:p>
        </p:txBody>
      </p:sp>
      <p:pic>
        <p:nvPicPr>
          <p:cNvPr id="60418" name="Picture 2"/>
          <p:cNvPicPr>
            <a:picLocks noChangeAspect="1" noChangeArrowheads="1"/>
          </p:cNvPicPr>
          <p:nvPr/>
        </p:nvPicPr>
        <p:blipFill>
          <a:blip r:embed="rId3" cstate="print"/>
          <a:srcRect/>
          <a:stretch>
            <a:fillRect/>
          </a:stretch>
        </p:blipFill>
        <p:spPr bwMode="auto">
          <a:xfrm>
            <a:off x="2987824" y="3284984"/>
            <a:ext cx="3312368" cy="3074709"/>
          </a:xfrm>
          <a:prstGeom prst="rect">
            <a:avLst/>
          </a:prstGeom>
          <a:noFill/>
          <a:ln w="9525">
            <a:noFill/>
            <a:miter lim="800000"/>
            <a:headEnd/>
            <a:tailEnd/>
          </a:ln>
          <a:effectLst>
            <a:softEdge rad="317500"/>
          </a:effec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1621686731_13-phonoteka_org-p-fon-dlya-poslovits-i-pogovorok-15.jpg"/>
          <p:cNvPicPr>
            <a:picLocks noGrp="1" noChangeAspect="1"/>
          </p:cNvPicPr>
          <p:nvPr>
            <p:ph idx="1"/>
          </p:nvPr>
        </p:nvPicPr>
        <p:blipFill>
          <a:blip r:embed="rId2" cstate="print"/>
          <a:stretch>
            <a:fillRect/>
          </a:stretch>
        </p:blipFill>
        <p:spPr>
          <a:xfrm>
            <a:off x="-95070" y="0"/>
            <a:ext cx="9239070" cy="6858000"/>
          </a:xfrm>
        </p:spPr>
      </p:pic>
      <p:sp>
        <p:nvSpPr>
          <p:cNvPr id="2" name="Заголовок 1"/>
          <p:cNvSpPr>
            <a:spLocks noGrp="1"/>
          </p:cNvSpPr>
          <p:nvPr>
            <p:ph type="title"/>
          </p:nvPr>
        </p:nvSpPr>
        <p:spPr>
          <a:xfrm>
            <a:off x="457200" y="764704"/>
            <a:ext cx="8686800" cy="838200"/>
          </a:xfrm>
        </p:spPr>
        <p:txBody>
          <a:bodyPr>
            <a:normAutofit fontScale="90000"/>
          </a:bodyPr>
          <a:lstStyle/>
          <a:p>
            <a:pPr algn="ctr"/>
            <a:r>
              <a:rPr lang="ru-RU" sz="4000" b="1" dirty="0" smtClean="0"/>
              <a:t>«Гусь свинье не</a:t>
            </a:r>
            <a:br>
              <a:rPr lang="ru-RU" sz="4000" b="1" dirty="0" smtClean="0"/>
            </a:br>
            <a:r>
              <a:rPr lang="ru-RU" sz="4000" b="1" dirty="0" smtClean="0"/>
              <a:t>товарищ»</a:t>
            </a:r>
            <a:endParaRPr lang="ru-RU" b="1" dirty="0"/>
          </a:p>
        </p:txBody>
      </p:sp>
      <p:sp>
        <p:nvSpPr>
          <p:cNvPr id="8" name="TextBox 7"/>
          <p:cNvSpPr txBox="1"/>
          <p:nvPr/>
        </p:nvSpPr>
        <p:spPr>
          <a:xfrm>
            <a:off x="755576" y="2204864"/>
            <a:ext cx="4104456" cy="3477875"/>
          </a:xfrm>
          <a:prstGeom prst="rect">
            <a:avLst/>
          </a:prstGeom>
          <a:noFill/>
        </p:spPr>
        <p:txBody>
          <a:bodyPr wrap="square" rtlCol="0">
            <a:spAutoFit/>
          </a:bodyPr>
          <a:lstStyle/>
          <a:p>
            <a:r>
              <a:rPr lang="ru-RU" sz="2000" dirty="0" smtClean="0"/>
              <a:t>Когда человек произносит</a:t>
            </a:r>
          </a:p>
          <a:p>
            <a:r>
              <a:rPr lang="ru-RU" sz="2000" dirty="0" smtClean="0"/>
              <a:t>данную фразу, он имеет в виду,</a:t>
            </a:r>
          </a:p>
          <a:p>
            <a:r>
              <a:rPr lang="ru-RU" sz="2000" dirty="0" smtClean="0"/>
              <a:t>что кто-то кому-то неровня. При</a:t>
            </a:r>
          </a:p>
          <a:p>
            <a:r>
              <a:rPr lang="ru-RU" sz="2000" dirty="0" smtClean="0"/>
              <a:t>этом в сознании говорящего есть</a:t>
            </a:r>
          </a:p>
          <a:p>
            <a:r>
              <a:rPr lang="ru-RU" sz="2000" dirty="0" smtClean="0"/>
              <a:t>чёткие </a:t>
            </a:r>
            <a:r>
              <a:rPr lang="ru-RU" sz="2000" dirty="0" smtClean="0"/>
              <a:t>границы, разделяющие</a:t>
            </a:r>
          </a:p>
          <a:p>
            <a:r>
              <a:rPr lang="ru-RU" sz="2000" dirty="0" smtClean="0"/>
              <a:t>людей по статусу, чину,</a:t>
            </a:r>
          </a:p>
          <a:p>
            <a:r>
              <a:rPr lang="ru-RU" sz="2000" dirty="0" smtClean="0"/>
              <a:t>достатку, происхождению. Так</a:t>
            </a:r>
          </a:p>
          <a:p>
            <a:r>
              <a:rPr lang="ru-RU" sz="2000" dirty="0" smtClean="0"/>
              <a:t>может человек высокомерный,</a:t>
            </a:r>
          </a:p>
          <a:p>
            <a:r>
              <a:rPr lang="ru-RU" sz="2000" dirty="0" smtClean="0"/>
              <a:t>самовлюблённый, привыкший</a:t>
            </a:r>
          </a:p>
          <a:p>
            <a:r>
              <a:rPr lang="ru-RU" sz="2000" dirty="0" smtClean="0"/>
              <a:t>осуждать всех вокруг.</a:t>
            </a:r>
            <a:endParaRPr lang="ru-RU" sz="2000" dirty="0"/>
          </a:p>
        </p:txBody>
      </p:sp>
      <p:pic>
        <p:nvPicPr>
          <p:cNvPr id="6147" name="Picture 3"/>
          <p:cNvPicPr>
            <a:picLocks noChangeAspect="1" noChangeArrowheads="1"/>
          </p:cNvPicPr>
          <p:nvPr/>
        </p:nvPicPr>
        <p:blipFill>
          <a:blip r:embed="rId3" cstate="print"/>
          <a:srcRect/>
          <a:stretch>
            <a:fillRect/>
          </a:stretch>
        </p:blipFill>
        <p:spPr bwMode="auto">
          <a:xfrm>
            <a:off x="4427984" y="4077072"/>
            <a:ext cx="3732859" cy="2448272"/>
          </a:xfrm>
          <a:prstGeom prst="rect">
            <a:avLst/>
          </a:prstGeom>
          <a:noFill/>
          <a:ln w="9525">
            <a:noFill/>
            <a:miter lim="800000"/>
            <a:headEnd/>
            <a:tailEnd/>
          </a:ln>
          <a:effectLst>
            <a:softEdge rad="317500"/>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1621686731_13-phonoteka_org-p-fon-dlya-poslovits-i-pogovorok-15.jpg"/>
          <p:cNvPicPr>
            <a:picLocks noGrp="1" noChangeAspect="1"/>
          </p:cNvPicPr>
          <p:nvPr>
            <p:ph idx="1"/>
          </p:nvPr>
        </p:nvPicPr>
        <p:blipFill>
          <a:blip r:embed="rId2" cstate="print"/>
          <a:stretch>
            <a:fillRect/>
          </a:stretch>
        </p:blipFill>
        <p:spPr>
          <a:xfrm>
            <a:off x="-95070" y="0"/>
            <a:ext cx="9239070" cy="6858000"/>
          </a:xfrm>
        </p:spPr>
      </p:pic>
      <p:sp>
        <p:nvSpPr>
          <p:cNvPr id="2" name="Заголовок 1"/>
          <p:cNvSpPr>
            <a:spLocks noGrp="1"/>
          </p:cNvSpPr>
          <p:nvPr>
            <p:ph type="title"/>
          </p:nvPr>
        </p:nvSpPr>
        <p:spPr>
          <a:xfrm>
            <a:off x="0" y="980728"/>
            <a:ext cx="8686800" cy="838200"/>
          </a:xfrm>
        </p:spPr>
        <p:txBody>
          <a:bodyPr>
            <a:normAutofit fontScale="90000"/>
          </a:bodyPr>
          <a:lstStyle/>
          <a:p>
            <a:pPr algn="ctr"/>
            <a:r>
              <a:rPr lang="ru-RU" sz="4000" b="1" dirty="0" smtClean="0"/>
              <a:t>«Нет друга - ищи, а</a:t>
            </a:r>
            <a:br>
              <a:rPr lang="ru-RU" sz="4000" b="1" dirty="0" smtClean="0"/>
            </a:br>
            <a:r>
              <a:rPr lang="ru-RU" sz="4000" b="1" dirty="0" smtClean="0"/>
              <a:t>нашел - береги»</a:t>
            </a:r>
            <a:endParaRPr lang="ru-RU" b="1" dirty="0"/>
          </a:p>
        </p:txBody>
      </p:sp>
      <p:sp>
        <p:nvSpPr>
          <p:cNvPr id="8" name="TextBox 7"/>
          <p:cNvSpPr txBox="1"/>
          <p:nvPr/>
        </p:nvSpPr>
        <p:spPr>
          <a:xfrm>
            <a:off x="4139952" y="2636912"/>
            <a:ext cx="4104456" cy="3170099"/>
          </a:xfrm>
          <a:prstGeom prst="rect">
            <a:avLst/>
          </a:prstGeom>
          <a:noFill/>
        </p:spPr>
        <p:txBody>
          <a:bodyPr wrap="square" rtlCol="0">
            <a:spAutoFit/>
          </a:bodyPr>
          <a:lstStyle/>
          <a:p>
            <a:r>
              <a:rPr lang="ru-RU" sz="2000" dirty="0" smtClean="0"/>
              <a:t>Дружба является одной из</a:t>
            </a:r>
          </a:p>
          <a:p>
            <a:r>
              <a:rPr lang="ru-RU" sz="2000" dirty="0" smtClean="0"/>
              <a:t>главных ценностей в</a:t>
            </a:r>
          </a:p>
          <a:p>
            <a:r>
              <a:rPr lang="ru-RU" sz="2000" dirty="0" smtClean="0"/>
              <a:t>человеческой жизни. К</a:t>
            </a:r>
          </a:p>
          <a:p>
            <a:r>
              <a:rPr lang="ru-RU" sz="2000" dirty="0" smtClean="0"/>
              <a:t>сожалению, люди не всегда это</a:t>
            </a:r>
          </a:p>
          <a:p>
            <a:r>
              <a:rPr lang="ru-RU" sz="2000" dirty="0" smtClean="0"/>
              <a:t>понимают и в погоне за новыми,</a:t>
            </a:r>
          </a:p>
          <a:p>
            <a:r>
              <a:rPr lang="ru-RU" sz="2000" dirty="0" smtClean="0"/>
              <a:t>интересными знакомствами</a:t>
            </a:r>
          </a:p>
          <a:p>
            <a:r>
              <a:rPr lang="ru-RU" sz="2000" dirty="0" smtClean="0"/>
              <a:t>теряют настоящих, преданных</a:t>
            </a:r>
          </a:p>
          <a:p>
            <a:r>
              <a:rPr lang="ru-RU" sz="2000" dirty="0" smtClean="0"/>
              <a:t>друзей. Человек по-настоящему</a:t>
            </a:r>
          </a:p>
          <a:p>
            <a:r>
              <a:rPr lang="ru-RU" sz="2000" dirty="0" smtClean="0"/>
              <a:t>счастлив, если у него есть хотя</a:t>
            </a:r>
          </a:p>
          <a:p>
            <a:r>
              <a:rPr lang="ru-RU" sz="2000" dirty="0" smtClean="0"/>
              <a:t>бы один преданный друг.</a:t>
            </a:r>
            <a:endParaRPr lang="ru-RU" sz="2000" dirty="0"/>
          </a:p>
        </p:txBody>
      </p:sp>
      <p:pic>
        <p:nvPicPr>
          <p:cNvPr id="7171" name="Picture 3"/>
          <p:cNvPicPr>
            <a:picLocks noChangeAspect="1" noChangeArrowheads="1"/>
          </p:cNvPicPr>
          <p:nvPr/>
        </p:nvPicPr>
        <p:blipFill>
          <a:blip r:embed="rId3" cstate="print"/>
          <a:srcRect/>
          <a:stretch>
            <a:fillRect/>
          </a:stretch>
        </p:blipFill>
        <p:spPr bwMode="auto">
          <a:xfrm>
            <a:off x="683568" y="3789040"/>
            <a:ext cx="3335935" cy="2808312"/>
          </a:xfrm>
          <a:prstGeom prst="rect">
            <a:avLst/>
          </a:prstGeom>
          <a:noFill/>
          <a:ln w="9525">
            <a:noFill/>
            <a:miter lim="800000"/>
            <a:headEnd/>
            <a:tailEnd/>
          </a:ln>
          <a:effectLst>
            <a:softEdge rad="317500"/>
          </a:effec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1621686731_13-phonoteka_org-p-fon-dlya-poslovits-i-pogovorok-15.jpg"/>
          <p:cNvPicPr>
            <a:picLocks noGrp="1" noChangeAspect="1"/>
          </p:cNvPicPr>
          <p:nvPr>
            <p:ph idx="1"/>
          </p:nvPr>
        </p:nvPicPr>
        <p:blipFill>
          <a:blip r:embed="rId2" cstate="print"/>
          <a:stretch>
            <a:fillRect/>
          </a:stretch>
        </p:blipFill>
        <p:spPr>
          <a:xfrm>
            <a:off x="-95070" y="0"/>
            <a:ext cx="9239070" cy="6858000"/>
          </a:xfrm>
        </p:spPr>
      </p:pic>
      <p:sp>
        <p:nvSpPr>
          <p:cNvPr id="2" name="Заголовок 1"/>
          <p:cNvSpPr>
            <a:spLocks noGrp="1"/>
          </p:cNvSpPr>
          <p:nvPr>
            <p:ph type="title"/>
          </p:nvPr>
        </p:nvSpPr>
        <p:spPr>
          <a:xfrm>
            <a:off x="457200" y="692696"/>
            <a:ext cx="8686800" cy="838200"/>
          </a:xfrm>
        </p:spPr>
        <p:txBody>
          <a:bodyPr>
            <a:noAutofit/>
          </a:bodyPr>
          <a:lstStyle/>
          <a:p>
            <a:pPr algn="ctr"/>
            <a:r>
              <a:rPr lang="ru-RU" sz="4000" b="1" dirty="0" smtClean="0"/>
              <a:t>«Друг познается в</a:t>
            </a:r>
            <a:br>
              <a:rPr lang="ru-RU" sz="4000" b="1" dirty="0" smtClean="0"/>
            </a:br>
            <a:r>
              <a:rPr lang="ru-RU" sz="4000" b="1" dirty="0" smtClean="0"/>
              <a:t>беде</a:t>
            </a:r>
            <a:r>
              <a:rPr lang="ru-RU" sz="4000" b="1" dirty="0" smtClean="0"/>
              <a:t>»</a:t>
            </a:r>
            <a:endParaRPr lang="ru-RU" sz="4000" b="1" dirty="0"/>
          </a:p>
        </p:txBody>
      </p:sp>
      <p:sp>
        <p:nvSpPr>
          <p:cNvPr id="8" name="TextBox 7"/>
          <p:cNvSpPr txBox="1"/>
          <p:nvPr/>
        </p:nvSpPr>
        <p:spPr>
          <a:xfrm>
            <a:off x="1115616" y="1916832"/>
            <a:ext cx="5256584" cy="2246769"/>
          </a:xfrm>
          <a:prstGeom prst="rect">
            <a:avLst/>
          </a:prstGeom>
          <a:noFill/>
        </p:spPr>
        <p:txBody>
          <a:bodyPr wrap="square" rtlCol="0">
            <a:spAutoFit/>
          </a:bodyPr>
          <a:lstStyle/>
          <a:p>
            <a:r>
              <a:rPr lang="ru-RU" sz="2000" dirty="0" smtClean="0"/>
              <a:t>Это пословица о том, что</a:t>
            </a:r>
          </a:p>
          <a:p>
            <a:r>
              <a:rPr lang="ru-RU" sz="2000" dirty="0" smtClean="0"/>
              <a:t>настоящая дружба проявляется</a:t>
            </a:r>
          </a:p>
          <a:p>
            <a:r>
              <a:rPr lang="ru-RU" sz="2000" dirty="0" smtClean="0"/>
              <a:t>в испытаниях. В несчастье </a:t>
            </a:r>
            <a:r>
              <a:rPr lang="ru-RU" sz="2000" dirty="0" smtClean="0"/>
              <a:t>лишь преданные </a:t>
            </a:r>
            <a:r>
              <a:rPr lang="ru-RU" sz="2000" dirty="0" smtClean="0"/>
              <a:t>друзья помогают</a:t>
            </a:r>
          </a:p>
          <a:p>
            <a:r>
              <a:rPr lang="ru-RU" sz="2000" dirty="0" smtClean="0"/>
              <a:t>человеку, в то время как</a:t>
            </a:r>
          </a:p>
          <a:p>
            <a:r>
              <a:rPr lang="ru-RU" sz="2000" dirty="0" smtClean="0"/>
              <a:t>большинство людей стараются</a:t>
            </a:r>
          </a:p>
          <a:p>
            <a:r>
              <a:rPr lang="ru-RU" sz="2000" dirty="0" smtClean="0"/>
              <a:t>оградить себя от чужих проблем.</a:t>
            </a:r>
            <a:endParaRPr lang="ru-RU" sz="2000" dirty="0"/>
          </a:p>
        </p:txBody>
      </p:sp>
      <p:pic>
        <p:nvPicPr>
          <p:cNvPr id="8195" name="Picture 3"/>
          <p:cNvPicPr>
            <a:picLocks noChangeAspect="1" noChangeArrowheads="1"/>
          </p:cNvPicPr>
          <p:nvPr/>
        </p:nvPicPr>
        <p:blipFill>
          <a:blip r:embed="rId3" cstate="print"/>
          <a:srcRect/>
          <a:stretch>
            <a:fillRect/>
          </a:stretch>
        </p:blipFill>
        <p:spPr bwMode="auto">
          <a:xfrm>
            <a:off x="5148064" y="3645024"/>
            <a:ext cx="2839004" cy="2808312"/>
          </a:xfrm>
          <a:prstGeom prst="rect">
            <a:avLst/>
          </a:prstGeom>
          <a:noFill/>
          <a:ln w="9525">
            <a:noFill/>
            <a:miter lim="800000"/>
            <a:headEnd/>
            <a:tailEnd/>
          </a:ln>
          <a:effectLst>
            <a:softEdge rad="317500"/>
          </a:effectLst>
        </p:spPr>
      </p:pic>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416</TotalTime>
  <Words>2450</Words>
  <Application>Microsoft Office PowerPoint</Application>
  <PresentationFormat>Экран (4:3)</PresentationFormat>
  <Paragraphs>236</Paragraphs>
  <Slides>60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60</vt:i4>
      </vt:variant>
    </vt:vector>
  </HeadingPairs>
  <TitlesOfParts>
    <vt:vector size="61" baseType="lpstr">
      <vt:lpstr>Трек</vt:lpstr>
      <vt:lpstr>Слайд 1</vt:lpstr>
      <vt:lpstr>«Сделал   дело  —  гуляй смело»</vt:lpstr>
      <vt:lpstr>«Дело мастера боится»</vt:lpstr>
      <vt:lpstr>«Без труда не выловишь и рыбку из пруда»</vt:lpstr>
      <vt:lpstr>«Любишь кататься — люби и саночки возить»</vt:lpstr>
      <vt:lpstr>«Семь раз отмерь, один — отрежь»</vt:lpstr>
      <vt:lpstr>«Гусь свинье не товарищ»</vt:lpstr>
      <vt:lpstr>«Нет друга - ищи, а нашел - береги»</vt:lpstr>
      <vt:lpstr>«Друг познается в беде»</vt:lpstr>
      <vt:lpstr>«Скажи мне, кто твой друг, и я скажу, кто ты»</vt:lpstr>
      <vt:lpstr>«Сытый голодному не товарищ»</vt:lpstr>
      <vt:lpstr>«Старый друг лучше новых двух»</vt:lpstr>
      <vt:lpstr>«Слово — не воробей: вылетит — не поймаешь»</vt:lpstr>
      <vt:lpstr>«Человек без друзей – что дерево без корней»</vt:lpstr>
      <vt:lpstr>«Язык мой — враг мой»</vt:lpstr>
      <vt:lpstr>«Как аукнется, так и откликнется»</vt:lpstr>
      <vt:lpstr>«Век живи, век учись»</vt:lpstr>
      <vt:lpstr>«Язык   до  Киева  доведет»</vt:lpstr>
      <vt:lpstr>«Никто за язык не тянет»</vt:lpstr>
      <vt:lpstr>«Молчание — золото»</vt:lpstr>
      <vt:lpstr>«Твоими бы устами  да мед пить»</vt:lpstr>
      <vt:lpstr>«Голоден, как волк»</vt:lpstr>
      <vt:lpstr>«Голод не тетка, пирожка не подсунет»</vt:lpstr>
      <vt:lpstr>«Семеро одного не ждут» </vt:lpstr>
      <vt:lpstr>«Поспешишь —  людей насмешишь»</vt:lpstr>
      <vt:lpstr>«Всякому овощу свое время» </vt:lpstr>
      <vt:lpstr>«Обещанного три года ждут» </vt:lpstr>
      <vt:lpstr>«Не откладывай на завтра то, что можно сделать сегодня»</vt:lpstr>
      <vt:lpstr>«Век прожить —  не поле перейти» </vt:lpstr>
      <vt:lpstr>«Делу время, потехе час»</vt:lpstr>
      <vt:lpstr>«Деньги пропали - наживешь,  время пропало — не вернешь» </vt:lpstr>
      <vt:lpstr>    «Кашу маслом не испортишь» </vt:lpstr>
      <vt:lpstr>«Клин клином вышибают»</vt:lpstr>
      <vt:lpstr>«Конец – всему делу венец»</vt:lpstr>
      <vt:lpstr>«Вместе тесно, а врозь скучно» </vt:lpstr>
      <vt:lpstr>«Волков бояться —  в лес не ходить»</vt:lpstr>
      <vt:lpstr>«В семье не без урода»</vt:lpstr>
      <vt:lpstr>«В тесноте, да не в обиде» </vt:lpstr>
      <vt:lpstr>«В тихом омуте черти водятся»</vt:lpstr>
      <vt:lpstr>“В Тулу со своим  самоваром не ездят“ </vt:lpstr>
      <vt:lpstr>«Сколько волка ни корми,  он всё в лес смотрит» </vt:lpstr>
      <vt:lpstr>«Неверный друг –  опасный враг» </vt:lpstr>
      <vt:lpstr>«Сам пропадай,  а товарища выручай»</vt:lpstr>
      <vt:lpstr>«Одна голова хорошо,  а две – лучше»</vt:lpstr>
      <vt:lpstr>«Один в поле не воин»</vt:lpstr>
      <vt:lpstr>«Семь пятниц на неделе» </vt:lpstr>
      <vt:lpstr>«Семи пядей во лбу»</vt:lpstr>
      <vt:lpstr>«Лучше синица в руках,  чем журавль в небе»</vt:lpstr>
      <vt:lpstr>«Готовь сани летом,  а телегу зимой»</vt:lpstr>
      <vt:lpstr>«Дареному коню в зубы  не смотрят»</vt:lpstr>
      <vt:lpstr>«Что посеешь - то и пожнешь»</vt:lpstr>
      <vt:lpstr>«Первый блин комом»</vt:lpstr>
      <vt:lpstr>«Скучен день до вечера,  коли делать нечего» </vt:lpstr>
      <vt:lpstr>«Цыплят по осени считают»</vt:lpstr>
      <vt:lpstr>«В гостях хорошо,  а дома лучше»</vt:lpstr>
      <vt:lpstr>«Куй железо, пока горячо» </vt:lpstr>
      <vt:lpstr>«Яблоко от яблони  не далеко падает»</vt:lpstr>
      <vt:lpstr>«Баба с возу- кобыле легче»</vt:lpstr>
      <vt:lpstr>«Дорога ложка к обеду»</vt:lpstr>
      <vt:lpstr>«Кружится как белка в колесе»</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12345</dc:creator>
  <cp:lastModifiedBy>12345</cp:lastModifiedBy>
  <cp:revision>33</cp:revision>
  <dcterms:created xsi:type="dcterms:W3CDTF">2022-12-14T11:39:45Z</dcterms:created>
  <dcterms:modified xsi:type="dcterms:W3CDTF">2022-12-14T18:48:42Z</dcterms:modified>
</cp:coreProperties>
</file>