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7"/>
  </p:notesMasterIdLst>
  <p:sldIdLst>
    <p:sldId id="256" r:id="rId2"/>
    <p:sldId id="278" r:id="rId3"/>
    <p:sldId id="259" r:id="rId4"/>
    <p:sldId id="260" r:id="rId5"/>
    <p:sldId id="261" r:id="rId6"/>
    <p:sldId id="280" r:id="rId7"/>
    <p:sldId id="275" r:id="rId8"/>
    <p:sldId id="283" r:id="rId9"/>
    <p:sldId id="263" r:id="rId10"/>
    <p:sldId id="264" r:id="rId11"/>
    <p:sldId id="274" r:id="rId12"/>
    <p:sldId id="266" r:id="rId13"/>
    <p:sldId id="284" r:id="rId14"/>
    <p:sldId id="28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87" d="100"/>
          <a:sy n="87" d="100"/>
        </p:scale>
        <p:origin x="151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71488-A66A-4DF3-A106-B62527DED652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72284-3D59-44EE-A088-8EF7ADD95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69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2284-3D59-44EE-A088-8EF7ADD956E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58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2284-3D59-44EE-A088-8EF7ADD956E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58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2689665"/>
            <a:ext cx="3921246" cy="168350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800" dirty="0" smtClean="0"/>
              <a:t>Дополнительная общеобразовательная  программа</a:t>
            </a:r>
          </a:p>
          <a:p>
            <a:pPr algn="l"/>
            <a:r>
              <a:rPr lang="ru-RU" sz="2800" dirty="0" smtClean="0"/>
              <a:t>«Футбол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-1"/>
            <a:ext cx="9144000" cy="1700809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algn="l"/>
            <a:r>
              <a:rPr lang="ru-RU" sz="3600" smtClean="0"/>
              <a:t>Центр дополнительного </a:t>
            </a:r>
            <a:r>
              <a:rPr lang="ru-RU" sz="3600" dirty="0" smtClean="0"/>
              <a:t>образования </a:t>
            </a:r>
            <a:br>
              <a:rPr lang="ru-RU" sz="3600" dirty="0" smtClean="0"/>
            </a:br>
            <a:r>
              <a:rPr lang="ru-RU" sz="3600" dirty="0" smtClean="0"/>
              <a:t>«легенда»</a:t>
            </a:r>
            <a:endParaRPr lang="ru-RU" sz="3600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8172400" y="6525344"/>
            <a:ext cx="45719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884367" y="6021288"/>
            <a:ext cx="936105" cy="60665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745511" y="4869160"/>
            <a:ext cx="5286737" cy="19888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Уровень: ознакомительный</a:t>
            </a:r>
          </a:p>
          <a:p>
            <a:r>
              <a:rPr lang="ru-RU" dirty="0"/>
              <a:t>Направленность программы: физкультурно-спортивная</a:t>
            </a:r>
          </a:p>
          <a:p>
            <a:r>
              <a:rPr lang="ru-RU" dirty="0"/>
              <a:t>Срок реализации программы: 1 год</a:t>
            </a:r>
          </a:p>
          <a:p>
            <a:r>
              <a:rPr lang="ru-RU" dirty="0"/>
              <a:t>Возраст занимающихся: 7-12 лет</a:t>
            </a:r>
          </a:p>
          <a:p>
            <a:endParaRPr lang="ru-RU" sz="2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4079"/>
            <a:ext cx="2659895" cy="296315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90" y="4553952"/>
            <a:ext cx="2694680" cy="23488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err="1"/>
              <a:t>Р</a:t>
            </a:r>
            <a:r>
              <a:rPr lang="ru-RU" sz="2800" dirty="0" err="1" smtClean="0"/>
              <a:t>азрабочик</a:t>
            </a:r>
            <a:r>
              <a:rPr lang="ru-RU" sz="2800" dirty="0" smtClean="0"/>
              <a:t>:</a:t>
            </a:r>
          </a:p>
          <a:p>
            <a:r>
              <a:rPr lang="ru-RU" sz="2800" dirty="0" smtClean="0"/>
              <a:t>Мамедов </a:t>
            </a:r>
            <a:r>
              <a:rPr lang="ru-RU" sz="2800" dirty="0" err="1" smtClean="0"/>
              <a:t>Илимдар</a:t>
            </a:r>
            <a:r>
              <a:rPr lang="ru-RU" sz="2800" dirty="0" smtClean="0"/>
              <a:t> </a:t>
            </a:r>
            <a:r>
              <a:rPr lang="ru-RU" sz="2800" dirty="0" err="1" smtClean="0"/>
              <a:t>Эльдарович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496" y="1704079"/>
            <a:ext cx="2223504" cy="1940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896" y="1856479"/>
            <a:ext cx="2223504" cy="1940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8955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08720"/>
            <a:ext cx="7239000" cy="5763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Направленность программы - физкультурно-спортивная (направление – спортивно-оздоровительное), по функциональному предназначению досуговая, по форме организации – групповая, с включением индивидуально ориентированных занятий.</a:t>
            </a:r>
          </a:p>
          <a:p>
            <a:pPr marL="0" indent="0">
              <a:buNone/>
            </a:pPr>
            <a:r>
              <a:rPr lang="ru-RU" sz="2000" dirty="0"/>
              <a:t> Формой организации образовательного процесса является - тренировочное занятие.</a:t>
            </a:r>
          </a:p>
          <a:p>
            <a:pPr marL="0" indent="0">
              <a:buNone/>
            </a:pPr>
            <a:r>
              <a:rPr lang="ru-RU" sz="2000" dirty="0" smtClean="0"/>
              <a:t>Основными </a:t>
            </a:r>
            <a:r>
              <a:rPr lang="ru-RU" sz="2000" dirty="0"/>
              <a:t>методами обучения являются:</a:t>
            </a:r>
          </a:p>
          <a:p>
            <a:pPr marL="0" indent="0">
              <a:buNone/>
            </a:pPr>
            <a:r>
              <a:rPr lang="ru-RU" sz="2000" dirty="0"/>
              <a:t>1)  методы строго регламентированного упражнения;</a:t>
            </a:r>
          </a:p>
          <a:p>
            <a:pPr marL="0" indent="0">
              <a:buNone/>
            </a:pPr>
            <a:r>
              <a:rPr lang="ru-RU" sz="2000" dirty="0"/>
              <a:t>2)  игровой метод (использование упражнений);</a:t>
            </a:r>
          </a:p>
          <a:p>
            <a:pPr marL="0" indent="0">
              <a:buNone/>
            </a:pPr>
            <a:r>
              <a:rPr lang="ru-RU" sz="2000" dirty="0"/>
              <a:t>3)  соревновательный метод (использование упражнений в соревновательной форме);</a:t>
            </a:r>
          </a:p>
          <a:p>
            <a:pPr marL="0" indent="0">
              <a:buNone/>
            </a:pPr>
            <a:r>
              <a:rPr lang="ru-RU" sz="2000" dirty="0"/>
              <a:t>4)  словесные методы;</a:t>
            </a:r>
          </a:p>
          <a:p>
            <a:pPr marL="0" indent="0">
              <a:buNone/>
            </a:pPr>
            <a:r>
              <a:rPr lang="ru-RU" sz="2000" dirty="0"/>
              <a:t>5)  методы наглядного </a:t>
            </a:r>
            <a:r>
              <a:rPr lang="ru-RU" sz="2000" dirty="0" smtClean="0"/>
              <a:t>воздействия.</a:t>
            </a:r>
            <a:endParaRPr lang="ru-RU" sz="2000" dirty="0"/>
          </a:p>
          <a:p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316416" y="6093296"/>
            <a:ext cx="809746" cy="48935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-16055" y="0"/>
            <a:ext cx="9142218" cy="90872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C000"/>
                </a:solidFill>
              </a:rPr>
              <a:t>Направленность программы 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3775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Отличительные особенности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Это-упор </a:t>
            </a:r>
            <a:r>
              <a:rPr lang="ru-RU" sz="2400" dirty="0"/>
              <a:t>на обучение и совершенствование технических приемов и тактических действий, развитие физических способностей, формирование знаний по теории и методике игры в футбол, что позволяет достигнуть более высокого результата. Применение метода </a:t>
            </a:r>
            <a:r>
              <a:rPr lang="ru-RU" sz="2400" dirty="0" err="1"/>
              <a:t>психорегуляции</a:t>
            </a:r>
            <a:r>
              <a:rPr lang="ru-RU" sz="2400" dirty="0"/>
              <a:t> в тренировках и на соревнованиях сориентирует учащихся на достижение наивысших результатов в освоении игры и стремлению к </a:t>
            </a:r>
            <a:r>
              <a:rPr lang="ru-RU" sz="2400" dirty="0" smtClean="0"/>
              <a:t>победа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8172400" y="6165304"/>
            <a:ext cx="792088" cy="57606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81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274" y="980728"/>
            <a:ext cx="7239000" cy="37444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Теоретическая подготовка проводится в форме бесед, лекций и непосредственно в тренировке органически связана с физической, технико-тактической, моральной и волевой подготовкой как элемент практических занятий.</a:t>
            </a:r>
          </a:p>
          <a:p>
            <a:pPr marL="0" indent="0">
              <a:buNone/>
            </a:pPr>
            <a:r>
              <a:rPr lang="ru-RU" sz="2400" dirty="0"/>
              <a:t>Основной задачей занятий по общей физической подготовке является укрепление здоровья и всестороннее физическое развитие занимающихся.</a:t>
            </a:r>
          </a:p>
          <a:p>
            <a:endParaRPr lang="ru-RU" sz="2400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388423" y="6021288"/>
            <a:ext cx="729827" cy="536954"/>
          </a:xfrm>
          <a:prstGeom prst="rightArrow">
            <a:avLst>
              <a:gd name="adj1" fmla="val 55493"/>
              <a:gd name="adj2" fmla="val 5000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-25749" y="-45690"/>
            <a:ext cx="9144000" cy="82302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C000"/>
                </a:solidFill>
              </a:rPr>
              <a:t>Теоретическая подготовка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27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9535"/>
            <a:ext cx="9144000" cy="1143000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Афиша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25844"/>
            <a:ext cx="4198316" cy="5733256"/>
          </a:xfrm>
        </p:spPr>
      </p:pic>
    </p:spTree>
    <p:extLst>
      <p:ext uri="{BB962C8B-B14F-4D97-AF65-F5344CB8AC3E}">
        <p14:creationId xmlns:p14="http://schemas.microsoft.com/office/powerpoint/2010/main" val="2772897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r>
              <a:rPr lang="ru-RU" dirty="0" smtClean="0"/>
              <a:t>Расчет стоимости </a:t>
            </a:r>
            <a:r>
              <a:rPr lang="ru-RU" dirty="0" err="1" smtClean="0"/>
              <a:t>афишы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474140"/>
              </p:ext>
            </p:extLst>
          </p:nvPr>
        </p:nvGraphicFramePr>
        <p:xfrm>
          <a:off x="5649" y="1052736"/>
          <a:ext cx="8138592" cy="1819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648"/>
                <a:gridCol w="2034648"/>
                <a:gridCol w="2034648"/>
                <a:gridCol w="2034648"/>
              </a:tblGrid>
              <a:tr h="909638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</a:t>
                      </a:r>
                    </a:p>
                    <a:p>
                      <a:r>
                        <a:rPr lang="ru-RU" dirty="0" err="1" smtClean="0"/>
                        <a:t>Руб,шт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Общая </a:t>
                      </a:r>
                    </a:p>
                    <a:p>
                      <a:r>
                        <a:rPr lang="ru-RU" dirty="0" smtClean="0"/>
                        <a:t>Стоимость 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</a:tr>
              <a:tr h="909638">
                <a:tc>
                  <a:txBody>
                    <a:bodyPr/>
                    <a:lstStyle/>
                    <a:p>
                      <a:r>
                        <a:rPr lang="ru-RU" dirty="0" smtClean="0"/>
                        <a:t>Афиша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051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59895" y="1704078"/>
            <a:ext cx="6484105" cy="148157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Дополнительная общеобразовательная  программа</a:t>
            </a:r>
          </a:p>
          <a:p>
            <a:pPr algn="l"/>
            <a:r>
              <a:rPr lang="ru-RU" sz="2800" dirty="0" smtClean="0"/>
              <a:t>«Футбол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-1"/>
            <a:ext cx="9144000" cy="1700809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algn="l"/>
            <a:r>
              <a:rPr lang="ru-RU" sz="3600" dirty="0" smtClean="0"/>
              <a:t>Детская школа дополнительного образования </a:t>
            </a:r>
            <a:br>
              <a:rPr lang="ru-RU" sz="3600" dirty="0" smtClean="0"/>
            </a:br>
            <a:r>
              <a:rPr lang="ru-RU" sz="3600" dirty="0" smtClean="0"/>
              <a:t>«легенда»</a:t>
            </a:r>
            <a:endParaRPr lang="ru-RU" sz="3600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8172400" y="6525344"/>
            <a:ext cx="45719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884367" y="6021288"/>
            <a:ext cx="936105" cy="60665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739694" y="3933056"/>
            <a:ext cx="6404306" cy="15949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Уровень: ознакомительный</a:t>
            </a:r>
          </a:p>
          <a:p>
            <a:r>
              <a:rPr lang="ru-RU" dirty="0"/>
              <a:t>Направленность программы: физкультурно-спортивная</a:t>
            </a:r>
          </a:p>
          <a:p>
            <a:r>
              <a:rPr lang="ru-RU" dirty="0"/>
              <a:t>Срок реализации программы: 1 год</a:t>
            </a:r>
          </a:p>
          <a:p>
            <a:r>
              <a:rPr lang="ru-RU" dirty="0"/>
              <a:t>Возраст занимающихся: 7-12 лет</a:t>
            </a:r>
          </a:p>
          <a:p>
            <a:endParaRPr lang="ru-RU" sz="2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4078"/>
            <a:ext cx="2659895" cy="296315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5014" y="4509120"/>
            <a:ext cx="2694680" cy="23488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err="1" smtClean="0"/>
              <a:t>Разрабочик</a:t>
            </a:r>
            <a:r>
              <a:rPr lang="ru-RU" sz="2800" dirty="0" smtClean="0"/>
              <a:t>:</a:t>
            </a:r>
          </a:p>
          <a:p>
            <a:r>
              <a:rPr lang="ru-RU" sz="2800" dirty="0" smtClean="0"/>
              <a:t>Мамедов </a:t>
            </a:r>
            <a:r>
              <a:rPr lang="ru-RU" sz="2800" dirty="0" err="1" smtClean="0"/>
              <a:t>Илимдар</a:t>
            </a:r>
            <a:r>
              <a:rPr lang="ru-RU" sz="2800" dirty="0" smtClean="0"/>
              <a:t> </a:t>
            </a:r>
            <a:r>
              <a:rPr lang="ru-RU" sz="2800" dirty="0" err="1" smtClean="0"/>
              <a:t>Эльдарович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08478" y="5527964"/>
            <a:ext cx="4959866" cy="133003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Тел. Тренера:89054873904</a:t>
            </a:r>
          </a:p>
          <a:p>
            <a:pPr algn="ctr"/>
            <a:r>
              <a:rPr lang="ru-RU" sz="2400" dirty="0" smtClean="0"/>
              <a:t>Эл. Почта:</a:t>
            </a:r>
          </a:p>
          <a:p>
            <a:pPr algn="ctr"/>
            <a:r>
              <a:rPr lang="en-US" sz="2400" dirty="0" smtClean="0"/>
              <a:t>ilimdarmamedov2@gmail</a:t>
            </a:r>
            <a:r>
              <a:rPr lang="ru-RU" sz="2400" dirty="0" smtClean="0"/>
              <a:t>.</a:t>
            </a:r>
            <a:r>
              <a:rPr lang="en-US" sz="2400" dirty="0" smtClean="0"/>
              <a:t>com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940111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10"/>
            <a:ext cx="9144000" cy="1143000"/>
          </a:xfrm>
          <a:solidFill>
            <a:schemeClr val="accent2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Педагоги реализующие программу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00808"/>
            <a:ext cx="8712968" cy="46805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Мамедов </a:t>
            </a:r>
            <a:r>
              <a:rPr lang="ru-RU" sz="3200" dirty="0" err="1" smtClean="0"/>
              <a:t>Илимдар</a:t>
            </a:r>
            <a:r>
              <a:rPr lang="ru-RU" sz="3200" dirty="0" smtClean="0"/>
              <a:t> </a:t>
            </a:r>
            <a:r>
              <a:rPr lang="ru-RU" sz="3200" dirty="0" err="1" smtClean="0"/>
              <a:t>Эльдарович</a:t>
            </a:r>
            <a:r>
              <a:rPr lang="ru-RU" sz="3200" dirty="0" smtClean="0"/>
              <a:t>( педагог дополнительного образования) </a:t>
            </a:r>
          </a:p>
          <a:p>
            <a:r>
              <a:rPr lang="ru-RU" sz="3200" dirty="0" err="1" smtClean="0"/>
              <a:t>Гермашов</a:t>
            </a:r>
            <a:r>
              <a:rPr lang="ru-RU" sz="3200" dirty="0" smtClean="0"/>
              <a:t> Алексей Николаевич (Тренер)</a:t>
            </a:r>
          </a:p>
          <a:p>
            <a:r>
              <a:rPr lang="ru-RU" sz="3200" dirty="0" smtClean="0"/>
              <a:t>Чащин Андрей Валерьевич (Тренер)</a:t>
            </a:r>
            <a:endParaRPr lang="ru-RU" sz="32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8347627" y="6165304"/>
            <a:ext cx="720080" cy="57606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471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 АКТУАЛЬНОСТЬ ПРОГРАММЫ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7239000" cy="4846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Актуальность общеразвивающей программы «Футбол» состоит в решении проблемы более качественного физического развития детей посредством футбола, т.к. в основу программы положены нормативные требования по физической и технической подготовке, данные научных исследований и спортивной практики, опыт педагогов физической культуры и </a:t>
            </a:r>
            <a:r>
              <a:rPr lang="ru-RU" sz="2000" dirty="0" smtClean="0"/>
              <a:t>спорта.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708" y="4005064"/>
            <a:ext cx="4248472" cy="2688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244408" y="6189455"/>
            <a:ext cx="792088" cy="503908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1752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Новизна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90434"/>
            <a:ext cx="5760640" cy="264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244408" y="6165304"/>
            <a:ext cx="815058" cy="540060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27584" y="1124744"/>
            <a:ext cx="6624736" cy="31683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Новизна данной программы заключается в том, что она может быть применена как самостоятельный учебный модуль на ознакомительном (стартовом) уровне, так и в поддержку основной общеобразовательной (предпрофессиональной) программы по </a:t>
            </a:r>
            <a:r>
              <a:rPr lang="ru-RU" dirty="0" smtClean="0"/>
              <a:t>виду.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4458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Цель программы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Создание условий для физического развития детей в соответствии с возрастными, физическими возможностями и особенностями обучающихся, привлечение детей к систематическим занятиям физической культурой и спортом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Задачи  программы:</a:t>
            </a:r>
          </a:p>
          <a:p>
            <a:r>
              <a:rPr lang="ru-RU" sz="2400" dirty="0" smtClean="0"/>
              <a:t>Обучающие; </a:t>
            </a:r>
          </a:p>
          <a:p>
            <a:r>
              <a:rPr lang="ru-RU" sz="2400" dirty="0" smtClean="0"/>
              <a:t>Развивающие;</a:t>
            </a:r>
          </a:p>
          <a:p>
            <a:r>
              <a:rPr lang="ru-RU" sz="2400" dirty="0" smtClean="0"/>
              <a:t>Воспитательные.</a:t>
            </a:r>
            <a:endParaRPr lang="ru-RU" sz="2400" dirty="0"/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316416" y="6258617"/>
            <a:ext cx="720080" cy="432048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770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52520" cy="1052735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Учебно-тематический план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868677"/>
              </p:ext>
            </p:extLst>
          </p:nvPr>
        </p:nvGraphicFramePr>
        <p:xfrm>
          <a:off x="0" y="1026387"/>
          <a:ext cx="9036497" cy="5855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664"/>
                <a:gridCol w="1296144"/>
                <a:gridCol w="360040"/>
                <a:gridCol w="1386480"/>
                <a:gridCol w="1305737"/>
                <a:gridCol w="1196215"/>
                <a:gridCol w="1944217"/>
              </a:tblGrid>
              <a:tr h="4392489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Общее количество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Учебных </a:t>
                      </a:r>
                    </a:p>
                    <a:p>
                      <a:r>
                        <a:rPr lang="ru-RU" baseline="0" dirty="0" smtClean="0"/>
                        <a:t>Часов,</a:t>
                      </a:r>
                    </a:p>
                    <a:p>
                      <a:r>
                        <a:rPr lang="ru-RU" baseline="0" dirty="0" smtClean="0"/>
                        <a:t>Запланированных на весь период обучения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Продолжительность обучения по </a:t>
                      </a:r>
                      <a:r>
                        <a:rPr lang="ru-RU" dirty="0" err="1" smtClean="0"/>
                        <a:t>прграмме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обучения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err="1" smtClean="0"/>
                        <a:t>макс.количест</a:t>
                      </a:r>
                      <a:r>
                        <a:rPr lang="ru-RU" dirty="0" smtClean="0"/>
                        <a:t>-во</a:t>
                      </a:r>
                      <a:r>
                        <a:rPr lang="ru-RU" baseline="0" dirty="0" smtClean="0"/>
                        <a:t> детей в группе (человек)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 часов в неделю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Кол—во  </a:t>
                      </a:r>
                      <a:r>
                        <a:rPr lang="ru-RU" dirty="0" err="1" smtClean="0"/>
                        <a:t>занатий</a:t>
                      </a:r>
                      <a:r>
                        <a:rPr lang="ru-RU" dirty="0" smtClean="0"/>
                        <a:t> в неделю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Максимальная продолжительность </a:t>
                      </a:r>
                      <a:r>
                        <a:rPr lang="ru-RU" dirty="0" err="1" smtClean="0"/>
                        <a:t>занатия</a:t>
                      </a:r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(</a:t>
                      </a:r>
                      <a:r>
                        <a:rPr lang="ru-RU" dirty="0" err="1" smtClean="0"/>
                        <a:t>академич</a:t>
                      </a:r>
                      <a:r>
                        <a:rPr lang="ru-RU" dirty="0" smtClean="0"/>
                        <a:t>. Час)</a:t>
                      </a:r>
                      <a:endParaRPr lang="ru-RU" dirty="0"/>
                    </a:p>
                  </a:txBody>
                  <a:tcPr/>
                </a:tc>
              </a:tr>
              <a:tr h="1224135">
                <a:tc>
                  <a:txBody>
                    <a:bodyPr/>
                    <a:lstStyle/>
                    <a:p>
                      <a:r>
                        <a:rPr lang="ru-RU" dirty="0" smtClean="0"/>
                        <a:t>92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очная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/12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884368" y="6021288"/>
            <a:ext cx="936104" cy="648072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6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Форма организации обучении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групповая </a:t>
            </a:r>
            <a:r>
              <a:rPr lang="ru-RU" sz="2400" dirty="0"/>
              <a:t>с организацией индивидуальных форм работы внутри группы, в парах, </a:t>
            </a:r>
            <a:r>
              <a:rPr lang="ru-RU" sz="2400" dirty="0" smtClean="0"/>
              <a:t>подгрупповая.</a:t>
            </a:r>
          </a:p>
          <a:p>
            <a:pPr marL="0" indent="0">
              <a:buNone/>
            </a:pPr>
            <a:r>
              <a:rPr lang="ru-RU" sz="2400" dirty="0"/>
              <a:t>занятия </a:t>
            </a:r>
            <a:r>
              <a:rPr lang="ru-RU" sz="2400" dirty="0" smtClean="0"/>
              <a:t>проходят 2 </a:t>
            </a:r>
            <a:r>
              <a:rPr lang="ru-RU" sz="2400" dirty="0"/>
              <a:t>раза в неделю по 1 часу. Занятие состоит из: </a:t>
            </a:r>
            <a:r>
              <a:rPr lang="ru-RU" sz="2400" dirty="0" smtClean="0"/>
              <a:t>урок45- 60 минут.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428396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833739"/>
            <a:ext cx="3888432" cy="3040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8172400" y="6093296"/>
            <a:ext cx="864096" cy="648072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1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Результаты реализации 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7239000" cy="484632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 smtClean="0"/>
              <a:t>-формирование </a:t>
            </a:r>
            <a:r>
              <a:rPr lang="ru-RU" sz="2400" dirty="0"/>
              <a:t>знаний, умений и навыков по футболу;</a:t>
            </a:r>
          </a:p>
          <a:p>
            <a:pPr marL="0" indent="0">
              <a:buNone/>
            </a:pPr>
            <a:r>
              <a:rPr lang="ru-RU" sz="2400" dirty="0" smtClean="0"/>
              <a:t>-выполнение </a:t>
            </a:r>
            <a:r>
              <a:rPr lang="ru-RU" sz="2400" dirty="0"/>
              <a:t>нормативов по ОФП;</a:t>
            </a:r>
          </a:p>
          <a:p>
            <a:pPr marL="0" indent="0">
              <a:buNone/>
            </a:pPr>
            <a:r>
              <a:rPr lang="ru-RU" sz="2400" dirty="0" smtClean="0"/>
              <a:t>-вовлечение </a:t>
            </a:r>
            <a:r>
              <a:rPr lang="ru-RU" sz="2400" dirty="0"/>
              <a:t>в систему регулярных </a:t>
            </a:r>
            <a:r>
              <a:rPr lang="ru-RU" sz="2400" dirty="0" smtClean="0"/>
              <a:t>занятий.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9050"/>
            <a:ext cx="4139952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819525"/>
            <a:ext cx="4032447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8316416" y="6237312"/>
            <a:ext cx="720080" cy="504056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8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accent2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/>
              <a:t>Критериями успешного освоения программы обучающимися </a:t>
            </a:r>
            <a:r>
              <a:rPr lang="ru-RU" dirty="0" smtClean="0"/>
              <a:t>являются</a:t>
            </a:r>
            <a:r>
              <a:rPr lang="ru-RU" dirty="0"/>
              <a:t>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44824"/>
            <a:ext cx="7239000" cy="453650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- стабильность списочного состава занимающихся;</a:t>
            </a:r>
          </a:p>
          <a:p>
            <a:pPr marL="0" indent="0">
              <a:buNone/>
            </a:pPr>
            <a:r>
              <a:rPr lang="ru-RU" dirty="0"/>
              <a:t>-динамика роста индивидуальных показателей физической и технической подготовленности;</a:t>
            </a:r>
          </a:p>
          <a:p>
            <a:pPr marL="0" indent="0">
              <a:buNone/>
            </a:pPr>
            <a:r>
              <a:rPr lang="ru-RU" dirty="0"/>
              <a:t>- уровень освоения теоретических знаний и основ самоконтроля.</a:t>
            </a:r>
          </a:p>
          <a:p>
            <a:pPr marL="0" indent="0">
              <a:buNone/>
            </a:pPr>
            <a:r>
              <a:rPr lang="ru-RU" dirty="0"/>
              <a:t>- выполнение санитарных норм и правил техники безопасности, трудолюбие, </a:t>
            </a:r>
            <a:r>
              <a:rPr lang="ru-RU" sz="2400" dirty="0"/>
              <a:t>коммуникабельность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340499" y="6165304"/>
            <a:ext cx="720080" cy="52709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970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1993</TotalTime>
  <Words>581</Words>
  <Application>Microsoft Office PowerPoint</Application>
  <PresentationFormat>Экран (4:3)</PresentationFormat>
  <Paragraphs>101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Trebuchet MS</vt:lpstr>
      <vt:lpstr>Wingdings</vt:lpstr>
      <vt:lpstr>Wingdings 2</vt:lpstr>
      <vt:lpstr>Изящная</vt:lpstr>
      <vt:lpstr>Центр дополнительного образования  «легенда»</vt:lpstr>
      <vt:lpstr>Педагоги реализующие программу </vt:lpstr>
      <vt:lpstr> АКТУАЛЬНОСТЬ ПРОГРАММЫ </vt:lpstr>
      <vt:lpstr>Новизна </vt:lpstr>
      <vt:lpstr>Цель программы </vt:lpstr>
      <vt:lpstr>Учебно-тематический план</vt:lpstr>
      <vt:lpstr>Форма организации обучении</vt:lpstr>
      <vt:lpstr>Результаты реализации программы</vt:lpstr>
      <vt:lpstr>Критериями успешного освоения программы обучающимися являются:</vt:lpstr>
      <vt:lpstr>Презентация PowerPoint</vt:lpstr>
      <vt:lpstr>Отличительные особенности </vt:lpstr>
      <vt:lpstr>Презентация PowerPoint</vt:lpstr>
      <vt:lpstr>Афиша</vt:lpstr>
      <vt:lpstr>Расчет стоимости афишы</vt:lpstr>
      <vt:lpstr>Детская школа дополнительного образования  «легенда»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Футбольная секция</dc:title>
  <dc:creator>User</dc:creator>
  <cp:lastModifiedBy>Admin</cp:lastModifiedBy>
  <cp:revision>57</cp:revision>
  <dcterms:created xsi:type="dcterms:W3CDTF">2022-11-16T10:23:04Z</dcterms:created>
  <dcterms:modified xsi:type="dcterms:W3CDTF">2022-12-14T13:29:23Z</dcterms:modified>
</cp:coreProperties>
</file>