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alphaModFix amt="5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3200" dirty="0">
                <a:latin typeface="Arial" pitchFamily="34" charset="0"/>
                <a:cs typeface="Arial" pitchFamily="34" charset="0"/>
              </a:rPr>
              <a:t>ДОПОЛНИТЕЛЬНАЯ ОБЩЕОБРАЗОВАТЕЛЬНАЯ ОБЩЕРАЗВИВАЮЩАЯ ПРОГРАММА «Вокальное искусство»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772400" cy="1752600"/>
          </a:xfrm>
        </p:spPr>
        <p:txBody>
          <a:bodyPr>
            <a:noAutofit/>
          </a:bodyPr>
          <a:lstStyle/>
          <a:p>
            <a:pPr marL="3227388" algn="l">
              <a:tabLst>
                <a:tab pos="3767138" algn="l"/>
              </a:tabLst>
            </a:pPr>
            <a:r>
              <a:rPr lang="ru-RU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Презентацию подготовила:</a:t>
            </a:r>
            <a:br>
              <a:rPr lang="ru-RU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студентка группы ПДО-3.2</a:t>
            </a:r>
            <a:br>
              <a:rPr lang="ru-RU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специальность 44.02.03 Педагогика дополнительного образования в области музыкальной деятельности</a:t>
            </a:r>
          </a:p>
          <a:p>
            <a:pPr marL="3227388" algn="l">
              <a:tabLst>
                <a:tab pos="3767138" algn="l"/>
              </a:tabLst>
            </a:pPr>
            <a:r>
              <a:rPr lang="ru-RU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Германова Полина Александровна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-100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Arial" pitchFamily="34" charset="0"/>
                <a:cs typeface="Arial" pitchFamily="34" charset="0"/>
              </a:rPr>
              <a:t>Государственное бюджетное профессиональное образовательное учреждение Ростовской области «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Волгодонский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педагогический колледж»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344805" y="6459604"/>
            <a:ext cx="24543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г. Волгодонск, 2022</a:t>
            </a:r>
          </a:p>
        </p:txBody>
      </p:sp>
      <p:pic>
        <p:nvPicPr>
          <p:cNvPr id="1028" name="Picture 4" descr="Волгодонский педагогический колледж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96336" y="758715"/>
            <a:ext cx="1428750" cy="14287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264122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0F386F2-987C-4F74-A0AB-2CB031D803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Ожидаемые</a:t>
            </a:r>
            <a:r>
              <a:rPr lang="ru-RU" dirty="0"/>
              <a:t>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результаты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09372066-2B7D-4F92-A62E-D58B80085D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Учащиеся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будут уметь: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правильно дышать, петь «на опоре»;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грамотно использовать вокально - певческие навыки;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активно артикулировать и другое.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2F24744F-F248-446E-BAAE-4EC8F8CAA49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80928" y="4568406"/>
            <a:ext cx="3582144" cy="20149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55682416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Arial" pitchFamily="34" charset="0"/>
                <a:cs typeface="Arial" pitchFamily="34" charset="0"/>
              </a:rPr>
              <a:t>Актуальность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>
                <a:latin typeface="Arial" pitchFamily="34" charset="0"/>
                <a:cs typeface="Arial" pitchFamily="34" charset="0"/>
              </a:rPr>
              <a:t>Обучение пению – это путь развития и совершенствования своего голоса, певческой технологии, исполнительских возможностей, а через них – развитие и совершенствование своей личности.</a:t>
            </a:r>
          </a:p>
        </p:txBody>
      </p:sp>
      <p:pic>
        <p:nvPicPr>
          <p:cNvPr id="2052" name="Picture 4" descr="https://e7.pngegg.com/pngimages/540/945/png-clipart-cartoon-childrens-song-youtube-singing-child-purple-child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364" b="94545" l="13111" r="93111">
                        <a14:foregroundMark x1="22889" y1="11061" x2="38667" y2="9242"/>
                        <a14:foregroundMark x1="53667" y1="23182" x2="66556" y2="15000"/>
                        <a14:foregroundMark x1="64556" y1="52727" x2="63000" y2="64545"/>
                        <a14:foregroundMark x1="66778" y1="80000" x2="69889" y2="90606"/>
                        <a14:foregroundMark x1="36667" y1="85455" x2="39111" y2="88788"/>
                        <a14:foregroundMark x1="31556" y1="86061" x2="29333" y2="88788"/>
                        <a14:foregroundMark x1="70778" y1="93182" x2="67222" y2="95909"/>
                        <a14:foregroundMark x1="72778" y1="56667" x2="74111" y2="6272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3245920"/>
            <a:ext cx="4464496" cy="3273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thumbs.dreamstime.com/b/%D0%B4%D0%B5%D0%B2%D1%83%D1%88%D0%BA%D0%B0-%D0%BF%D0%BE%D0%B5%D1%82-%D1%8D%D1%82%D1%83-%D0%BF%D0%B5%D1%81%D0%BD%D1%8E-%D0%B2-%D0%BC%D0%B8%D0%BA%D1%80%D0%BE%D1%84%D0%BE%D0%BD-%D0%BD%D0%B0-%D0%B1%D0%B5%D0%BB%D0%BE%D0%BC-%D1%84%D0%BE%D0%BD%D0%B5-%D0%BC%D1%83%D0%BB%D1%8C%D1%82%D1%84%D0%B8%D0%BB%D1%8C%D0%BC%D0%B0-%D0%B8%D1%81%D0%BF%D0%BE%D0%BB%D0%BD%D1%8F%D0%B5%D1%82-20871801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000" b="94111" l="9901" r="89958">
                        <a14:foregroundMark x1="36492" y1="11111" x2="44837" y2="6667"/>
                        <a14:foregroundMark x1="62801" y1="9222" x2="65205" y2="4000"/>
                        <a14:foregroundMark x1="43989" y1="24222" x2="47808" y2="20889"/>
                        <a14:foregroundMark x1="30269" y1="28667" x2="35361" y2="22111"/>
                        <a14:foregroundMark x1="54455" y1="86889" x2="49929" y2="76778"/>
                        <a14:foregroundMark x1="36209" y1="93667" x2="40311" y2="90667"/>
                        <a14:foregroundMark x1="54738" y1="89000" x2="55304" y2="94111"/>
                        <a14:foregroundMark x1="56436" y1="91778" x2="55021" y2="83111"/>
                        <a14:foregroundMark x1="36492" y1="89667" x2="41867" y2="88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77547" y="3212976"/>
            <a:ext cx="2623639" cy="3339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2802944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latin typeface="Arial" pitchFamily="34" charset="0"/>
                <a:cs typeface="Arial" pitchFamily="34" charset="0"/>
              </a:rPr>
              <a:t>Целесообразность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>
                <a:latin typeface="Arial" pitchFamily="34" charset="0"/>
                <a:cs typeface="Arial" pitchFamily="34" charset="0"/>
              </a:rPr>
              <a:t>Для детей всех возрастов занятия вокалом - это источник раскрепощения, оптимистического настроения, уверенности в своих силах, соматической стабилизации и гармонизации личности.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9752" y="3212976"/>
            <a:ext cx="4588539" cy="32808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32466143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Arial" pitchFamily="34" charset="0"/>
                <a:cs typeface="Arial" pitchFamily="34" charset="0"/>
              </a:rPr>
              <a:t>Отличительные особенности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>
                <a:latin typeface="Arial" pitchFamily="34" charset="0"/>
                <a:cs typeface="Arial" pitchFamily="34" charset="0"/>
              </a:rPr>
              <a:t>Программа включает занятия и упражнения дыхательной гимнастики по методике А.Н. Стрельниковой, игры и упражнения Карла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Орфа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.</a:t>
            </a:r>
          </a:p>
        </p:txBody>
      </p:sp>
      <p:pic>
        <p:nvPicPr>
          <p:cNvPr id="4098" name="Picture 2" descr="https://dop29.ru/images/events/cover/7a876f757f9e57eea7a48a1ec8da8b80_big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09159" y="3047541"/>
            <a:ext cx="5191929" cy="34563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2732597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>
                <a:latin typeface="Arial" pitchFamily="34" charset="0"/>
                <a:cs typeface="Arial" pitchFamily="34" charset="0"/>
              </a:rPr>
              <a:t>Категория обучающихся, принцип формирования групп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>
                <a:latin typeface="Arial" pitchFamily="34" charset="0"/>
                <a:cs typeface="Arial" pitchFamily="34" charset="0"/>
              </a:rPr>
              <a:t>Возраст обучающихся – 9 - 15 лет.</a:t>
            </a:r>
          </a:p>
          <a:p>
            <a:pPr marL="0" indent="0" algn="just">
              <a:buNone/>
            </a:pPr>
            <a:r>
              <a:rPr lang="ru-RU" sz="2400" dirty="0">
                <a:latin typeface="Arial" pitchFamily="34" charset="0"/>
                <a:cs typeface="Arial" pitchFamily="34" charset="0"/>
              </a:rPr>
              <a:t>По Программе обучаются дети, прошедшие предварительное прослушивание. При формировании групп проводится проверка уровня развития музыкальных способностей обучающихся.</a:t>
            </a:r>
          </a:p>
        </p:txBody>
      </p:sp>
      <p:pic>
        <p:nvPicPr>
          <p:cNvPr id="5122" name="Picture 2" descr="https://papik.pro/uploads/posts/2021-09/1630685278_21-papik-pro-p-khor-detskii-risunok-2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foregroundMark x1="22500" y1="41100" x2="24762" y2="75687"/>
                        <a14:foregroundMark x1="71548" y1="38205" x2="74881" y2="77713"/>
                        <a14:foregroundMark x1="67143" y1="86686" x2="77857" y2="87410"/>
                        <a14:foregroundMark x1="76190" y1="62808" x2="75119" y2="56151"/>
                        <a14:foregroundMark x1="50714" y1="63097" x2="48571" y2="55427"/>
                        <a14:foregroundMark x1="53810" y1="87120" x2="43333" y2="86397"/>
                        <a14:foregroundMark x1="52619" y1="61795" x2="50714" y2="53401"/>
                        <a14:foregroundMark x1="19762" y1="67728" x2="27500" y2="84660"/>
                        <a14:foregroundMark x1="18452" y1="88423" x2="28333" y2="8769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2708920"/>
            <a:ext cx="4824536" cy="3968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media.istockphoto.com/vectors/cute-funny-couple-emotionally-singing-songs-vector-id1136903988?k=20&amp;m=1136903988&amp;s=612x612&amp;w=0&amp;h=s0Kk-uSMIaJQr3hIKEaQ2rmJ1e1AcLEtDv1uvZn5QMQ=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3689572"/>
            <a:ext cx="2625669" cy="28440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7047594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Arial" pitchFamily="34" charset="0"/>
                <a:cs typeface="Arial" pitchFamily="34" charset="0"/>
              </a:rPr>
              <a:t>Срок реализации программы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dirty="0">
                <a:latin typeface="Arial" pitchFamily="34" charset="0"/>
                <a:cs typeface="Arial" pitchFamily="34" charset="0"/>
              </a:rPr>
              <a:t>Программа рассчитана на 1 год обучения, 144 часа.</a:t>
            </a:r>
          </a:p>
        </p:txBody>
      </p:sp>
      <p:pic>
        <p:nvPicPr>
          <p:cNvPr id="6146" name="Picture 2" descr="https://catherineasquithgallery.com/uploads/posts/2021-02/1613687655_49-p-fon-dlya-prezentatsii-po-muzike-dlya-detei-5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2808388"/>
            <a:ext cx="5760640" cy="36004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7677210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>
                <a:latin typeface="Arial" pitchFamily="34" charset="0"/>
                <a:cs typeface="Arial" pitchFamily="34" charset="0"/>
              </a:rPr>
              <a:t>Формы организации образовательной деятельности и режим занятий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>
                <a:latin typeface="Arial" pitchFamily="34" charset="0"/>
                <a:cs typeface="Arial" pitchFamily="34" charset="0"/>
              </a:rPr>
              <a:t>Форма обучения - групповая, количество обучающихся в группе не более 15 человек.</a:t>
            </a:r>
          </a:p>
          <a:p>
            <a:pPr marL="0" indent="0" algn="just">
              <a:buNone/>
            </a:pPr>
            <a:r>
              <a:rPr lang="ru-RU" sz="2400" dirty="0">
                <a:latin typeface="Arial" pitchFamily="34" charset="0"/>
                <a:cs typeface="Arial" pitchFamily="34" charset="0"/>
              </a:rPr>
              <a:t>На занятиях применяется дифференцированный, индивидуальный подход к каждому обучающемуся.</a:t>
            </a:r>
          </a:p>
          <a:p>
            <a:pPr marL="0" indent="0" algn="just">
              <a:buNone/>
            </a:pPr>
            <a:r>
              <a:rPr lang="ru-RU" sz="2400" dirty="0">
                <a:latin typeface="Arial" pitchFamily="34" charset="0"/>
                <a:cs typeface="Arial" pitchFamily="34" charset="0"/>
              </a:rPr>
              <a:t>Занятия проводятся 2 раза в неделю по 2 часа.</a:t>
            </a:r>
          </a:p>
        </p:txBody>
      </p:sp>
      <p:pic>
        <p:nvPicPr>
          <p:cNvPr id="1026" name="Picture 2" descr="https://e7.pngegg.com/pngimages/597/749/png-clipart-choir-damkor-soprano-blandet-kor-concert-singing-child-hand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27667" y1="20817" x2="28222" y2="51910"/>
                        <a14:foregroundMark x1="48556" y1="22530" x2="49111" y2="56522"/>
                        <a14:foregroundMark x1="72667" y1="22925" x2="72667" y2="57181"/>
                        <a14:foregroundMark x1="79222" y1="58630" x2="80333" y2="87220"/>
                        <a14:foregroundMark x1="61000" y1="58235" x2="61556" y2="87220"/>
                        <a14:foregroundMark x1="38667" y1="56785" x2="37444" y2="89328"/>
                        <a14:foregroundMark x1="16667" y1="59947" x2="18667" y2="86166"/>
                        <a14:foregroundMark x1="12778" y1="73123" x2="21667" y2="71673"/>
                        <a14:foregroundMark x1="22333" y1="71673" x2="24667" y2="71937"/>
                        <a14:foregroundMark x1="12111" y1="68116" x2="13333" y2="67062"/>
                        <a14:foregroundMark x1="31778" y1="72332" x2="33889" y2="71937"/>
                        <a14:foregroundMark x1="41000" y1="71673" x2="44000" y2="73386"/>
                        <a14:foregroundMark x1="53889" y1="71673" x2="56000" y2="70883"/>
                        <a14:foregroundMark x1="63667" y1="70883" x2="67000" y2="73781"/>
                        <a14:foregroundMark x1="77444" y1="69565" x2="74444" y2="72727"/>
                        <a14:foregroundMark x1="82444" y1="70883" x2="86000" y2="73781"/>
                        <a14:foregroundMark x1="83667" y1="66008" x2="86889" y2="6956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7693" y="3155796"/>
            <a:ext cx="3888432" cy="3279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xn--44-kmc.xn--80aafey1amqq.xn--d1acj3b/images/events/cover/63e76ff15c21b4b4e3b71d3e066d4fe0_big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34000" y="3750431"/>
            <a:ext cx="3672408" cy="244480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8296155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Структура каждого занятия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>
                <a:latin typeface="Arial" pitchFamily="34" charset="0"/>
                <a:cs typeface="Arial" pitchFamily="34" charset="0"/>
              </a:rPr>
              <a:t>– настройка певческих голосов: комплекс упражнений для работы над певческим дыханием;</a:t>
            </a:r>
          </a:p>
          <a:p>
            <a:pPr marL="0" indent="0">
              <a:buNone/>
            </a:pPr>
            <a:r>
              <a:rPr lang="ru-RU" dirty="0">
                <a:latin typeface="Arial" pitchFamily="34" charset="0"/>
                <a:cs typeface="Arial" pitchFamily="34" charset="0"/>
              </a:rPr>
              <a:t>– дыхательная гимнастика;</a:t>
            </a:r>
          </a:p>
          <a:p>
            <a:pPr marL="0" indent="0">
              <a:buNone/>
            </a:pPr>
            <a:r>
              <a:rPr lang="ru-RU" dirty="0">
                <a:latin typeface="Arial" pitchFamily="34" charset="0"/>
                <a:cs typeface="Arial" pitchFamily="34" charset="0"/>
              </a:rPr>
              <a:t>– речевые упражнения;</a:t>
            </a:r>
          </a:p>
          <a:p>
            <a:pPr marL="0" indent="0">
              <a:buNone/>
            </a:pPr>
            <a:r>
              <a:rPr lang="ru-RU" dirty="0">
                <a:latin typeface="Arial" pitchFamily="34" charset="0"/>
                <a:cs typeface="Arial" pitchFamily="34" charset="0"/>
              </a:rPr>
              <a:t>– распевание;</a:t>
            </a:r>
          </a:p>
          <a:p>
            <a:pPr marL="0" indent="0">
              <a:buNone/>
            </a:pPr>
            <a:r>
              <a:rPr lang="ru-RU" dirty="0">
                <a:latin typeface="Arial" pitchFamily="34" charset="0"/>
                <a:cs typeface="Arial" pitchFamily="34" charset="0"/>
              </a:rPr>
              <a:t>– работа над произведением, разучивание и дальнейшее исполнение;</a:t>
            </a:r>
          </a:p>
          <a:p>
            <a:pPr marL="0" indent="0">
              <a:buNone/>
            </a:pPr>
            <a:r>
              <a:rPr lang="ru-RU" dirty="0">
                <a:latin typeface="Arial" pitchFamily="34" charset="0"/>
                <a:cs typeface="Arial" pitchFamily="34" charset="0"/>
              </a:rPr>
              <a:t>– подведение итогов.</a:t>
            </a:r>
          </a:p>
        </p:txBody>
      </p:sp>
      <p:pic>
        <p:nvPicPr>
          <p:cNvPr id="2054" name="Picture 6" descr="https://i.ytimg.com/vi/XxxyuQk419k/maxresdefault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796136" y="5013176"/>
            <a:ext cx="2316105" cy="167877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14468" y="2348880"/>
            <a:ext cx="1953250" cy="2133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529640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Arial" pitchFamily="34" charset="0"/>
                <a:cs typeface="Arial" pitchFamily="34" charset="0"/>
              </a:rPr>
              <a:t>Ожидаемые результаты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>
                <a:latin typeface="Arial" pitchFamily="34" charset="0"/>
                <a:cs typeface="Arial" pitchFamily="34" charset="0"/>
              </a:rPr>
              <a:t>Учащиеся </a:t>
            </a:r>
            <a:r>
              <a:rPr lang="ru-RU" sz="2800" b="1" dirty="0">
                <a:latin typeface="Arial" pitchFamily="34" charset="0"/>
                <a:cs typeface="Arial" pitchFamily="34" charset="0"/>
              </a:rPr>
              <a:t>будут знать:</a:t>
            </a:r>
          </a:p>
          <a:p>
            <a:r>
              <a:rPr lang="ru-RU" sz="2800" dirty="0">
                <a:latin typeface="Arial" pitchFamily="34" charset="0"/>
                <a:cs typeface="Arial" pitchFamily="34" charset="0"/>
              </a:rPr>
              <a:t>основные понятия о голосовом аппарате и гигиене голоса;</a:t>
            </a:r>
          </a:p>
          <a:p>
            <a:r>
              <a:rPr lang="ru-RU" sz="2800" dirty="0">
                <a:latin typeface="Arial" pitchFamily="34" charset="0"/>
                <a:cs typeface="Arial" pitchFamily="34" charset="0"/>
              </a:rPr>
              <a:t>строение артикуляционного аппарата;</a:t>
            </a:r>
          </a:p>
          <a:p>
            <a:r>
              <a:rPr lang="ru-RU" sz="2800" dirty="0">
                <a:latin typeface="Arial" pitchFamily="34" charset="0"/>
                <a:cs typeface="Arial" pitchFamily="34" charset="0"/>
              </a:rPr>
              <a:t>элементарные теоретические певческие навыки и многое другое.</a:t>
            </a:r>
          </a:p>
        </p:txBody>
      </p:sp>
      <p:pic>
        <p:nvPicPr>
          <p:cNvPr id="1026" name="Picture 2" descr="https://static.wixstatic.com/media/8177a2_696a61fd6c8aa2d76dccc9bd03f48110.jpg/v1/fill/w_1000,h_707,al_c,q_90,usm_0.66_1.00_0.01/8177a2_696a61fd6c8aa2d76dccc9bd03f48110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52120" y="4077072"/>
            <a:ext cx="2682213" cy="23998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6093522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286</Words>
  <Application>Microsoft Office PowerPoint</Application>
  <PresentationFormat>Экран (4:3)</PresentationFormat>
  <Paragraphs>37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ДОПОЛНИТЕЛЬНАЯ ОБЩЕОБРАЗОВАТЕЛЬНАЯ ОБЩЕРАЗВИВАЮЩАЯ ПРОГРАММА «Вокальное искусство»</vt:lpstr>
      <vt:lpstr>Актуальность</vt:lpstr>
      <vt:lpstr>Целесообразность</vt:lpstr>
      <vt:lpstr>Отличительные особенности</vt:lpstr>
      <vt:lpstr>Категория обучающихся, принцип формирования групп</vt:lpstr>
      <vt:lpstr>Срок реализации программы</vt:lpstr>
      <vt:lpstr>Формы организации образовательной деятельности и режим занятий</vt:lpstr>
      <vt:lpstr>Структура каждого занятия</vt:lpstr>
      <vt:lpstr>Ожидаемые результаты</vt:lpstr>
      <vt:lpstr>Ожидаемые результаты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ДОПОЛНИТЕЛЬНАЯ ОБЩЕОБРАЗОВАТЕЛЬНАЯ ОБЩЕРАЗВИВАЮЩАЯ ПРОГРАММА «Вокальное искусство»</dc:title>
  <dc:creator>User</dc:creator>
  <cp:lastModifiedBy>User</cp:lastModifiedBy>
  <cp:revision>24</cp:revision>
  <dcterms:created xsi:type="dcterms:W3CDTF">2022-10-03T12:53:19Z</dcterms:created>
  <dcterms:modified xsi:type="dcterms:W3CDTF">2022-12-14T10:12:48Z</dcterms:modified>
</cp:coreProperties>
</file>