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7" r:id="rId2"/>
    <p:sldId id="268" r:id="rId3"/>
    <p:sldId id="256" r:id="rId4"/>
    <p:sldId id="257" r:id="rId5"/>
    <p:sldId id="269" r:id="rId6"/>
    <p:sldId id="270" r:id="rId7"/>
    <p:sldId id="258" r:id="rId8"/>
    <p:sldId id="271" r:id="rId9"/>
    <p:sldId id="261" r:id="rId10"/>
    <p:sldId id="264" r:id="rId11"/>
    <p:sldId id="281" r:id="rId12"/>
    <p:sldId id="266" r:id="rId13"/>
    <p:sldId id="274" r:id="rId14"/>
    <p:sldId id="273" r:id="rId15"/>
    <p:sldId id="278" r:id="rId16"/>
    <p:sldId id="275" r:id="rId17"/>
    <p:sldId id="265" r:id="rId18"/>
    <p:sldId id="285" r:id="rId19"/>
    <p:sldId id="277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06BA"/>
    <a:srgbClr val="1D3DA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6C1751-ECA8-4796-B983-69023C063CF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F34EC142-B0B5-405E-8F47-D591733165B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Морские течения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5764ADD8-81FC-4170-8CED-121FF958759B}" type="parTrans" cxnId="{3833648A-E042-4B8D-8BEC-7CAC5080DF6B}">
      <dgm:prSet/>
      <dgm:spPr/>
    </dgm:pt>
    <dgm:pt modelId="{D28C53FC-9AAB-4259-8D7F-E59F1EDD8B82}" type="sibTrans" cxnId="{3833648A-E042-4B8D-8BEC-7CAC5080DF6B}">
      <dgm:prSet/>
      <dgm:spPr/>
    </dgm:pt>
    <dgm:pt modelId="{21D1E98B-E1F1-48C3-831D-B9DED6E78F3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Теплые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88DCE182-65D6-4B4C-A3D0-45DE8F171A1C}" type="parTrans" cxnId="{5F1AB8F0-CBDB-4754-A763-F4C34871C3DE}">
      <dgm:prSet/>
      <dgm:spPr/>
    </dgm:pt>
    <dgm:pt modelId="{5C0789E7-E759-4B3A-AB65-BD1899FABD72}" type="sibTrans" cxnId="{5F1AB8F0-CBDB-4754-A763-F4C34871C3DE}">
      <dgm:prSet/>
      <dgm:spPr/>
    </dgm:pt>
    <dgm:pt modelId="{103EDBD2-71E1-4C32-96EF-ED3B1C8DE1A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Холодные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BF0C21F3-7058-442D-BEE4-D4950B70D17F}" type="parTrans" cxnId="{FE9EAB09-CD20-4CFD-A1F4-B39184400AB0}">
      <dgm:prSet/>
      <dgm:spPr/>
    </dgm:pt>
    <dgm:pt modelId="{205DD72B-DA8C-475A-B4AC-D5425EEDD780}" type="sibTrans" cxnId="{FE9EAB09-CD20-4CFD-A1F4-B39184400AB0}">
      <dgm:prSet/>
      <dgm:spPr/>
    </dgm:pt>
    <dgm:pt modelId="{6E61B163-5E52-4D02-BBCC-C2829489353B}" type="pres">
      <dgm:prSet presAssocID="{B46C1751-ECA8-4796-B983-69023C063CF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FB068CA-A01A-401B-A5BA-D3919AD3E690}" type="pres">
      <dgm:prSet presAssocID="{F34EC142-B0B5-405E-8F47-D591733165B1}" presName="hierRoot1" presStyleCnt="0">
        <dgm:presLayoutVars>
          <dgm:hierBranch/>
        </dgm:presLayoutVars>
      </dgm:prSet>
      <dgm:spPr/>
    </dgm:pt>
    <dgm:pt modelId="{CB143640-EF4A-4ECE-94D9-574EAA9FEE37}" type="pres">
      <dgm:prSet presAssocID="{F34EC142-B0B5-405E-8F47-D591733165B1}" presName="rootComposite1" presStyleCnt="0"/>
      <dgm:spPr/>
    </dgm:pt>
    <dgm:pt modelId="{31A7E3BA-35FA-4196-AB16-99D7755094A2}" type="pres">
      <dgm:prSet presAssocID="{F34EC142-B0B5-405E-8F47-D591733165B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3BA383-6FE8-464D-820F-C682D0924F29}" type="pres">
      <dgm:prSet presAssocID="{F34EC142-B0B5-405E-8F47-D591733165B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31B5CE3-BBBA-45EE-BFD1-F680666FC927}" type="pres">
      <dgm:prSet presAssocID="{F34EC142-B0B5-405E-8F47-D591733165B1}" presName="hierChild2" presStyleCnt="0"/>
      <dgm:spPr/>
    </dgm:pt>
    <dgm:pt modelId="{21F85034-671C-47F2-8A4C-0E898A074AD3}" type="pres">
      <dgm:prSet presAssocID="{88DCE182-65D6-4B4C-A3D0-45DE8F171A1C}" presName="Name35" presStyleLbl="parChTrans1D2" presStyleIdx="0" presStyleCnt="2"/>
      <dgm:spPr/>
    </dgm:pt>
    <dgm:pt modelId="{A25D27C8-4856-49A5-A628-FAC83F14D8C3}" type="pres">
      <dgm:prSet presAssocID="{21D1E98B-E1F1-48C3-831D-B9DED6E78F35}" presName="hierRoot2" presStyleCnt="0">
        <dgm:presLayoutVars>
          <dgm:hierBranch/>
        </dgm:presLayoutVars>
      </dgm:prSet>
      <dgm:spPr/>
    </dgm:pt>
    <dgm:pt modelId="{BC3D3C01-2E7C-421D-B663-81B401DBEC21}" type="pres">
      <dgm:prSet presAssocID="{21D1E98B-E1F1-48C3-831D-B9DED6E78F35}" presName="rootComposite" presStyleCnt="0"/>
      <dgm:spPr/>
    </dgm:pt>
    <dgm:pt modelId="{5BDE23FF-5874-44E5-A3E5-D98C571EE9E0}" type="pres">
      <dgm:prSet presAssocID="{21D1E98B-E1F1-48C3-831D-B9DED6E78F35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55C9F2-53E6-49D0-AA19-B0C5921CDD4D}" type="pres">
      <dgm:prSet presAssocID="{21D1E98B-E1F1-48C3-831D-B9DED6E78F35}" presName="rootConnector" presStyleLbl="node2" presStyleIdx="0" presStyleCnt="2"/>
      <dgm:spPr/>
      <dgm:t>
        <a:bodyPr/>
        <a:lstStyle/>
        <a:p>
          <a:endParaRPr lang="ru-RU"/>
        </a:p>
      </dgm:t>
    </dgm:pt>
    <dgm:pt modelId="{D2328D4D-7934-4866-8E4E-A5003CE7459C}" type="pres">
      <dgm:prSet presAssocID="{21D1E98B-E1F1-48C3-831D-B9DED6E78F35}" presName="hierChild4" presStyleCnt="0"/>
      <dgm:spPr/>
    </dgm:pt>
    <dgm:pt modelId="{F3FF0E40-3220-4AA3-B037-B7EEDC081257}" type="pres">
      <dgm:prSet presAssocID="{21D1E98B-E1F1-48C3-831D-B9DED6E78F35}" presName="hierChild5" presStyleCnt="0"/>
      <dgm:spPr/>
    </dgm:pt>
    <dgm:pt modelId="{C7D79A88-77B8-4F68-875B-5631B1976115}" type="pres">
      <dgm:prSet presAssocID="{BF0C21F3-7058-442D-BEE4-D4950B70D17F}" presName="Name35" presStyleLbl="parChTrans1D2" presStyleIdx="1" presStyleCnt="2"/>
      <dgm:spPr/>
    </dgm:pt>
    <dgm:pt modelId="{93C56B6B-4A91-4E77-B4F6-C6B368525C1F}" type="pres">
      <dgm:prSet presAssocID="{103EDBD2-71E1-4C32-96EF-ED3B1C8DE1A0}" presName="hierRoot2" presStyleCnt="0">
        <dgm:presLayoutVars>
          <dgm:hierBranch/>
        </dgm:presLayoutVars>
      </dgm:prSet>
      <dgm:spPr/>
    </dgm:pt>
    <dgm:pt modelId="{31A67F8B-1D63-4A01-83E9-35E76E586B6A}" type="pres">
      <dgm:prSet presAssocID="{103EDBD2-71E1-4C32-96EF-ED3B1C8DE1A0}" presName="rootComposite" presStyleCnt="0"/>
      <dgm:spPr/>
    </dgm:pt>
    <dgm:pt modelId="{2F434021-6B71-4738-9CB4-C855207F41F0}" type="pres">
      <dgm:prSet presAssocID="{103EDBD2-71E1-4C32-96EF-ED3B1C8DE1A0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0B46DC-1280-43D7-91E5-41CD4D11F30B}" type="pres">
      <dgm:prSet presAssocID="{103EDBD2-71E1-4C32-96EF-ED3B1C8DE1A0}" presName="rootConnector" presStyleLbl="node2" presStyleIdx="1" presStyleCnt="2"/>
      <dgm:spPr/>
      <dgm:t>
        <a:bodyPr/>
        <a:lstStyle/>
        <a:p>
          <a:endParaRPr lang="ru-RU"/>
        </a:p>
      </dgm:t>
    </dgm:pt>
    <dgm:pt modelId="{6BC08E77-B7F7-4DE9-BF77-97B29F38D89E}" type="pres">
      <dgm:prSet presAssocID="{103EDBD2-71E1-4C32-96EF-ED3B1C8DE1A0}" presName="hierChild4" presStyleCnt="0"/>
      <dgm:spPr/>
    </dgm:pt>
    <dgm:pt modelId="{78ECD632-B801-4D6C-A73B-103024A955A6}" type="pres">
      <dgm:prSet presAssocID="{103EDBD2-71E1-4C32-96EF-ED3B1C8DE1A0}" presName="hierChild5" presStyleCnt="0"/>
      <dgm:spPr/>
    </dgm:pt>
    <dgm:pt modelId="{EECF2080-BC2B-45A0-8E41-3D81805A1760}" type="pres">
      <dgm:prSet presAssocID="{F34EC142-B0B5-405E-8F47-D591733165B1}" presName="hierChild3" presStyleCnt="0"/>
      <dgm:spPr/>
    </dgm:pt>
  </dgm:ptLst>
  <dgm:cxnLst>
    <dgm:cxn modelId="{3833648A-E042-4B8D-8BEC-7CAC5080DF6B}" srcId="{B46C1751-ECA8-4796-B983-69023C063CF5}" destId="{F34EC142-B0B5-405E-8F47-D591733165B1}" srcOrd="0" destOrd="0" parTransId="{5764ADD8-81FC-4170-8CED-121FF958759B}" sibTransId="{D28C53FC-9AAB-4259-8D7F-E59F1EDD8B82}"/>
    <dgm:cxn modelId="{1DCFB2B5-1C1E-4356-ABA0-B77451BB2EC5}" type="presOf" srcId="{21D1E98B-E1F1-48C3-831D-B9DED6E78F35}" destId="{5BDE23FF-5874-44E5-A3E5-D98C571EE9E0}" srcOrd="0" destOrd="0" presId="urn:microsoft.com/office/officeart/2005/8/layout/orgChart1"/>
    <dgm:cxn modelId="{9777E0DB-790F-4A49-A067-E73838B17448}" type="presOf" srcId="{21D1E98B-E1F1-48C3-831D-B9DED6E78F35}" destId="{E955C9F2-53E6-49D0-AA19-B0C5921CDD4D}" srcOrd="1" destOrd="0" presId="urn:microsoft.com/office/officeart/2005/8/layout/orgChart1"/>
    <dgm:cxn modelId="{2E78435A-C4A3-49A3-8DB3-3357A966D45F}" type="presOf" srcId="{B46C1751-ECA8-4796-B983-69023C063CF5}" destId="{6E61B163-5E52-4D02-BBCC-C2829489353B}" srcOrd="0" destOrd="0" presId="urn:microsoft.com/office/officeart/2005/8/layout/orgChart1"/>
    <dgm:cxn modelId="{5F1AB8F0-CBDB-4754-A763-F4C34871C3DE}" srcId="{F34EC142-B0B5-405E-8F47-D591733165B1}" destId="{21D1E98B-E1F1-48C3-831D-B9DED6E78F35}" srcOrd="0" destOrd="0" parTransId="{88DCE182-65D6-4B4C-A3D0-45DE8F171A1C}" sibTransId="{5C0789E7-E759-4B3A-AB65-BD1899FABD72}"/>
    <dgm:cxn modelId="{B4C13938-AF3D-4250-9056-7DB678E64FDE}" type="presOf" srcId="{BF0C21F3-7058-442D-BEE4-D4950B70D17F}" destId="{C7D79A88-77B8-4F68-875B-5631B1976115}" srcOrd="0" destOrd="0" presId="urn:microsoft.com/office/officeart/2005/8/layout/orgChart1"/>
    <dgm:cxn modelId="{E80C1F29-EBAA-478E-97BA-23EEA7A82901}" type="presOf" srcId="{F34EC142-B0B5-405E-8F47-D591733165B1}" destId="{333BA383-6FE8-464D-820F-C682D0924F29}" srcOrd="1" destOrd="0" presId="urn:microsoft.com/office/officeart/2005/8/layout/orgChart1"/>
    <dgm:cxn modelId="{B1F13E62-D093-4ACA-A57F-DD9B6F2D2718}" type="presOf" srcId="{88DCE182-65D6-4B4C-A3D0-45DE8F171A1C}" destId="{21F85034-671C-47F2-8A4C-0E898A074AD3}" srcOrd="0" destOrd="0" presId="urn:microsoft.com/office/officeart/2005/8/layout/orgChart1"/>
    <dgm:cxn modelId="{EE02351E-8553-4F13-8151-3FCA391ABB86}" type="presOf" srcId="{103EDBD2-71E1-4C32-96EF-ED3B1C8DE1A0}" destId="{760B46DC-1280-43D7-91E5-41CD4D11F30B}" srcOrd="1" destOrd="0" presId="urn:microsoft.com/office/officeart/2005/8/layout/orgChart1"/>
    <dgm:cxn modelId="{FE9EAB09-CD20-4CFD-A1F4-B39184400AB0}" srcId="{F34EC142-B0B5-405E-8F47-D591733165B1}" destId="{103EDBD2-71E1-4C32-96EF-ED3B1C8DE1A0}" srcOrd="1" destOrd="0" parTransId="{BF0C21F3-7058-442D-BEE4-D4950B70D17F}" sibTransId="{205DD72B-DA8C-475A-B4AC-D5425EEDD780}"/>
    <dgm:cxn modelId="{C56DF3BF-DFB8-4515-93FE-7EFA11016BE9}" type="presOf" srcId="{F34EC142-B0B5-405E-8F47-D591733165B1}" destId="{31A7E3BA-35FA-4196-AB16-99D7755094A2}" srcOrd="0" destOrd="0" presId="urn:microsoft.com/office/officeart/2005/8/layout/orgChart1"/>
    <dgm:cxn modelId="{43B1B5C1-853F-4D6E-8263-83AB296BCEA1}" type="presOf" srcId="{103EDBD2-71E1-4C32-96EF-ED3B1C8DE1A0}" destId="{2F434021-6B71-4738-9CB4-C855207F41F0}" srcOrd="0" destOrd="0" presId="urn:microsoft.com/office/officeart/2005/8/layout/orgChart1"/>
    <dgm:cxn modelId="{D2F2F528-8109-461F-BAB0-44FBC56C12DE}" type="presParOf" srcId="{6E61B163-5E52-4D02-BBCC-C2829489353B}" destId="{5FB068CA-A01A-401B-A5BA-D3919AD3E690}" srcOrd="0" destOrd="0" presId="urn:microsoft.com/office/officeart/2005/8/layout/orgChart1"/>
    <dgm:cxn modelId="{D124FE8D-40D1-4492-B52F-C98296C500EF}" type="presParOf" srcId="{5FB068CA-A01A-401B-A5BA-D3919AD3E690}" destId="{CB143640-EF4A-4ECE-94D9-574EAA9FEE37}" srcOrd="0" destOrd="0" presId="urn:microsoft.com/office/officeart/2005/8/layout/orgChart1"/>
    <dgm:cxn modelId="{E7B3329F-48AA-4442-B61B-0660147DADD6}" type="presParOf" srcId="{CB143640-EF4A-4ECE-94D9-574EAA9FEE37}" destId="{31A7E3BA-35FA-4196-AB16-99D7755094A2}" srcOrd="0" destOrd="0" presId="urn:microsoft.com/office/officeart/2005/8/layout/orgChart1"/>
    <dgm:cxn modelId="{A3D2368D-AA9F-4AFE-A155-B04CFC728585}" type="presParOf" srcId="{CB143640-EF4A-4ECE-94D9-574EAA9FEE37}" destId="{333BA383-6FE8-464D-820F-C682D0924F29}" srcOrd="1" destOrd="0" presId="urn:microsoft.com/office/officeart/2005/8/layout/orgChart1"/>
    <dgm:cxn modelId="{00972FEB-8EBC-45E3-AC89-1F0FBD24AFF0}" type="presParOf" srcId="{5FB068CA-A01A-401B-A5BA-D3919AD3E690}" destId="{131B5CE3-BBBA-45EE-BFD1-F680666FC927}" srcOrd="1" destOrd="0" presId="urn:microsoft.com/office/officeart/2005/8/layout/orgChart1"/>
    <dgm:cxn modelId="{19E1D5AA-017F-41A9-8788-3C7E410A449D}" type="presParOf" srcId="{131B5CE3-BBBA-45EE-BFD1-F680666FC927}" destId="{21F85034-671C-47F2-8A4C-0E898A074AD3}" srcOrd="0" destOrd="0" presId="urn:microsoft.com/office/officeart/2005/8/layout/orgChart1"/>
    <dgm:cxn modelId="{5AB3AB07-85CD-447A-A4FA-C1935C139C5F}" type="presParOf" srcId="{131B5CE3-BBBA-45EE-BFD1-F680666FC927}" destId="{A25D27C8-4856-49A5-A628-FAC83F14D8C3}" srcOrd="1" destOrd="0" presId="urn:microsoft.com/office/officeart/2005/8/layout/orgChart1"/>
    <dgm:cxn modelId="{8D7EF134-9B35-4686-B467-2F04518104A6}" type="presParOf" srcId="{A25D27C8-4856-49A5-A628-FAC83F14D8C3}" destId="{BC3D3C01-2E7C-421D-B663-81B401DBEC21}" srcOrd="0" destOrd="0" presId="urn:microsoft.com/office/officeart/2005/8/layout/orgChart1"/>
    <dgm:cxn modelId="{6EBC32C9-7A10-4346-896D-843B94061928}" type="presParOf" srcId="{BC3D3C01-2E7C-421D-B663-81B401DBEC21}" destId="{5BDE23FF-5874-44E5-A3E5-D98C571EE9E0}" srcOrd="0" destOrd="0" presId="urn:microsoft.com/office/officeart/2005/8/layout/orgChart1"/>
    <dgm:cxn modelId="{0820DE2B-006C-4BF1-9710-8443DEA6F161}" type="presParOf" srcId="{BC3D3C01-2E7C-421D-B663-81B401DBEC21}" destId="{E955C9F2-53E6-49D0-AA19-B0C5921CDD4D}" srcOrd="1" destOrd="0" presId="urn:microsoft.com/office/officeart/2005/8/layout/orgChart1"/>
    <dgm:cxn modelId="{1A5113DE-7AB9-4000-8DE3-02410F3083ED}" type="presParOf" srcId="{A25D27C8-4856-49A5-A628-FAC83F14D8C3}" destId="{D2328D4D-7934-4866-8E4E-A5003CE7459C}" srcOrd="1" destOrd="0" presId="urn:microsoft.com/office/officeart/2005/8/layout/orgChart1"/>
    <dgm:cxn modelId="{CC805661-9B44-47AC-90A2-E45A1FD49FCF}" type="presParOf" srcId="{A25D27C8-4856-49A5-A628-FAC83F14D8C3}" destId="{F3FF0E40-3220-4AA3-B037-B7EEDC081257}" srcOrd="2" destOrd="0" presId="urn:microsoft.com/office/officeart/2005/8/layout/orgChart1"/>
    <dgm:cxn modelId="{4FE172AF-DD71-41B4-870D-39E2487124E9}" type="presParOf" srcId="{131B5CE3-BBBA-45EE-BFD1-F680666FC927}" destId="{C7D79A88-77B8-4F68-875B-5631B1976115}" srcOrd="2" destOrd="0" presId="urn:microsoft.com/office/officeart/2005/8/layout/orgChart1"/>
    <dgm:cxn modelId="{B0C7C18D-0C73-4508-93E2-7B8741D3F558}" type="presParOf" srcId="{131B5CE3-BBBA-45EE-BFD1-F680666FC927}" destId="{93C56B6B-4A91-4E77-B4F6-C6B368525C1F}" srcOrd="3" destOrd="0" presId="urn:microsoft.com/office/officeart/2005/8/layout/orgChart1"/>
    <dgm:cxn modelId="{054FEF4E-A22C-4710-BF39-0C6D9FA97F2D}" type="presParOf" srcId="{93C56B6B-4A91-4E77-B4F6-C6B368525C1F}" destId="{31A67F8B-1D63-4A01-83E9-35E76E586B6A}" srcOrd="0" destOrd="0" presId="urn:microsoft.com/office/officeart/2005/8/layout/orgChart1"/>
    <dgm:cxn modelId="{456941B6-A503-4CFB-B5E0-C241AD1692D5}" type="presParOf" srcId="{31A67F8B-1D63-4A01-83E9-35E76E586B6A}" destId="{2F434021-6B71-4738-9CB4-C855207F41F0}" srcOrd="0" destOrd="0" presId="urn:microsoft.com/office/officeart/2005/8/layout/orgChart1"/>
    <dgm:cxn modelId="{0E48EB05-CC4B-4163-AC6F-20B41D00451F}" type="presParOf" srcId="{31A67F8B-1D63-4A01-83E9-35E76E586B6A}" destId="{760B46DC-1280-43D7-91E5-41CD4D11F30B}" srcOrd="1" destOrd="0" presId="urn:microsoft.com/office/officeart/2005/8/layout/orgChart1"/>
    <dgm:cxn modelId="{535A28E1-47E8-469B-956C-959DBBA91F40}" type="presParOf" srcId="{93C56B6B-4A91-4E77-B4F6-C6B368525C1F}" destId="{6BC08E77-B7F7-4DE9-BF77-97B29F38D89E}" srcOrd="1" destOrd="0" presId="urn:microsoft.com/office/officeart/2005/8/layout/orgChart1"/>
    <dgm:cxn modelId="{867379CC-F0C0-495C-A306-13BCB17363FB}" type="presParOf" srcId="{93C56B6B-4A91-4E77-B4F6-C6B368525C1F}" destId="{78ECD632-B801-4D6C-A73B-103024A955A6}" srcOrd="2" destOrd="0" presId="urn:microsoft.com/office/officeart/2005/8/layout/orgChart1"/>
    <dgm:cxn modelId="{314F89D9-E0C2-4434-A8B8-9D051C8679A7}" type="presParOf" srcId="{5FB068CA-A01A-401B-A5BA-D3919AD3E690}" destId="{EECF2080-BC2B-45A0-8E41-3D81805A176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D79A88-77B8-4F68-875B-5631B1976115}">
      <dsp:nvSpPr>
        <dsp:cNvPr id="0" name=""/>
        <dsp:cNvSpPr/>
      </dsp:nvSpPr>
      <dsp:spPr>
        <a:xfrm>
          <a:off x="3636403" y="1071254"/>
          <a:ext cx="1295790" cy="449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889"/>
              </a:lnTo>
              <a:lnTo>
                <a:pt x="1295790" y="224889"/>
              </a:lnTo>
              <a:lnTo>
                <a:pt x="1295790" y="4497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85034-671C-47F2-8A4C-0E898A074AD3}">
      <dsp:nvSpPr>
        <dsp:cNvPr id="0" name=""/>
        <dsp:cNvSpPr/>
      </dsp:nvSpPr>
      <dsp:spPr>
        <a:xfrm>
          <a:off x="2340613" y="1071254"/>
          <a:ext cx="1295790" cy="449778"/>
        </a:xfrm>
        <a:custGeom>
          <a:avLst/>
          <a:gdLst/>
          <a:ahLst/>
          <a:cxnLst/>
          <a:rect l="0" t="0" r="0" b="0"/>
          <a:pathLst>
            <a:path>
              <a:moveTo>
                <a:pt x="1295790" y="0"/>
              </a:moveTo>
              <a:lnTo>
                <a:pt x="1295790" y="224889"/>
              </a:lnTo>
              <a:lnTo>
                <a:pt x="0" y="224889"/>
              </a:lnTo>
              <a:lnTo>
                <a:pt x="0" y="4497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A7E3BA-35FA-4196-AB16-99D7755094A2}">
      <dsp:nvSpPr>
        <dsp:cNvPr id="0" name=""/>
        <dsp:cNvSpPr/>
      </dsp:nvSpPr>
      <dsp:spPr>
        <a:xfrm>
          <a:off x="2565502" y="353"/>
          <a:ext cx="2141802" cy="10709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5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Морские течения</a:t>
          </a:r>
          <a:endParaRPr kumimoji="0" lang="ru-RU" sz="35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565502" y="353"/>
        <a:ext cx="2141802" cy="1070901"/>
      </dsp:txXfrm>
    </dsp:sp>
    <dsp:sp modelId="{5BDE23FF-5874-44E5-A3E5-D98C571EE9E0}">
      <dsp:nvSpPr>
        <dsp:cNvPr id="0" name=""/>
        <dsp:cNvSpPr/>
      </dsp:nvSpPr>
      <dsp:spPr>
        <a:xfrm>
          <a:off x="1269711" y="1521033"/>
          <a:ext cx="2141802" cy="10709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500" b="1" i="0" u="none" strike="noStrike" kern="1200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Теплые</a:t>
          </a:r>
          <a:endParaRPr kumimoji="0" lang="ru-RU" sz="35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1269711" y="1521033"/>
        <a:ext cx="2141802" cy="1070901"/>
      </dsp:txXfrm>
    </dsp:sp>
    <dsp:sp modelId="{2F434021-6B71-4738-9CB4-C855207F41F0}">
      <dsp:nvSpPr>
        <dsp:cNvPr id="0" name=""/>
        <dsp:cNvSpPr/>
      </dsp:nvSpPr>
      <dsp:spPr>
        <a:xfrm>
          <a:off x="3861293" y="1521033"/>
          <a:ext cx="2141802" cy="10709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500" b="1" i="0" u="none" strike="noStrike" kern="1200" cap="none" normalizeH="0" baseline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Холодные</a:t>
          </a:r>
          <a:endParaRPr kumimoji="0" lang="ru-RU" sz="35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3861293" y="1521033"/>
        <a:ext cx="2141802" cy="10709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1632F2-86FC-430E-AC9E-26F6CBB99E03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04723-5F39-47EA-ABA0-BE496EDF93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3444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DB3-394F-451C-B288-37583C87175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7D7-7534-473E-831C-F24C98D78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DB3-394F-451C-B288-37583C87175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7D7-7534-473E-831C-F24C98D78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DB3-394F-451C-B288-37583C87175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7D7-7534-473E-831C-F24C98D78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DB3-394F-451C-B288-37583C87175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7D7-7534-473E-831C-F24C98D78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DB3-394F-451C-B288-37583C87175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7D7-7534-473E-831C-F24C98D78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DB3-394F-451C-B288-37583C87175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7D7-7534-473E-831C-F24C98D78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DB3-394F-451C-B288-37583C87175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7D7-7534-473E-831C-F24C98D78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DB3-394F-451C-B288-37583C87175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7D7-7534-473E-831C-F24C98D78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DB3-394F-451C-B288-37583C87175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7D7-7534-473E-831C-F24C98D78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DB3-394F-451C-B288-37583C87175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7D7-7534-473E-831C-F24C98D78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DB3-394F-451C-B288-37583C87175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27D7-7534-473E-831C-F24C98D78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32DB3-394F-451C-B288-37583C87175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27D7-7534-473E-831C-F24C98D78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originals/9c/1c/46/9c1c46a364fa112aa0b7bde6ef6a1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143248"/>
            <a:ext cx="8786842" cy="1470025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32606346"/>
              </p:ext>
            </p:extLst>
          </p:nvPr>
        </p:nvGraphicFramePr>
        <p:xfrm>
          <a:off x="3048000" y="5572139"/>
          <a:ext cx="6096000" cy="957072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4340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Оцените вашу работу.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Calibri"/>
                          <a:cs typeface="Times New Roman"/>
                        </a:rPr>
                        <a:t>Если правильно выполнили </a:t>
                      </a:r>
                      <a:r>
                        <a:rPr lang="ru-RU" sz="2000" i="0" dirty="0" smtClean="0">
                          <a:latin typeface="Times New Roman"/>
                          <a:ea typeface="Calibri"/>
                          <a:cs typeface="Times New Roman"/>
                        </a:rPr>
                        <a:t>задание</a:t>
                      </a:r>
                      <a:r>
                        <a:rPr lang="ru-RU" sz="2000" i="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1</a:t>
                      </a:r>
                      <a:r>
                        <a:rPr lang="ru-RU" sz="2000" i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i="0" dirty="0">
                          <a:latin typeface="Times New Roman"/>
                          <a:ea typeface="Calibri"/>
                          <a:cs typeface="Times New Roman"/>
                        </a:rPr>
                        <a:t>балл, если нет, то 0 баллов.</a:t>
                      </a:r>
                      <a:endParaRPr lang="ru-RU" sz="2000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3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Схема 7"/>
          <p:cNvGraphicFramePr/>
          <p:nvPr/>
        </p:nvGraphicFramePr>
        <p:xfrm>
          <a:off x="899592" y="2276872"/>
          <a:ext cx="7272808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geolab914.3dn.ru/_ph/2/185341541.jpg"/>
          <p:cNvPicPr/>
          <p:nvPr/>
        </p:nvPicPr>
        <p:blipFill>
          <a:blip r:embed="rId2" cstate="print"/>
          <a:srcRect r="961" b="36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 rot="5400000">
            <a:off x="975007" y="3842060"/>
            <a:ext cx="44310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Атлантический     океан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72000" y="3571876"/>
            <a:ext cx="18557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Индийский </a:t>
            </a:r>
          </a:p>
          <a:p>
            <a:pPr algn="ctr"/>
            <a:r>
              <a:rPr lang="ru-RU" sz="2400" b="1" dirty="0">
                <a:latin typeface="Calibri" pitchFamily="34" charset="0"/>
              </a:rPr>
              <a:t>океан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 rot="4851764">
            <a:off x="6490657" y="3501844"/>
            <a:ext cx="4016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Т и </a:t>
            </a:r>
            <a:r>
              <a:rPr lang="ru-RU" sz="2400" b="1" dirty="0" err="1">
                <a:latin typeface="Calibri" pitchFamily="34" charset="0"/>
              </a:rPr>
              <a:t>х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2400" b="1" dirty="0" err="1">
                <a:latin typeface="Calibri" pitchFamily="34" charset="0"/>
              </a:rPr>
              <a:t>и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2400" b="1" dirty="0" err="1">
                <a:latin typeface="Calibri" pitchFamily="34" charset="0"/>
              </a:rPr>
              <a:t>й</a:t>
            </a:r>
            <a:r>
              <a:rPr lang="ru-RU" sz="2400" b="1" dirty="0">
                <a:latin typeface="Calibri" pitchFamily="34" charset="0"/>
              </a:rPr>
              <a:t>          о к е а </a:t>
            </a:r>
            <a:r>
              <a:rPr lang="ru-RU" sz="2400" b="1" dirty="0" err="1">
                <a:latin typeface="Calibri" pitchFamily="34" charset="0"/>
              </a:rPr>
              <a:t>н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 rot="4803713">
            <a:off x="-850628" y="3416687"/>
            <a:ext cx="3543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Т и </a:t>
            </a:r>
            <a:r>
              <a:rPr lang="ru-RU" sz="2400" b="1" dirty="0" err="1">
                <a:latin typeface="Calibri" pitchFamily="34" charset="0"/>
              </a:rPr>
              <a:t>х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2400" b="1" dirty="0" err="1">
                <a:latin typeface="Calibri" pitchFamily="34" charset="0"/>
              </a:rPr>
              <a:t>и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2400" b="1" dirty="0" err="1">
                <a:latin typeface="Calibri" pitchFamily="34" charset="0"/>
              </a:rPr>
              <a:t>й</a:t>
            </a:r>
            <a:r>
              <a:rPr lang="ru-RU" sz="2400" b="1" dirty="0">
                <a:latin typeface="Calibri" pitchFamily="34" charset="0"/>
              </a:rPr>
              <a:t>          о к е а </a:t>
            </a:r>
            <a:r>
              <a:rPr lang="ru-RU" sz="2400" b="1" dirty="0" err="1">
                <a:latin typeface="Calibri" pitchFamily="34" charset="0"/>
              </a:rPr>
              <a:t>н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857356" y="642918"/>
            <a:ext cx="61674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Calibri" pitchFamily="34" charset="0"/>
              </a:rPr>
              <a:t>Северный        Ледовитый             океан</a:t>
            </a: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2571736" y="0"/>
            <a:ext cx="3870325" cy="500066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Карта путешествий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3438" y="164305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ЕВРАЗИЯ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428992" y="321468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АФРИКА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215074" y="450057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АВСТРАЛИЯ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571604" y="3857628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ЮЖНАЯ АМЕРИКА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42976" y="1357298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СЕВЕРНАЯ АМЕРИКА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607220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АНТАРКТИДА</a:t>
            </a:r>
            <a:endParaRPr lang="ru-RU" b="1" dirty="0"/>
          </a:p>
        </p:txBody>
      </p:sp>
      <p:cxnSp>
        <p:nvCxnSpPr>
          <p:cNvPr id="20" name="Скругленная соединительная линия 19"/>
          <p:cNvCxnSpPr/>
          <p:nvPr/>
        </p:nvCxnSpPr>
        <p:spPr>
          <a:xfrm flipV="1">
            <a:off x="1928794" y="2214554"/>
            <a:ext cx="1071570" cy="642942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3500430" y="5357826"/>
            <a:ext cx="3857652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786182" y="5000636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Течение Западных ветров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19250390">
            <a:off x="1590629" y="2219654"/>
            <a:ext cx="1505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Гольфстрим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originals/9c/1c/46/9c1c46a364fa112aa0b7bde6ef6a1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0" y="2500308"/>
          <a:ext cx="8572560" cy="416139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43463"/>
                <a:gridCol w="2374443"/>
                <a:gridCol w="2024299"/>
                <a:gridCol w="1806554"/>
                <a:gridCol w="1923801"/>
              </a:tblGrid>
              <a:tr h="1378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Океан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Площадь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океана, млн. </a:t>
                      </a:r>
                      <a:r>
                        <a:rPr lang="ru-RU" sz="2400" b="1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км²</a:t>
                      </a:r>
                      <a:r>
                        <a:rPr lang="ru-RU" sz="2400" b="1" spc="-2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Глубина, м 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18465" algn="l"/>
                        </a:tabLs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Температура океана,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18465" algn="l"/>
                        </a:tabLs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2400" b="1" dirty="0">
                          <a:solidFill>
                            <a:srgbClr val="373737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°С.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</a:tr>
              <a:tr h="6176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Тихий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</a:tr>
              <a:tr h="6176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Атлантический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0418" marR="20418" marT="20418" marB="20418"/>
                </a:tc>
              </a:tr>
              <a:tr h="6176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Индийский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0418" marR="20418" marT="20418" marB="20418"/>
                </a:tc>
              </a:tr>
              <a:tr h="929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Северный Ледовитый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0418" marR="20418" marT="20418" marB="20418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357290" y="2000240"/>
          <a:ext cx="6572296" cy="456565"/>
        </p:xfrm>
        <a:graphic>
          <a:graphicData uri="http://schemas.openxmlformats.org/drawingml/2006/table">
            <a:tbl>
              <a:tblPr/>
              <a:tblGrid>
                <a:gridCol w="657229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 «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Характеристика 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Мирового</a:t>
                      </a:r>
                      <a:r>
                        <a:rPr lang="ru-RU" sz="28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океана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originals/9c/1c/46/9c1c46a364fa112aa0b7bde6ef6a1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10" y="2000240"/>
          <a:ext cx="8001056" cy="456565"/>
        </p:xfrm>
        <a:graphic>
          <a:graphicData uri="http://schemas.openxmlformats.org/drawingml/2006/table">
            <a:tbl>
              <a:tblPr/>
              <a:tblGrid>
                <a:gridCol w="800105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«Характеристика 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Мирового</a:t>
                      </a:r>
                      <a:r>
                        <a:rPr lang="ru-RU" sz="28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океана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85720" y="2571745"/>
          <a:ext cx="8572560" cy="408996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43463"/>
                <a:gridCol w="2374443"/>
                <a:gridCol w="2024299"/>
                <a:gridCol w="1806554"/>
                <a:gridCol w="1923801"/>
              </a:tblGrid>
              <a:tr h="13549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Океан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Площадь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океана, млн. </a:t>
                      </a:r>
                      <a:r>
                        <a:rPr lang="ru-RU" sz="2400" b="1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км²</a:t>
                      </a:r>
                      <a:r>
                        <a:rPr lang="ru-RU" sz="2400" b="1" spc="-2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Глубина, м 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18465" algn="l"/>
                        </a:tabLs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Температура океана,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18465" algn="l"/>
                        </a:tabLs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2400" b="1" dirty="0">
                          <a:solidFill>
                            <a:srgbClr val="373737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°С.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</a:tr>
              <a:tr h="6070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Тихий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млн. </a:t>
                      </a: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км²</a:t>
                      </a:r>
                      <a:r>
                        <a:rPr lang="ru-RU" sz="2400" spc="-2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spc="-20">
                          <a:latin typeface="Times New Roman"/>
                          <a:ea typeface="Times New Roman"/>
                          <a:cs typeface="Times New Roman"/>
                        </a:rPr>
                        <a:t>11022 м.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73737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 °С.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6070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Атлантический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0418" marR="20418" marT="20418" marB="20418"/>
                </a:tc>
              </a:tr>
              <a:tr h="6070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Индийский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0418" marR="20418" marT="20418" marB="20418"/>
                </a:tc>
              </a:tr>
              <a:tr h="914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Северный Ледовитый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0418" marR="20418" marT="20418" marB="20418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originals/9c/1c/46/9c1c46a364fa112aa0b7bde6ef6a1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10" y="2000240"/>
          <a:ext cx="8001056" cy="456565"/>
        </p:xfrm>
        <a:graphic>
          <a:graphicData uri="http://schemas.openxmlformats.org/drawingml/2006/table">
            <a:tbl>
              <a:tblPr/>
              <a:tblGrid>
                <a:gridCol w="800105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«Характеристика 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Мирового</a:t>
                      </a:r>
                      <a:r>
                        <a:rPr lang="ru-RU" sz="28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океана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85720" y="2428869"/>
          <a:ext cx="8572560" cy="423283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43463"/>
                <a:gridCol w="2374443"/>
                <a:gridCol w="2024299"/>
                <a:gridCol w="1806554"/>
                <a:gridCol w="1923801"/>
              </a:tblGrid>
              <a:tr h="14022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Океан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Площадь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океана, млн. </a:t>
                      </a:r>
                      <a:r>
                        <a:rPr lang="ru-RU" sz="2400" b="1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км²</a:t>
                      </a:r>
                      <a:r>
                        <a:rPr lang="ru-RU" sz="2400" b="1" spc="-2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Глубина, м 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18465" algn="l"/>
                        </a:tabLs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Температура океана,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18465" algn="l"/>
                        </a:tabLs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2400" b="1" dirty="0">
                          <a:solidFill>
                            <a:srgbClr val="373737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°С.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</a:tr>
              <a:tr h="6282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Тихий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млн. </a:t>
                      </a: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км²</a:t>
                      </a:r>
                      <a:r>
                        <a:rPr lang="ru-RU" sz="2400" spc="-2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spc="-20">
                          <a:latin typeface="Times New Roman"/>
                          <a:ea typeface="Times New Roman"/>
                          <a:cs typeface="Times New Roman"/>
                        </a:rPr>
                        <a:t>11022 м.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73737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 °С.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6282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Атлантический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92 млн. км²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8742 м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17,3°С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6282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Индийский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0418" marR="20418" marT="20418" marB="20418"/>
                </a:tc>
              </a:tr>
              <a:tr h="9459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Северный Ледовитый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0418" marR="20418" marT="20418" marB="20418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originals/9c/1c/46/9c1c46a364fa112aa0b7bde6ef6a1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10" y="2000240"/>
          <a:ext cx="8001056" cy="456565"/>
        </p:xfrm>
        <a:graphic>
          <a:graphicData uri="http://schemas.openxmlformats.org/drawingml/2006/table">
            <a:tbl>
              <a:tblPr/>
              <a:tblGrid>
                <a:gridCol w="800105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 «Характеристика 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Мирового</a:t>
                      </a:r>
                      <a:r>
                        <a:rPr lang="ru-RU" sz="28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океана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85720" y="2428867"/>
          <a:ext cx="8572560" cy="42328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43463"/>
                <a:gridCol w="2374443"/>
                <a:gridCol w="2024299"/>
                <a:gridCol w="1806554"/>
                <a:gridCol w="1923801"/>
              </a:tblGrid>
              <a:tr h="14022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Океан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Площадь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океана, млн. </a:t>
                      </a:r>
                      <a:r>
                        <a:rPr lang="ru-RU" sz="2400" b="1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км²</a:t>
                      </a:r>
                      <a:r>
                        <a:rPr lang="ru-RU" sz="2400" b="1" spc="-2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Глубина, м 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18465" algn="l"/>
                        </a:tabLs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Температура океана,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18465" algn="l"/>
                        </a:tabLs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2400" b="1" dirty="0">
                          <a:solidFill>
                            <a:srgbClr val="373737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°С.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</a:tr>
              <a:tr h="6282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Тихий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млн. </a:t>
                      </a: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км²</a:t>
                      </a:r>
                      <a:r>
                        <a:rPr lang="ru-RU" sz="2400" spc="-2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spc="-20">
                          <a:latin typeface="Times New Roman"/>
                          <a:ea typeface="Times New Roman"/>
                          <a:cs typeface="Times New Roman"/>
                        </a:rPr>
                        <a:t>11022 м.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73737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 °С.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6282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Атлантический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92 млн. км²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8742 м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17,3°С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6282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Индийский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76 млн. </a:t>
                      </a: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км²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7729 м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08710" algn="l"/>
                          <a:tab pos="1443990" algn="ctr"/>
                        </a:tabLst>
                      </a:pPr>
                      <a:r>
                        <a:rPr lang="ru-RU" sz="2400" dirty="0">
                          <a:solidFill>
                            <a:srgbClr val="373737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16,5°С.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9459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Северный Ледовитый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0418" marR="20418" marT="20418" marB="20418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originals/9c/1c/46/9c1c46a364fa112aa0b7bde6ef6a1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10" y="2000240"/>
          <a:ext cx="8001056" cy="456565"/>
        </p:xfrm>
        <a:graphic>
          <a:graphicData uri="http://schemas.openxmlformats.org/drawingml/2006/table">
            <a:tbl>
              <a:tblPr/>
              <a:tblGrid>
                <a:gridCol w="800105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«Характеристика 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Мирового</a:t>
                      </a:r>
                      <a:r>
                        <a:rPr lang="ru-RU" sz="28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океана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85720" y="2428870"/>
          <a:ext cx="8572560" cy="4237721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43463"/>
                <a:gridCol w="2374443"/>
                <a:gridCol w="2024299"/>
                <a:gridCol w="1806554"/>
                <a:gridCol w="1923801"/>
              </a:tblGrid>
              <a:tr h="1402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Океан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Площадь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океана, млн. </a:t>
                      </a:r>
                      <a:r>
                        <a:rPr lang="ru-RU" sz="2400" b="1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км²</a:t>
                      </a:r>
                      <a:r>
                        <a:rPr lang="ru-RU" sz="2400" b="1" spc="-2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Глубина, м 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18465" algn="l"/>
                        </a:tabLs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Температура океана,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18465" algn="l"/>
                        </a:tabLs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2400" b="1" dirty="0">
                          <a:solidFill>
                            <a:srgbClr val="373737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°С.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22860" marB="22860"/>
                </a:tc>
              </a:tr>
              <a:tr h="6281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Тихий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млн. </a:t>
                      </a: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км²</a:t>
                      </a:r>
                      <a:r>
                        <a:rPr lang="ru-RU" sz="2400" spc="-2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spc="-20">
                          <a:latin typeface="Times New Roman"/>
                          <a:ea typeface="Times New Roman"/>
                          <a:cs typeface="Times New Roman"/>
                        </a:rPr>
                        <a:t>11022 м.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73737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 °С.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6281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Атлантический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92 млн. км²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8742 м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17,3°С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6281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Индийский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76 млн. </a:t>
                      </a: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км²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7729 м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08710" algn="l"/>
                          <a:tab pos="1443990" algn="ctr"/>
                        </a:tabLst>
                      </a:pPr>
                      <a:r>
                        <a:rPr lang="ru-RU" sz="2400" dirty="0">
                          <a:solidFill>
                            <a:srgbClr val="373737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16,5°С.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9511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Северный Ледовитый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0418" marR="20418" marT="20418" marB="2041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13 млн. км²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5527 м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чуть выше 1°С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originals/9c/1c/46/9c1c46a364fa112aa0b7bde6ef6a1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071810"/>
            <a:ext cx="8786842" cy="1470025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/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Мировой океан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самый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большой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водоем нашей планеты. Площадь океана составляет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361 млн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i="1" dirty="0">
                <a:latin typeface="Times New Roman"/>
                <a:ea typeface="Times New Roman"/>
              </a:rPr>
              <a:t>км</a:t>
            </a:r>
            <a:r>
              <a:rPr lang="ru-RU" sz="2800" i="1" baseline="30000" dirty="0">
                <a:latin typeface="Times New Roman"/>
                <a:ea typeface="Times New Roman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Вода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океане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солёная.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Мировой океан состоит из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океанов.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256252" y="5143512"/>
            <a:ext cx="488774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Оцените вашу работу от 1 до 4 баллов.</a:t>
            </a: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каждый правильный ответ 1 балл.</a:t>
            </a: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Максимальное количество баллов 4.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originals/9c/1c/46/9c1c46a364fa112aa0b7bde6ef6a1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143248"/>
            <a:ext cx="8786842" cy="1470025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/>
              <a:t>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2143116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 –12 баллов  – оценка «5»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 – 5 баллов – оценка «4»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 – и менее – оценка «3»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originals/9c/1c/46/9c1c46a364fa112aa0b7bde6ef6a1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571744"/>
            <a:ext cx="8786842" cy="1470025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/>
              <a:t> 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Спасибо за работу!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originals/9c/1c/46/9c1c46a364fa112aa0b7bde6ef6a1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428868"/>
            <a:ext cx="8172480" cy="1470025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«Мировой океан и его части»</a:t>
            </a:r>
            <a:endParaRPr lang="ru-RU" sz="5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originals/9c/1c/46/9c1c46a364fa112aa0b7bde6ef6a1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85992"/>
            <a:ext cx="9144000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сформировать представление о мировом океане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originals/9c/1c/46/9c1c46a364fa112aa0b7bde6ef6a1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143248"/>
            <a:ext cx="8786842" cy="1470025"/>
          </a:xfrm>
        </p:spPr>
        <p:txBody>
          <a:bodyPr>
            <a:no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Мировой океан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– это самый большой водоём нашей планеты</a:t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74547157"/>
              </p:ext>
            </p:extLst>
          </p:nvPr>
        </p:nvGraphicFramePr>
        <p:xfrm>
          <a:off x="3048000" y="5572139"/>
          <a:ext cx="6096000" cy="957072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4340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Оцените вашу работу.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Calibri"/>
                          <a:cs typeface="Times New Roman"/>
                        </a:rPr>
                        <a:t>Если правильно выполнили </a:t>
                      </a:r>
                      <a:r>
                        <a:rPr lang="ru-RU" sz="2000" i="0" dirty="0" smtClean="0">
                          <a:latin typeface="Times New Roman"/>
                          <a:ea typeface="Calibri"/>
                          <a:cs typeface="Times New Roman"/>
                        </a:rPr>
                        <a:t>задание</a:t>
                      </a:r>
                      <a:r>
                        <a:rPr lang="ru-RU" sz="2000" i="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1</a:t>
                      </a:r>
                      <a:r>
                        <a:rPr lang="ru-RU" sz="2000" i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i="0" dirty="0">
                          <a:latin typeface="Times New Roman"/>
                          <a:ea typeface="Calibri"/>
                          <a:cs typeface="Times New Roman"/>
                        </a:rPr>
                        <a:t>балл, если нет, то 0 </a:t>
                      </a:r>
                      <a:r>
                        <a:rPr lang="ru-RU" sz="2000" i="0" dirty="0" smtClean="0">
                          <a:latin typeface="Times New Roman"/>
                          <a:ea typeface="Calibri"/>
                          <a:cs typeface="Times New Roman"/>
                        </a:rPr>
                        <a:t>баллов</a:t>
                      </a:r>
                      <a:endParaRPr lang="ru-RU" sz="2000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geolab914.3dn.ru/_ph/2/185341541.jpg"/>
          <p:cNvPicPr/>
          <p:nvPr/>
        </p:nvPicPr>
        <p:blipFill>
          <a:blip r:embed="rId2" cstate="print"/>
          <a:srcRect r="961" b="364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 rot="4838722">
            <a:off x="1044342" y="3660564"/>
            <a:ext cx="41916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Атлантический     океан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86314" y="3643314"/>
            <a:ext cx="18557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Индийский </a:t>
            </a:r>
          </a:p>
          <a:p>
            <a:pPr algn="ctr"/>
            <a:r>
              <a:rPr lang="ru-RU" sz="2400" b="1" dirty="0">
                <a:latin typeface="Calibri" pitchFamily="34" charset="0"/>
              </a:rPr>
              <a:t>океан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 rot="4400081">
            <a:off x="6033864" y="3554048"/>
            <a:ext cx="4016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Т и </a:t>
            </a:r>
            <a:r>
              <a:rPr lang="ru-RU" sz="2400" b="1" dirty="0" err="1">
                <a:latin typeface="Calibri" pitchFamily="34" charset="0"/>
              </a:rPr>
              <a:t>х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2400" b="1" dirty="0" err="1">
                <a:latin typeface="Calibri" pitchFamily="34" charset="0"/>
              </a:rPr>
              <a:t>и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2400" b="1" dirty="0" err="1">
                <a:latin typeface="Calibri" pitchFamily="34" charset="0"/>
              </a:rPr>
              <a:t>й</a:t>
            </a:r>
            <a:r>
              <a:rPr lang="ru-RU" sz="2400" b="1" dirty="0">
                <a:latin typeface="Calibri" pitchFamily="34" charset="0"/>
              </a:rPr>
              <a:t>          о к е а </a:t>
            </a:r>
            <a:r>
              <a:rPr lang="ru-RU" sz="2400" b="1" dirty="0" err="1">
                <a:latin typeface="Calibri" pitchFamily="34" charset="0"/>
              </a:rPr>
              <a:t>н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 rot="4803713">
            <a:off x="-922065" y="3631001"/>
            <a:ext cx="3543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Т и </a:t>
            </a:r>
            <a:r>
              <a:rPr lang="ru-RU" sz="2400" b="1" dirty="0" err="1">
                <a:latin typeface="Calibri" pitchFamily="34" charset="0"/>
              </a:rPr>
              <a:t>х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2400" b="1" dirty="0" err="1">
                <a:latin typeface="Calibri" pitchFamily="34" charset="0"/>
              </a:rPr>
              <a:t>и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2400" b="1" dirty="0" err="1">
                <a:latin typeface="Calibri" pitchFamily="34" charset="0"/>
              </a:rPr>
              <a:t>й</a:t>
            </a:r>
            <a:r>
              <a:rPr lang="ru-RU" sz="2400" b="1" dirty="0">
                <a:latin typeface="Calibri" pitchFamily="34" charset="0"/>
              </a:rPr>
              <a:t>          о к е а </a:t>
            </a:r>
            <a:r>
              <a:rPr lang="ru-RU" sz="2400" b="1" dirty="0" err="1">
                <a:latin typeface="Calibri" pitchFamily="34" charset="0"/>
              </a:rPr>
              <a:t>н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857356" y="571480"/>
            <a:ext cx="63579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Calibri" pitchFamily="34" charset="0"/>
              </a:rPr>
              <a:t>Северный        Ледовитый             океан</a:t>
            </a: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2571736" y="0"/>
            <a:ext cx="3870325" cy="500066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Карта путешествий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1714488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ЕВРАЗИЯ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500430" y="3286124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АФРИКА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215074" y="450057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АВСТРАЛИЯ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571604" y="4000504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ЮЖНАЯ АМЕРИКА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71538" y="1571612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СЕВЕРНАЯ АМЕРИКА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500430" y="6286520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АНТАРКТИДА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originals/9c/1c/46/9c1c46a364fa112aa0b7bde6ef6a1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143248"/>
            <a:ext cx="8786842" cy="1470025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Площадь Мирового океана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361 млн.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км²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tokkoro.com/picsup/2935655-beach___landscape-nature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64477447"/>
              </p:ext>
            </p:extLst>
          </p:nvPr>
        </p:nvGraphicFramePr>
        <p:xfrm>
          <a:off x="3048000" y="5429264"/>
          <a:ext cx="6096000" cy="957072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Оцените вашу работу.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Calibri"/>
                          <a:cs typeface="Times New Roman"/>
                        </a:rPr>
                        <a:t>Если правильно выполнили </a:t>
                      </a:r>
                      <a:r>
                        <a:rPr lang="ru-RU" sz="2000" i="0" dirty="0" smtClean="0">
                          <a:latin typeface="Times New Roman"/>
                          <a:ea typeface="Calibri"/>
                          <a:cs typeface="Times New Roman"/>
                        </a:rPr>
                        <a:t>задание</a:t>
                      </a:r>
                      <a:r>
                        <a:rPr lang="ru-RU" sz="2000" i="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1</a:t>
                      </a:r>
                      <a:r>
                        <a:rPr lang="ru-RU" sz="2000" i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i="0" dirty="0">
                          <a:latin typeface="Times New Roman"/>
                          <a:ea typeface="Calibri"/>
                          <a:cs typeface="Times New Roman"/>
                        </a:rPr>
                        <a:t>балл, если нет, то 0 </a:t>
                      </a:r>
                      <a:r>
                        <a:rPr lang="ru-RU" sz="2000" i="0" dirty="0" smtClean="0">
                          <a:latin typeface="Times New Roman"/>
                          <a:ea typeface="Calibri"/>
                          <a:cs typeface="Times New Roman"/>
                        </a:rPr>
                        <a:t>баллов</a:t>
                      </a:r>
                      <a:endParaRPr lang="ru-RU" sz="2000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467</Words>
  <Application>Microsoft Office PowerPoint</Application>
  <PresentationFormat>Экран (4:3)</PresentationFormat>
  <Paragraphs>162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Тема урока: «Мировой океан и его части»</vt:lpstr>
      <vt:lpstr>Цель: сформировать представление о мировом океане</vt:lpstr>
      <vt:lpstr>Слайд 5</vt:lpstr>
      <vt:lpstr>Слайд 6</vt:lpstr>
      <vt:lpstr>Мировой океан – это самый большой водоём нашей планеты   </vt:lpstr>
      <vt:lpstr>Слайд 8</vt:lpstr>
      <vt:lpstr> Площадь Мирового океана  361 млн. км²    </vt:lpstr>
      <vt:lpstr>    </vt:lpstr>
      <vt:lpstr>Слайд 11</vt:lpstr>
      <vt:lpstr>Слайд 12</vt:lpstr>
      <vt:lpstr>Слайд 13</vt:lpstr>
      <vt:lpstr>Слайд 14</vt:lpstr>
      <vt:lpstr>Слайд 15</vt:lpstr>
      <vt:lpstr>Слайд 16</vt:lpstr>
      <vt:lpstr>  Мировой океан – это самый большой водоем нашей планеты. Площадь океана составляет 361 млн. км2.  Вода в океане солёная.  Мировой океан состоит из 4 океанов.    </vt:lpstr>
      <vt:lpstr>     </vt:lpstr>
      <vt:lpstr>Слайд 19</vt:lpstr>
      <vt:lpstr>  Спасибо за работу!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Пользователь</dc:creator>
  <cp:lastModifiedBy>Пользователь</cp:lastModifiedBy>
  <cp:revision>26</cp:revision>
  <dcterms:created xsi:type="dcterms:W3CDTF">2019-12-28T20:14:46Z</dcterms:created>
  <dcterms:modified xsi:type="dcterms:W3CDTF">2020-02-02T14:41:02Z</dcterms:modified>
</cp:coreProperties>
</file>