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4" r:id="rId9"/>
    <p:sldId id="265" r:id="rId10"/>
    <p:sldId id="266" r:id="rId11"/>
    <p:sldId id="267"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474" autoAdjust="0"/>
    <p:restoredTop sz="94660"/>
  </p:normalViewPr>
  <p:slideViewPr>
    <p:cSldViewPr snapToGrid="0">
      <p:cViewPr varScale="1">
        <p:scale>
          <a:sx n="77" d="100"/>
          <a:sy n="77" d="100"/>
        </p:scale>
        <p:origin x="10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7612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81E977EF-30BB-4875-B827-3E169E4F89E8}" type="datetimeFigureOut">
              <a:rPr lang="ru-RU" smtClean="0"/>
              <a:t>14.12.2022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2729593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663741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206517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345384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240528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181892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3265688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23040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3896558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E977EF-30BB-4875-B827-3E169E4F89E8}" type="datetimeFigureOut">
              <a:rPr lang="ru-RU" smtClean="0"/>
              <a:t>14.12.2022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3442698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1E977EF-30BB-4875-B827-3E169E4F89E8}" type="datetimeFigureOut">
              <a:rPr lang="ru-RU" smtClean="0"/>
              <a:t>14.12.2022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3276153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1E977EF-30BB-4875-B827-3E169E4F89E8}" type="datetimeFigureOut">
              <a:rPr lang="ru-RU" smtClean="0"/>
              <a:t>14.12.2022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71554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1E977EF-30BB-4875-B827-3E169E4F89E8}" type="datetimeFigureOut">
              <a:rPr lang="ru-RU" smtClean="0"/>
              <a:t>14.12.2022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291581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977EF-30BB-4875-B827-3E169E4F89E8}" type="datetimeFigureOut">
              <a:rPr lang="ru-RU" smtClean="0"/>
              <a:t>14.12.2022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283360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E977EF-30BB-4875-B827-3E169E4F89E8}" type="datetimeFigureOut">
              <a:rPr lang="ru-RU" smtClean="0"/>
              <a:t>14.12.2022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228890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E977EF-30BB-4875-B827-3E169E4F89E8}" type="datetimeFigureOut">
              <a:rPr lang="ru-RU" smtClean="0"/>
              <a:t>14.12.2022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5918D3-26FA-4B69-B100-2F23DE9CD742}" type="slidenum">
              <a:rPr lang="ru-RU" smtClean="0"/>
              <a:t>‹#›</a:t>
            </a:fld>
            <a:endParaRPr lang="ru-RU"/>
          </a:p>
        </p:txBody>
      </p:sp>
    </p:spTree>
    <p:extLst>
      <p:ext uri="{BB962C8B-B14F-4D97-AF65-F5344CB8AC3E}">
        <p14:creationId xmlns:p14="http://schemas.microsoft.com/office/powerpoint/2010/main" val="1572726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1E977EF-30BB-4875-B827-3E169E4F89E8}" type="datetimeFigureOut">
              <a:rPr lang="ru-RU" smtClean="0"/>
              <a:t>14.12.2022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235918D3-26FA-4B69-B100-2F23DE9CD742}" type="slidenum">
              <a:rPr lang="ru-RU" smtClean="0"/>
              <a:t>‹#›</a:t>
            </a:fld>
            <a:endParaRPr lang="ru-RU"/>
          </a:p>
        </p:txBody>
      </p:sp>
    </p:spTree>
    <p:extLst>
      <p:ext uri="{BB962C8B-B14F-4D97-AF65-F5344CB8AC3E}">
        <p14:creationId xmlns:p14="http://schemas.microsoft.com/office/powerpoint/2010/main" val="88716925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8000" b="1" i="1" dirty="0" smtClean="0">
                <a:solidFill>
                  <a:srgbClr val="C00000"/>
                </a:solidFill>
              </a:rPr>
              <a:t>Профилактика </a:t>
            </a:r>
            <a:r>
              <a:rPr lang="ru-RU" sz="8000" b="1" i="1" dirty="0" err="1" smtClean="0">
                <a:solidFill>
                  <a:srgbClr val="C00000"/>
                </a:solidFill>
              </a:rPr>
              <a:t>табакокурения</a:t>
            </a:r>
            <a:r>
              <a:rPr lang="ru-RU" dirty="0" smtClean="0"/>
              <a:t/>
            </a:r>
            <a:br>
              <a:rPr lang="ru-RU" dirty="0" smtClean="0"/>
            </a:br>
            <a:endParaRPr lang="ru-RU" dirty="0"/>
          </a:p>
        </p:txBody>
      </p:sp>
      <p:sp>
        <p:nvSpPr>
          <p:cNvPr id="3" name="Подзаголовок 2"/>
          <p:cNvSpPr>
            <a:spLocks noGrp="1"/>
          </p:cNvSpPr>
          <p:nvPr>
            <p:ph type="subTitle" idx="1"/>
          </p:nvPr>
        </p:nvSpPr>
        <p:spPr>
          <a:xfrm>
            <a:off x="6251510" y="3843867"/>
            <a:ext cx="4646644" cy="1947333"/>
          </a:xfrm>
        </p:spPr>
        <p:txBody>
          <a:bodyPr>
            <a:normAutofit fontScale="92500" lnSpcReduction="10000"/>
          </a:bodyPr>
          <a:lstStyle/>
          <a:p>
            <a:pPr algn="r"/>
            <a:endParaRPr lang="ru-RU" b="1" i="1" dirty="0" smtClean="0">
              <a:solidFill>
                <a:srgbClr val="002060"/>
              </a:solidFill>
            </a:endParaRPr>
          </a:p>
          <a:p>
            <a:pPr algn="r"/>
            <a:r>
              <a:rPr lang="ru-RU" b="1" i="1" dirty="0" smtClean="0">
                <a:solidFill>
                  <a:srgbClr val="002060"/>
                </a:solidFill>
              </a:rPr>
              <a:t>Социальный педагог</a:t>
            </a:r>
          </a:p>
          <a:p>
            <a:pPr algn="r"/>
            <a:r>
              <a:rPr lang="ru-RU" b="1" i="1" dirty="0" smtClean="0">
                <a:solidFill>
                  <a:srgbClr val="002060"/>
                </a:solidFill>
              </a:rPr>
              <a:t>ГБУ ДО ЦППМСП Невского района</a:t>
            </a:r>
          </a:p>
          <a:p>
            <a:pPr algn="r"/>
            <a:r>
              <a:rPr lang="ru-RU" b="1" i="1" dirty="0" smtClean="0">
                <a:solidFill>
                  <a:srgbClr val="002060"/>
                </a:solidFill>
              </a:rPr>
              <a:t>Санкт-Петербурга</a:t>
            </a:r>
          </a:p>
          <a:p>
            <a:pPr algn="r"/>
            <a:r>
              <a:rPr lang="ru-RU" b="1" i="1" dirty="0" smtClean="0">
                <a:solidFill>
                  <a:srgbClr val="002060"/>
                </a:solidFill>
              </a:rPr>
              <a:t>Веселова И.А.</a:t>
            </a:r>
            <a:endParaRPr lang="ru-RU" b="1" i="1" dirty="0">
              <a:solidFill>
                <a:srgbClr val="002060"/>
              </a:solidFill>
            </a:endParaRPr>
          </a:p>
        </p:txBody>
      </p:sp>
    </p:spTree>
    <p:extLst>
      <p:ext uri="{BB962C8B-B14F-4D97-AF65-F5344CB8AC3E}">
        <p14:creationId xmlns:p14="http://schemas.microsoft.com/office/powerpoint/2010/main" val="3684412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b="1" i="1" dirty="0" smtClean="0">
                <a:solidFill>
                  <a:srgbClr val="C00000"/>
                </a:solidFill>
              </a:rPr>
              <a:t>В </a:t>
            </a:r>
            <a:r>
              <a:rPr lang="ru-RU" sz="2400" b="1" i="1" dirty="0">
                <a:solidFill>
                  <a:srgbClr val="C00000"/>
                </a:solidFill>
              </a:rPr>
              <a:t>XXI веке курение окончательно признали вредной привычкой и начали с ним бороться на государственном </a:t>
            </a:r>
            <a:r>
              <a:rPr lang="ru-RU" sz="2400" b="1" i="1" dirty="0" smtClean="0">
                <a:solidFill>
                  <a:srgbClr val="C00000"/>
                </a:solidFill>
              </a:rPr>
              <a:t>уровне</a:t>
            </a:r>
            <a:br>
              <a:rPr lang="ru-RU" sz="2400" b="1" i="1" dirty="0" smtClean="0">
                <a:solidFill>
                  <a:srgbClr val="C00000"/>
                </a:solidFill>
              </a:rPr>
            </a:br>
            <a:r>
              <a:rPr lang="ru-RU" sz="2400" b="1" i="1" dirty="0" smtClean="0">
                <a:solidFill>
                  <a:srgbClr val="C00000"/>
                </a:solidFill>
              </a:rPr>
              <a:t> новый </a:t>
            </a:r>
            <a:r>
              <a:rPr lang="ru-RU" sz="2400" b="1" i="1" dirty="0">
                <a:solidFill>
                  <a:srgbClr val="C00000"/>
                </a:solidFill>
              </a:rPr>
              <a:t>этап антитабачной борьбы начинается в современной России </a:t>
            </a:r>
          </a:p>
        </p:txBody>
      </p:sp>
      <p:sp>
        <p:nvSpPr>
          <p:cNvPr id="3" name="Объект 2"/>
          <p:cNvSpPr>
            <a:spLocks noGrp="1"/>
          </p:cNvSpPr>
          <p:nvPr>
            <p:ph idx="1"/>
          </p:nvPr>
        </p:nvSpPr>
        <p:spPr/>
        <p:txBody>
          <a:bodyPr>
            <a:normAutofit fontScale="92500" lnSpcReduction="20000"/>
          </a:bodyPr>
          <a:lstStyle/>
          <a:p>
            <a:pPr marL="0" indent="0">
              <a:buNone/>
            </a:pPr>
            <a:r>
              <a:rPr lang="ru-RU" sz="2400" b="1" i="1" dirty="0" smtClean="0">
                <a:solidFill>
                  <a:srgbClr val="C00000"/>
                </a:solidFill>
                <a:latin typeface="+mj-lt"/>
                <a:ea typeface="+mj-ea"/>
                <a:cs typeface="+mj-cs"/>
              </a:rPr>
              <a:t>2001 </a:t>
            </a:r>
            <a:r>
              <a:rPr lang="ru-RU" sz="2400" b="1" i="1" dirty="0">
                <a:solidFill>
                  <a:srgbClr val="C00000"/>
                </a:solidFill>
                <a:latin typeface="+mj-lt"/>
                <a:ea typeface="+mj-ea"/>
                <a:cs typeface="+mj-cs"/>
              </a:rPr>
              <a:t>год - </a:t>
            </a:r>
            <a:r>
              <a:rPr lang="ru-RU" sz="2400" b="1" i="1" dirty="0">
                <a:solidFill>
                  <a:srgbClr val="002060"/>
                </a:solidFill>
                <a:latin typeface="+mj-lt"/>
                <a:ea typeface="+mj-ea"/>
                <a:cs typeface="+mj-cs"/>
              </a:rPr>
              <a:t>принимается Федеральный закон «Об ограничении курения табака</a:t>
            </a:r>
            <a:r>
              <a:rPr lang="ru-RU" sz="2400" b="1" i="1" dirty="0" smtClean="0">
                <a:solidFill>
                  <a:srgbClr val="002060"/>
                </a:solidFill>
                <a:latin typeface="+mj-lt"/>
                <a:ea typeface="+mj-ea"/>
                <a:cs typeface="+mj-cs"/>
              </a:rPr>
              <a:t>».</a:t>
            </a:r>
          </a:p>
          <a:p>
            <a:pPr marL="0" indent="0">
              <a:buNone/>
            </a:pPr>
            <a:r>
              <a:rPr lang="ru-RU" sz="2400" b="1" i="1" dirty="0" smtClean="0">
                <a:solidFill>
                  <a:srgbClr val="C00000"/>
                </a:solidFill>
                <a:latin typeface="+mj-lt"/>
                <a:ea typeface="+mj-ea"/>
                <a:cs typeface="+mj-cs"/>
              </a:rPr>
              <a:t>2002 </a:t>
            </a:r>
            <a:r>
              <a:rPr lang="ru-RU" sz="2400" b="1" i="1" dirty="0">
                <a:solidFill>
                  <a:srgbClr val="C00000"/>
                </a:solidFill>
                <a:latin typeface="+mj-lt"/>
                <a:ea typeface="+mj-ea"/>
                <a:cs typeface="+mj-cs"/>
              </a:rPr>
              <a:t>год (30 марта) - </a:t>
            </a:r>
            <a:r>
              <a:rPr lang="ru-RU" sz="2400" b="1" i="1" dirty="0">
                <a:solidFill>
                  <a:srgbClr val="002060"/>
                </a:solidFill>
                <a:latin typeface="+mj-lt"/>
                <a:ea typeface="+mj-ea"/>
                <a:cs typeface="+mj-cs"/>
              </a:rPr>
              <a:t>приземляется последний самолет рейса SU527 Москва - Шанхай, на борту которого разрешалось курение. После него был введен полный запрет</a:t>
            </a:r>
            <a:r>
              <a:rPr lang="ru-RU" sz="2400" b="1" i="1" dirty="0" smtClean="0">
                <a:solidFill>
                  <a:srgbClr val="002060"/>
                </a:solidFill>
                <a:latin typeface="+mj-lt"/>
                <a:ea typeface="+mj-ea"/>
                <a:cs typeface="+mj-cs"/>
              </a:rPr>
              <a:t>.</a:t>
            </a:r>
          </a:p>
          <a:p>
            <a:pPr marL="0" indent="0">
              <a:buNone/>
            </a:pPr>
            <a:r>
              <a:rPr lang="ru-RU" sz="2400" b="1" i="1" dirty="0" smtClean="0">
                <a:solidFill>
                  <a:srgbClr val="C00000"/>
                </a:solidFill>
                <a:latin typeface="+mj-lt"/>
                <a:ea typeface="+mj-ea"/>
                <a:cs typeface="+mj-cs"/>
              </a:rPr>
              <a:t>2013 </a:t>
            </a:r>
            <a:r>
              <a:rPr lang="ru-RU" sz="2400" b="1" i="1" dirty="0">
                <a:solidFill>
                  <a:srgbClr val="C00000"/>
                </a:solidFill>
                <a:latin typeface="+mj-lt"/>
                <a:ea typeface="+mj-ea"/>
                <a:cs typeface="+mj-cs"/>
              </a:rPr>
              <a:t>год - </a:t>
            </a:r>
            <a:r>
              <a:rPr lang="ru-RU" sz="2400" b="1" i="1" dirty="0">
                <a:solidFill>
                  <a:srgbClr val="002060"/>
                </a:solidFill>
                <a:latin typeface="+mj-lt"/>
                <a:ea typeface="+mj-ea"/>
                <a:cs typeface="+mj-cs"/>
              </a:rPr>
              <a:t>вводится запрет на курение в общественных местах (в учебных заведениях, театрах, музеях, медучреждениях, на транспорте, детских площадках и т. д</a:t>
            </a:r>
            <a:r>
              <a:rPr lang="ru-RU" sz="2400" b="1" i="1" dirty="0" smtClean="0">
                <a:solidFill>
                  <a:srgbClr val="002060"/>
                </a:solidFill>
                <a:latin typeface="+mj-lt"/>
                <a:ea typeface="+mj-ea"/>
                <a:cs typeface="+mj-cs"/>
              </a:rPr>
              <a:t>.).</a:t>
            </a:r>
          </a:p>
          <a:p>
            <a:pPr marL="0" indent="0">
              <a:buNone/>
            </a:pPr>
            <a:r>
              <a:rPr lang="ru-RU" sz="2400" b="1" i="1" dirty="0" smtClean="0">
                <a:solidFill>
                  <a:srgbClr val="C00000"/>
                </a:solidFill>
                <a:latin typeface="+mj-lt"/>
                <a:ea typeface="+mj-ea"/>
                <a:cs typeface="+mj-cs"/>
              </a:rPr>
              <a:t>2014 </a:t>
            </a:r>
            <a:r>
              <a:rPr lang="ru-RU" sz="2400" b="1" i="1" dirty="0">
                <a:solidFill>
                  <a:srgbClr val="C00000"/>
                </a:solidFill>
                <a:latin typeface="+mj-lt"/>
                <a:ea typeface="+mj-ea"/>
                <a:cs typeface="+mj-cs"/>
              </a:rPr>
              <a:t>год - </a:t>
            </a:r>
            <a:r>
              <a:rPr lang="ru-RU" sz="2400" b="1" i="1" dirty="0">
                <a:solidFill>
                  <a:srgbClr val="002060"/>
                </a:solidFill>
                <a:latin typeface="+mj-lt"/>
                <a:ea typeface="+mj-ea"/>
                <a:cs typeface="+mj-cs"/>
              </a:rPr>
              <a:t>курильщиков выгоняют из баров и </a:t>
            </a:r>
            <a:r>
              <a:rPr lang="ru-RU" sz="2400" b="1" i="1" dirty="0" smtClean="0">
                <a:solidFill>
                  <a:srgbClr val="002060"/>
                </a:solidFill>
                <a:latin typeface="+mj-lt"/>
                <a:ea typeface="+mj-ea"/>
                <a:cs typeface="+mj-cs"/>
              </a:rPr>
              <a:t>ресторанов.</a:t>
            </a:r>
            <a:endParaRPr lang="ru-RU" dirty="0">
              <a:solidFill>
                <a:srgbClr val="002060"/>
              </a:solidFill>
            </a:endParaRPr>
          </a:p>
        </p:txBody>
      </p:sp>
    </p:spTree>
    <p:extLst>
      <p:ext uri="{BB962C8B-B14F-4D97-AF65-F5344CB8AC3E}">
        <p14:creationId xmlns:p14="http://schemas.microsoft.com/office/powerpoint/2010/main" val="2322685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587830"/>
            <a:ext cx="10755119" cy="951721"/>
          </a:xfrm>
        </p:spPr>
        <p:txBody>
          <a:bodyPr>
            <a:normAutofit fontScale="90000"/>
          </a:bodyPr>
          <a:lstStyle/>
          <a:p>
            <a:pPr algn="ctr"/>
            <a:r>
              <a:rPr lang="ru-RU" sz="2400" b="1" i="1" u="sng" dirty="0" smtClean="0">
                <a:solidFill>
                  <a:srgbClr val="002060"/>
                </a:solidFill>
              </a:rPr>
              <a:t> Статистика </a:t>
            </a:r>
            <a:r>
              <a:rPr lang="ru-RU" sz="2400" b="1" i="1" u="sng" dirty="0">
                <a:solidFill>
                  <a:srgbClr val="002060"/>
                </a:solidFill>
              </a:rPr>
              <a:t>курильщиков</a:t>
            </a:r>
            <a:r>
              <a:rPr lang="ru-RU" b="1" u="sng" dirty="0"/>
              <a:t/>
            </a:r>
            <a:br>
              <a:rPr lang="ru-RU" b="1" u="sng" dirty="0"/>
            </a:br>
            <a:endParaRPr lang="ru-RU" u="sng" dirty="0"/>
          </a:p>
        </p:txBody>
      </p:sp>
      <p:sp>
        <p:nvSpPr>
          <p:cNvPr id="3" name="Объект 2"/>
          <p:cNvSpPr>
            <a:spLocks noGrp="1"/>
          </p:cNvSpPr>
          <p:nvPr>
            <p:ph idx="1"/>
          </p:nvPr>
        </p:nvSpPr>
        <p:spPr>
          <a:xfrm>
            <a:off x="606490" y="1203650"/>
            <a:ext cx="10832841" cy="5206482"/>
          </a:xfrm>
        </p:spPr>
        <p:txBody>
          <a:bodyPr>
            <a:normAutofit fontScale="62500" lnSpcReduction="20000"/>
          </a:bodyPr>
          <a:lstStyle/>
          <a:p>
            <a:r>
              <a:rPr lang="ru-RU" dirty="0"/>
              <a:t>Алкалоид растительного происхождения под названием </a:t>
            </a:r>
            <a:r>
              <a:rPr lang="ru-RU" dirty="0">
                <a:solidFill>
                  <a:srgbClr val="C00000"/>
                </a:solidFill>
              </a:rPr>
              <a:t>никотин – это основа табачных изделий. </a:t>
            </a:r>
            <a:r>
              <a:rPr lang="ru-RU" sz="4000" dirty="0">
                <a:solidFill>
                  <a:srgbClr val="C00000"/>
                </a:solidFill>
              </a:rPr>
              <a:t>Влияние никотина на мозговую деятельность считают необратимым. </a:t>
            </a:r>
            <a:r>
              <a:rPr lang="ru-RU" dirty="0">
                <a:solidFill>
                  <a:srgbClr val="C00000"/>
                </a:solidFill>
              </a:rPr>
              <a:t>Зависимость курильщиков от табака приобрело черты эпидемии еще в 1900 году, как утверждают исследователи. Сначала распространенность вредной привычки росла только среди мужского населения. Но позднее к ним прибавились женщины. </a:t>
            </a:r>
            <a:r>
              <a:rPr lang="ru-RU" sz="4000" dirty="0">
                <a:solidFill>
                  <a:srgbClr val="C00000"/>
                </a:solidFill>
              </a:rPr>
              <a:t>Факты о курильщиках в России неутешительны:</a:t>
            </a:r>
          </a:p>
          <a:p>
            <a:r>
              <a:rPr lang="ru-RU" dirty="0">
                <a:solidFill>
                  <a:srgbClr val="C00000"/>
                </a:solidFill>
              </a:rPr>
              <a:t>доля курящих людей значительно выросла к 2021 году</a:t>
            </a:r>
            <a:r>
              <a:rPr lang="ru-RU" dirty="0"/>
              <a:t>, сегодня соотношение сторон такое: около 26 миллионов мужчин, а также 10 миллионов женщин;</a:t>
            </a:r>
          </a:p>
          <a:p>
            <a:r>
              <a:rPr lang="ru-RU" dirty="0"/>
              <a:t>если сравнивать современные показатели с данными 1990 года, то ясно, что </a:t>
            </a:r>
            <a:r>
              <a:rPr lang="ru-RU" dirty="0">
                <a:solidFill>
                  <a:srgbClr val="C00000"/>
                </a:solidFill>
              </a:rPr>
              <a:t>доля мужчин уменьшилась на 17 %, а </a:t>
            </a:r>
            <a:r>
              <a:rPr lang="ru-RU" sz="4000" dirty="0">
                <a:solidFill>
                  <a:srgbClr val="C00000"/>
                </a:solidFill>
              </a:rPr>
              <a:t>количество женщин увеличилось на 25 %;</a:t>
            </a:r>
          </a:p>
          <a:p>
            <a:r>
              <a:rPr lang="ru-RU" dirty="0">
                <a:solidFill>
                  <a:srgbClr val="C00000"/>
                </a:solidFill>
              </a:rPr>
              <a:t>средний возраст начала курения – </a:t>
            </a:r>
            <a:r>
              <a:rPr lang="ru-RU" sz="4000" dirty="0">
                <a:solidFill>
                  <a:srgbClr val="C00000"/>
                </a:solidFill>
              </a:rPr>
              <a:t>15 лет;</a:t>
            </a:r>
          </a:p>
          <a:p>
            <a:r>
              <a:rPr lang="ru-RU" sz="4000" dirty="0">
                <a:solidFill>
                  <a:srgbClr val="C00000"/>
                </a:solidFill>
              </a:rPr>
              <a:t>известно, что на территории России ежегодно умирает 300 тысяч человек, а причиной этого становится табачная зависимость</a:t>
            </a:r>
            <a:r>
              <a:rPr lang="ru-RU" sz="4000" dirty="0" smtClean="0">
                <a:solidFill>
                  <a:srgbClr val="C00000"/>
                </a:solidFill>
              </a:rPr>
              <a:t>.</a:t>
            </a:r>
          </a:p>
          <a:p>
            <a:pPr marL="0" indent="0" algn="ctr">
              <a:buNone/>
            </a:pPr>
            <a:endParaRPr lang="ru-RU" sz="4000" b="1" u="sng" dirty="0" smtClean="0">
              <a:solidFill>
                <a:srgbClr val="002060"/>
              </a:solidFill>
            </a:endParaRPr>
          </a:p>
          <a:p>
            <a:pPr marL="0" indent="0" algn="ctr">
              <a:buNone/>
            </a:pPr>
            <a:r>
              <a:rPr lang="ru-RU" sz="4000" b="1" u="sng" dirty="0" smtClean="0">
                <a:solidFill>
                  <a:srgbClr val="002060"/>
                </a:solidFill>
              </a:rPr>
              <a:t>СДЕЛАЙ ПРАВИЛЬНЫЙ ВЫБОР</a:t>
            </a:r>
            <a:endParaRPr lang="ru-RU" sz="4000" b="1" u="sng" dirty="0">
              <a:solidFill>
                <a:srgbClr val="002060"/>
              </a:solidFill>
            </a:endParaRPr>
          </a:p>
          <a:p>
            <a:endParaRPr lang="ru-RU" dirty="0"/>
          </a:p>
        </p:txBody>
      </p:sp>
    </p:spTree>
    <p:extLst>
      <p:ext uri="{BB962C8B-B14F-4D97-AF65-F5344CB8AC3E}">
        <p14:creationId xmlns:p14="http://schemas.microsoft.com/office/powerpoint/2010/main" val="3714803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690466"/>
            <a:ext cx="5763241" cy="5303934"/>
          </a:xfrm>
        </p:spPr>
        <p:txBody>
          <a:bodyPr>
            <a:noAutofit/>
          </a:bodyPr>
          <a:lstStyle/>
          <a:p>
            <a:r>
              <a:rPr lang="ru-RU" sz="2400" b="1" i="1" dirty="0" smtClean="0">
                <a:solidFill>
                  <a:srgbClr val="002060"/>
                </a:solidFill>
              </a:rPr>
              <a:t>В Россию табак был завезен англичанами и немцами в начале 17 столетия. Курение и нюхание табака жестко преследовалось. Уличенные в курение строго наказывались: их били кнутом, торговцам отрезали носы, рвали ноздри и ссылали в далекие города.</a:t>
            </a:r>
            <a:endParaRPr lang="ru-RU" sz="2400" b="1" i="1" dirty="0">
              <a:solidFill>
                <a:srgbClr val="002060"/>
              </a:solidFill>
            </a:endParaRPr>
          </a:p>
        </p:txBody>
      </p:sp>
      <p:pic>
        <p:nvPicPr>
          <p:cNvPr id="1026" name="Picture 2" descr="https://kustroz.ru/wp-content/uploads/2019/06/blobid1560853233304.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6341497" y="1518298"/>
            <a:ext cx="5399665" cy="3648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8858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4487332"/>
            <a:ext cx="10633821" cy="1507067"/>
          </a:xfrm>
        </p:spPr>
        <p:txBody>
          <a:bodyPr>
            <a:noAutofit/>
          </a:bodyPr>
          <a:lstStyle/>
          <a:p>
            <a:r>
              <a:rPr lang="ru-RU" sz="2400" b="1" i="1" dirty="0" smtClean="0">
                <a:solidFill>
                  <a:srgbClr val="002060"/>
                </a:solidFill>
              </a:rPr>
              <a:t>С приходом к власти Петра </a:t>
            </a:r>
            <a:r>
              <a:rPr lang="en-US" sz="2400" b="1" i="1" dirty="0" smtClean="0">
                <a:solidFill>
                  <a:srgbClr val="002060"/>
                </a:solidFill>
              </a:rPr>
              <a:t>I </a:t>
            </a:r>
            <a:r>
              <a:rPr lang="ru-RU" sz="2400" b="1" i="1" dirty="0" smtClean="0">
                <a:solidFill>
                  <a:srgbClr val="002060"/>
                </a:solidFill>
              </a:rPr>
              <a:t>был отменен запрет на курение. </a:t>
            </a:r>
            <a:br>
              <a:rPr lang="ru-RU" sz="2400" b="1" i="1" dirty="0" smtClean="0">
                <a:solidFill>
                  <a:srgbClr val="002060"/>
                </a:solidFill>
              </a:rPr>
            </a:br>
            <a:r>
              <a:rPr lang="ru-RU" sz="2400" b="1" i="1" dirty="0" smtClean="0">
                <a:solidFill>
                  <a:srgbClr val="002060"/>
                </a:solidFill>
              </a:rPr>
              <a:t>Так, постепенно. Все народы пристрастились к курению.</a:t>
            </a:r>
            <a:br>
              <a:rPr lang="ru-RU" sz="2400" b="1" i="1" dirty="0" smtClean="0">
                <a:solidFill>
                  <a:srgbClr val="002060"/>
                </a:solidFill>
              </a:rPr>
            </a:br>
            <a:r>
              <a:rPr lang="ru-RU" sz="2400" b="1" i="1" dirty="0" smtClean="0">
                <a:solidFill>
                  <a:srgbClr val="002060"/>
                </a:solidFill>
              </a:rPr>
              <a:t>Произошло это потому, что в состав табака входят вещества, способные вызвать зависимость от него</a:t>
            </a:r>
            <a:endParaRPr lang="ru-RU" sz="2400" b="1" i="1" dirty="0">
              <a:solidFill>
                <a:srgbClr val="002060"/>
              </a:solidFill>
            </a:endParaRPr>
          </a:p>
        </p:txBody>
      </p:sp>
      <p:sp>
        <p:nvSpPr>
          <p:cNvPr id="4" name="Объект 3"/>
          <p:cNvSpPr>
            <a:spLocks noGrp="1"/>
          </p:cNvSpPr>
          <p:nvPr>
            <p:ph idx="1"/>
          </p:nvPr>
        </p:nvSpPr>
        <p:spPr>
          <a:xfrm>
            <a:off x="513183" y="662473"/>
            <a:ext cx="4935895" cy="3058066"/>
          </a:xfrm>
        </p:spPr>
        <p:txBody>
          <a:bodyPr/>
          <a:lstStyle/>
          <a:p>
            <a:r>
              <a:rPr lang="ru-RU" sz="2400" b="1" i="1" dirty="0">
                <a:solidFill>
                  <a:srgbClr val="C00000"/>
                </a:solidFill>
                <a:latin typeface="+mj-lt"/>
                <a:ea typeface="+mj-ea"/>
                <a:cs typeface="+mj-cs"/>
              </a:rPr>
              <a:t>Петр Великий – отец курящей России</a:t>
            </a:r>
            <a:r>
              <a:rPr lang="ru-RU" sz="2400" b="1" i="1" dirty="0" smtClean="0">
                <a:solidFill>
                  <a:srgbClr val="C00000"/>
                </a:solidFill>
                <a:latin typeface="+mj-lt"/>
                <a:ea typeface="+mj-ea"/>
                <a:cs typeface="+mj-cs"/>
              </a:rPr>
              <a:t>!</a:t>
            </a:r>
          </a:p>
          <a:p>
            <a:r>
              <a:rPr lang="ru-RU" sz="2400" b="1" i="1" dirty="0" smtClean="0">
                <a:solidFill>
                  <a:srgbClr val="C00000"/>
                </a:solidFill>
                <a:latin typeface="+mj-lt"/>
                <a:ea typeface="+mj-ea"/>
                <a:cs typeface="+mj-cs"/>
              </a:rPr>
              <a:t>Наряду с привозным табаком, В России начали выращивать и местный табак </a:t>
            </a:r>
            <a:r>
              <a:rPr lang="en-US" sz="2400" b="1" i="1" dirty="0" smtClean="0">
                <a:solidFill>
                  <a:srgbClr val="C00000"/>
                </a:solidFill>
                <a:latin typeface="+mj-lt"/>
                <a:ea typeface="+mj-ea"/>
                <a:cs typeface="+mj-cs"/>
              </a:rPr>
              <a:t>NIKOTIANA RUSTICA</a:t>
            </a:r>
            <a:r>
              <a:rPr lang="ru-RU" sz="2400" b="1" i="1" dirty="0" smtClean="0">
                <a:solidFill>
                  <a:srgbClr val="C00000"/>
                </a:solidFill>
                <a:latin typeface="+mj-lt"/>
                <a:ea typeface="+mj-ea"/>
                <a:cs typeface="+mj-cs"/>
              </a:rPr>
              <a:t>,или махорка.</a:t>
            </a:r>
            <a:endParaRPr lang="ru-RU" sz="2400" b="1" i="1" dirty="0">
              <a:solidFill>
                <a:srgbClr val="C00000"/>
              </a:solidFill>
              <a:latin typeface="+mj-lt"/>
              <a:ea typeface="+mj-ea"/>
              <a:cs typeface="+mj-cs"/>
            </a:endParaRPr>
          </a:p>
          <a:p>
            <a:endParaRPr lang="ru-RU" dirty="0"/>
          </a:p>
        </p:txBody>
      </p:sp>
    </p:spTree>
    <p:extLst>
      <p:ext uri="{BB962C8B-B14F-4D97-AF65-F5344CB8AC3E}">
        <p14:creationId xmlns:p14="http://schemas.microsoft.com/office/powerpoint/2010/main" val="2189930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4674636"/>
            <a:ext cx="11052144" cy="1698171"/>
          </a:xfrm>
        </p:spPr>
        <p:txBody>
          <a:bodyPr>
            <a:normAutofit/>
          </a:bodyPr>
          <a:lstStyle/>
          <a:p>
            <a:r>
              <a:rPr lang="ru-RU" sz="2400" b="1" i="1" dirty="0">
                <a:solidFill>
                  <a:srgbClr val="002060"/>
                </a:solidFill>
              </a:rPr>
              <a:t>Бурного роста табачное предпринимательство достигло при Екатерине, которая одобрила открытие иностранцами табачных мастерских в Петербурге. </a:t>
            </a:r>
          </a:p>
        </p:txBody>
      </p:sp>
      <p:sp>
        <p:nvSpPr>
          <p:cNvPr id="3" name="Объект 2"/>
          <p:cNvSpPr>
            <a:spLocks noGrp="1"/>
          </p:cNvSpPr>
          <p:nvPr>
            <p:ph idx="1"/>
          </p:nvPr>
        </p:nvSpPr>
        <p:spPr>
          <a:xfrm>
            <a:off x="690465" y="223936"/>
            <a:ext cx="4450702" cy="3881534"/>
          </a:xfrm>
        </p:spPr>
        <p:txBody>
          <a:bodyPr>
            <a:normAutofit fontScale="92500"/>
          </a:bodyPr>
          <a:lstStyle/>
          <a:p>
            <a:pPr marL="0" indent="0">
              <a:buNone/>
            </a:pPr>
            <a:endParaRPr lang="ru-RU" sz="2400" b="1" i="1" dirty="0" smtClean="0">
              <a:solidFill>
                <a:srgbClr val="C00000"/>
              </a:solidFill>
              <a:latin typeface="+mj-lt"/>
              <a:ea typeface="+mj-ea"/>
              <a:cs typeface="+mj-cs"/>
            </a:endParaRPr>
          </a:p>
          <a:p>
            <a:pPr marL="0" indent="0">
              <a:buNone/>
            </a:pPr>
            <a:endParaRPr lang="ru-RU" sz="2400" b="1" i="1" dirty="0">
              <a:solidFill>
                <a:srgbClr val="C00000"/>
              </a:solidFill>
              <a:latin typeface="+mj-lt"/>
              <a:ea typeface="+mj-ea"/>
              <a:cs typeface="+mj-cs"/>
            </a:endParaRPr>
          </a:p>
          <a:p>
            <a:pPr marL="0" indent="0">
              <a:buNone/>
            </a:pPr>
            <a:r>
              <a:rPr lang="ru-RU" sz="2400" b="1" i="1" dirty="0" smtClean="0">
                <a:solidFill>
                  <a:srgbClr val="C00000"/>
                </a:solidFill>
                <a:latin typeface="+mj-lt"/>
                <a:ea typeface="+mj-ea"/>
                <a:cs typeface="+mj-cs"/>
              </a:rPr>
              <a:t>Параллельно </a:t>
            </a:r>
            <a:r>
              <a:rPr lang="ru-RU" sz="2400" b="1" i="1" dirty="0">
                <a:solidFill>
                  <a:srgbClr val="C00000"/>
                </a:solidFill>
                <a:latin typeface="+mj-lt"/>
                <a:ea typeface="+mj-ea"/>
                <a:cs typeface="+mj-cs"/>
              </a:rPr>
              <a:t>с курительным табаком в екатерининский период становится популярным табак </a:t>
            </a:r>
            <a:r>
              <a:rPr lang="ru-RU" sz="2400" b="1" i="1" dirty="0" smtClean="0">
                <a:solidFill>
                  <a:srgbClr val="C00000"/>
                </a:solidFill>
                <a:latin typeface="+mj-lt"/>
                <a:ea typeface="+mj-ea"/>
                <a:cs typeface="+mj-cs"/>
              </a:rPr>
              <a:t>нюхательный и жевательный, на </a:t>
            </a:r>
            <a:r>
              <a:rPr lang="ru-RU" sz="2400" b="1" i="1" dirty="0">
                <a:solidFill>
                  <a:srgbClr val="C00000"/>
                </a:solidFill>
                <a:latin typeface="+mj-lt"/>
                <a:ea typeface="+mj-ea"/>
                <a:cs typeface="+mj-cs"/>
              </a:rPr>
              <a:t>много лет вперед завоевавший предпочтения </a:t>
            </a:r>
            <a:r>
              <a:rPr lang="ru-RU" sz="2400" b="1" i="1" dirty="0" smtClean="0">
                <a:solidFill>
                  <a:srgbClr val="C00000"/>
                </a:solidFill>
                <a:latin typeface="+mj-lt"/>
                <a:ea typeface="+mj-ea"/>
                <a:cs typeface="+mj-cs"/>
              </a:rPr>
              <a:t>петербуржцев.</a:t>
            </a:r>
          </a:p>
          <a:p>
            <a:pPr marL="0" indent="0">
              <a:buNone/>
            </a:pPr>
            <a:endParaRPr lang="ru-RU" sz="2400" b="1" i="1" dirty="0">
              <a:solidFill>
                <a:srgbClr val="C00000"/>
              </a:solidFill>
              <a:latin typeface="+mj-lt"/>
              <a:ea typeface="+mj-ea"/>
              <a:cs typeface="+mj-cs"/>
            </a:endParaRPr>
          </a:p>
        </p:txBody>
      </p:sp>
    </p:spTree>
    <p:extLst>
      <p:ext uri="{BB962C8B-B14F-4D97-AF65-F5344CB8AC3E}">
        <p14:creationId xmlns:p14="http://schemas.microsoft.com/office/powerpoint/2010/main" val="514834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66" y="1212979"/>
            <a:ext cx="11212320" cy="699796"/>
          </a:xfrm>
        </p:spPr>
        <p:txBody>
          <a:bodyPr>
            <a:noAutofit/>
          </a:bodyPr>
          <a:lstStyle/>
          <a:p>
            <a:r>
              <a:rPr lang="ru-RU" sz="2400" b="1" i="1" dirty="0">
                <a:solidFill>
                  <a:srgbClr val="002060"/>
                </a:solidFill>
              </a:rPr>
              <a:t>Употребление табака становится показателем высокого положения в обществе, правилом хорошего тона, обязательной составляющей встреч и праздников. У представителей русской знати появляется обычай приходить в гости со своим мундштуком, чтобы компанией раскурить одну трубку</a:t>
            </a:r>
            <a:r>
              <a:rPr lang="ru-RU" sz="2400" b="1" i="1" dirty="0" smtClean="0">
                <a:solidFill>
                  <a:srgbClr val="002060"/>
                </a:solidFill>
              </a:rPr>
              <a:t>.</a:t>
            </a:r>
            <a:br>
              <a:rPr lang="ru-RU" sz="2400" b="1" i="1" dirty="0" smtClean="0">
                <a:solidFill>
                  <a:srgbClr val="002060"/>
                </a:solidFill>
              </a:rPr>
            </a:br>
            <a:endParaRPr lang="ru-RU" sz="2400" b="1" i="1" dirty="0">
              <a:solidFill>
                <a:srgbClr val="002060"/>
              </a:solidFill>
            </a:endParaRPr>
          </a:p>
        </p:txBody>
      </p:sp>
      <p:pic>
        <p:nvPicPr>
          <p:cNvPr id="5" name="Объект 4"/>
          <p:cNvPicPr>
            <a:picLocks noGrp="1" noChangeAspect="1"/>
          </p:cNvPicPr>
          <p:nvPr>
            <p:ph idx="1"/>
          </p:nvPr>
        </p:nvPicPr>
        <p:blipFill>
          <a:blip r:embed="rId2"/>
          <a:stretch>
            <a:fillRect/>
          </a:stretch>
        </p:blipFill>
        <p:spPr>
          <a:xfrm>
            <a:off x="6989183" y="2582671"/>
            <a:ext cx="4748172" cy="3614738"/>
          </a:xfrm>
          <a:prstGeom prst="rect">
            <a:avLst/>
          </a:prstGeom>
        </p:spPr>
      </p:pic>
      <p:sp>
        <p:nvSpPr>
          <p:cNvPr id="6" name="Прямоугольник 5"/>
          <p:cNvSpPr/>
          <p:nvPr/>
        </p:nvSpPr>
        <p:spPr>
          <a:xfrm>
            <a:off x="793085" y="2497214"/>
            <a:ext cx="5431972" cy="3785652"/>
          </a:xfrm>
          <a:prstGeom prst="rect">
            <a:avLst/>
          </a:prstGeom>
        </p:spPr>
        <p:txBody>
          <a:bodyPr wrap="square">
            <a:spAutoFit/>
          </a:bodyPr>
          <a:lstStyle/>
          <a:p>
            <a:r>
              <a:rPr lang="ru-RU" sz="2400" b="1" i="1" dirty="0">
                <a:solidFill>
                  <a:srgbClr val="C00000"/>
                </a:solidFill>
                <a:latin typeface="+mj-lt"/>
                <a:ea typeface="+mj-ea"/>
                <a:cs typeface="+mj-cs"/>
              </a:rPr>
              <a:t>Стали открываться отдельные табакерочные производства, и вскоре удобные и привлекательные футляры для нюхательного табака украсили туалетные столики петербуржцев</a:t>
            </a:r>
            <a:r>
              <a:rPr lang="ru-RU" dirty="0" smtClean="0">
                <a:solidFill>
                  <a:srgbClr val="282C33"/>
                </a:solidFill>
                <a:latin typeface="PT Sans"/>
              </a:rPr>
              <a:t>.</a:t>
            </a:r>
          </a:p>
          <a:p>
            <a:endParaRPr lang="ru-RU" dirty="0">
              <a:solidFill>
                <a:srgbClr val="282C33"/>
              </a:solidFill>
              <a:latin typeface="PT Sans"/>
            </a:endParaRPr>
          </a:p>
          <a:p>
            <a:endParaRPr lang="ru-RU" dirty="0" smtClean="0">
              <a:solidFill>
                <a:srgbClr val="282C33"/>
              </a:solidFill>
              <a:latin typeface="PT Sans"/>
            </a:endParaRPr>
          </a:p>
          <a:p>
            <a:endParaRPr lang="ru-RU" dirty="0">
              <a:solidFill>
                <a:srgbClr val="282C33"/>
              </a:solidFill>
              <a:latin typeface="PT Sans"/>
            </a:endParaRPr>
          </a:p>
          <a:p>
            <a:endParaRPr lang="ru-RU" dirty="0"/>
          </a:p>
        </p:txBody>
      </p:sp>
    </p:spTree>
    <p:extLst>
      <p:ext uri="{BB962C8B-B14F-4D97-AF65-F5344CB8AC3E}">
        <p14:creationId xmlns:p14="http://schemas.microsoft.com/office/powerpoint/2010/main" val="3320483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438540"/>
            <a:ext cx="8534400" cy="1334276"/>
          </a:xfrm>
        </p:spPr>
        <p:txBody>
          <a:bodyPr>
            <a:normAutofit/>
          </a:bodyPr>
          <a:lstStyle/>
          <a:p>
            <a:r>
              <a:rPr lang="ru-RU" sz="2400" b="1" i="1" dirty="0">
                <a:solidFill>
                  <a:srgbClr val="002060"/>
                </a:solidFill>
              </a:rPr>
              <a:t>Табачный бум </a:t>
            </a:r>
            <a:r>
              <a:rPr lang="en-US" sz="2400" b="1" i="1" dirty="0">
                <a:solidFill>
                  <a:srgbClr val="002060"/>
                </a:solidFill>
              </a:rPr>
              <a:t>XIX </a:t>
            </a:r>
            <a:r>
              <a:rPr lang="ru-RU" sz="2400" b="1" i="1" dirty="0">
                <a:solidFill>
                  <a:srgbClr val="002060"/>
                </a:solidFill>
              </a:rPr>
              <a:t>века. </a:t>
            </a:r>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8117633" y="984379"/>
            <a:ext cx="3457830" cy="5448871"/>
          </a:xfrm>
          <a:prstGeom prst="rect">
            <a:avLst/>
          </a:prstGeom>
        </p:spPr>
      </p:pic>
      <p:sp>
        <p:nvSpPr>
          <p:cNvPr id="5" name="Прямоугольник 4"/>
          <p:cNvSpPr/>
          <p:nvPr/>
        </p:nvSpPr>
        <p:spPr>
          <a:xfrm>
            <a:off x="765110" y="1866123"/>
            <a:ext cx="7109928" cy="4801314"/>
          </a:xfrm>
          <a:prstGeom prst="rect">
            <a:avLst/>
          </a:prstGeom>
        </p:spPr>
        <p:txBody>
          <a:bodyPr wrap="square">
            <a:spAutoFit/>
          </a:bodyPr>
          <a:lstStyle/>
          <a:p>
            <a:endParaRPr lang="ru-RU" dirty="0" smtClean="0">
              <a:solidFill>
                <a:srgbClr val="282C33"/>
              </a:solidFill>
              <a:latin typeface="PT Sans"/>
            </a:endParaRPr>
          </a:p>
          <a:p>
            <a:r>
              <a:rPr lang="ru-RU" sz="2400" b="1" i="1" dirty="0">
                <a:solidFill>
                  <a:srgbClr val="C00000"/>
                </a:solidFill>
                <a:latin typeface="+mj-lt"/>
                <a:ea typeface="+mj-ea"/>
                <a:cs typeface="+mj-cs"/>
              </a:rPr>
              <a:t>К XIX веку процветала прямая российско-кубинская торговля. Главный импортируемый русскими товар того периода – сахар, а вот второе место занимал табак, вытеснив даже кофе. На протяжении десятков лет кубинский табак удерживал позиции стабильного импортного товара. Со временем был начат выпуск множества марок сигар, производимых специально для русских. На упаковках таких сигар изображались популярные русские мотивы</a:t>
            </a:r>
            <a:r>
              <a:rPr lang="ru-RU" dirty="0">
                <a:solidFill>
                  <a:srgbClr val="282C33"/>
                </a:solidFill>
                <a:latin typeface="PT Sans"/>
              </a:rPr>
              <a:t>.</a:t>
            </a:r>
            <a:endParaRPr lang="ru-RU" dirty="0"/>
          </a:p>
        </p:txBody>
      </p:sp>
    </p:spTree>
    <p:extLst>
      <p:ext uri="{BB962C8B-B14F-4D97-AF65-F5344CB8AC3E}">
        <p14:creationId xmlns:p14="http://schemas.microsoft.com/office/powerpoint/2010/main" val="348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643812"/>
            <a:ext cx="8534400" cy="979715"/>
          </a:xfrm>
        </p:spPr>
        <p:txBody>
          <a:bodyPr>
            <a:normAutofit/>
          </a:bodyPr>
          <a:lstStyle/>
          <a:p>
            <a:r>
              <a:rPr lang="ru-RU" sz="2400" b="1" i="1" dirty="0" smtClean="0">
                <a:solidFill>
                  <a:srgbClr val="002060"/>
                </a:solidFill>
              </a:rPr>
              <a:t>КУРИЛИ ВСЕ!</a:t>
            </a:r>
            <a:endParaRPr lang="ru-RU" sz="2400" b="1" i="1" dirty="0">
              <a:solidFill>
                <a:srgbClr val="002060"/>
              </a:solidFill>
            </a:endParaRPr>
          </a:p>
        </p:txBody>
      </p:sp>
      <p:sp>
        <p:nvSpPr>
          <p:cNvPr id="3" name="Объект 2"/>
          <p:cNvSpPr>
            <a:spLocks noGrp="1"/>
          </p:cNvSpPr>
          <p:nvPr>
            <p:ph idx="1"/>
          </p:nvPr>
        </p:nvSpPr>
        <p:spPr>
          <a:xfrm>
            <a:off x="569167" y="1825625"/>
            <a:ext cx="5234474" cy="4168774"/>
          </a:xfrm>
        </p:spPr>
        <p:txBody>
          <a:bodyPr>
            <a:normAutofit lnSpcReduction="10000"/>
          </a:bodyPr>
          <a:lstStyle/>
          <a:p>
            <a:pPr marL="0" indent="0">
              <a:buNone/>
            </a:pPr>
            <a:r>
              <a:rPr lang="ru-RU" b="1" i="1" dirty="0">
                <a:solidFill>
                  <a:srgbClr val="C00000"/>
                </a:solidFill>
              </a:rPr>
              <a:t>Травили себя табаком и почти все императоры, за исключением Александра I и Николая I, а императрицы Анна Иоанновна и Елизавета Петровна нюхали табак, доставая его из изящных табакерок. Пётр III дымил, несмотря на юный возраст, а Екатерина Великая стала первой женщиной на Руси, закурившей сигару. Павел I курил и нюхал табак. Именно табакеркой ему и проломили череп заговорщики в ночь с 11 на 12 марта 1801 года. И так далее и тому подобное..</a:t>
            </a:r>
          </a:p>
        </p:txBody>
      </p:sp>
    </p:spTree>
    <p:extLst>
      <p:ext uri="{BB962C8B-B14F-4D97-AF65-F5344CB8AC3E}">
        <p14:creationId xmlns:p14="http://schemas.microsoft.com/office/powerpoint/2010/main" val="23680162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30439"/>
            <a:ext cx="10515600" cy="1325563"/>
          </a:xfrm>
        </p:spPr>
        <p:txBody>
          <a:bodyPr>
            <a:normAutofit fontScale="90000"/>
          </a:bodyPr>
          <a:lstStyle/>
          <a:p>
            <a:r>
              <a:rPr lang="ru-RU" sz="2400" b="1" i="1" dirty="0">
                <a:solidFill>
                  <a:srgbClr val="002060"/>
                </a:solidFill>
              </a:rPr>
              <a:t>К сожалению, советская и российская история борьбы с курением пока не может похвастаться значительными успехами.</a:t>
            </a:r>
            <a:r>
              <a:rPr lang="ru-RU" sz="2400" b="1" i="1" dirty="0"/>
              <a:t/>
            </a:r>
            <a:br>
              <a:rPr lang="ru-RU" sz="2400" b="1" i="1" dirty="0"/>
            </a:br>
            <a:endParaRPr lang="ru-RU" sz="2400" b="1" i="1" dirty="0"/>
          </a:p>
        </p:txBody>
      </p:sp>
      <p:sp>
        <p:nvSpPr>
          <p:cNvPr id="3" name="Объект 2"/>
          <p:cNvSpPr>
            <a:spLocks noGrp="1"/>
          </p:cNvSpPr>
          <p:nvPr>
            <p:ph idx="1"/>
          </p:nvPr>
        </p:nvSpPr>
        <p:spPr>
          <a:xfrm>
            <a:off x="838200" y="1825625"/>
            <a:ext cx="5180045" cy="4351338"/>
          </a:xfrm>
        </p:spPr>
        <p:txBody>
          <a:bodyPr>
            <a:normAutofit fontScale="92500" lnSpcReduction="20000"/>
          </a:bodyPr>
          <a:lstStyle/>
          <a:p>
            <a:pPr marL="0" indent="0">
              <a:buNone/>
            </a:pPr>
            <a:r>
              <a:rPr lang="ru-RU" sz="2400" b="1" i="1" dirty="0">
                <a:solidFill>
                  <a:srgbClr val="C00000"/>
                </a:solidFill>
              </a:rPr>
              <a:t>С</a:t>
            </a:r>
            <a:r>
              <a:rPr lang="ru-RU" sz="2400" b="1" i="1" dirty="0" smtClean="0">
                <a:solidFill>
                  <a:srgbClr val="C00000"/>
                </a:solidFill>
              </a:rPr>
              <a:t>трогий </a:t>
            </a:r>
            <a:r>
              <a:rPr lang="ru-RU" sz="2400" b="1" i="1" dirty="0">
                <a:solidFill>
                  <a:srgbClr val="C00000"/>
                </a:solidFill>
              </a:rPr>
              <a:t>запрет на курение и выращивание табака существовал только в допетровской России</a:t>
            </a:r>
            <a:r>
              <a:rPr lang="ru-RU" sz="2400" b="1" i="1" dirty="0" smtClean="0">
                <a:solidFill>
                  <a:srgbClr val="C00000"/>
                </a:solidFill>
              </a:rPr>
              <a:t>. В </a:t>
            </a:r>
            <a:r>
              <a:rPr lang="ru-RU" sz="2400" b="1" i="1" dirty="0">
                <a:solidFill>
                  <a:srgbClr val="C00000"/>
                </a:solidFill>
              </a:rPr>
              <a:t>России до 1914 года любителей покурить было не так уж много. Но во время Первой мировой войны папиросы стали предметом оборонного значения. А революция и Гражданская война довершили дело: курильщиков появилось ещё больше. Дымили все: борющиеся с контрой комиссары, поэты, воспевающие новое время, бравые офицеры..</a:t>
            </a:r>
          </a:p>
          <a:p>
            <a:endParaRPr lang="ru-RU" sz="2400" b="1" i="1" dirty="0">
              <a:solidFill>
                <a:srgbClr val="C00000"/>
              </a:solidFill>
            </a:endParaRPr>
          </a:p>
        </p:txBody>
      </p:sp>
    </p:spTree>
    <p:extLst>
      <p:ext uri="{BB962C8B-B14F-4D97-AF65-F5344CB8AC3E}">
        <p14:creationId xmlns:p14="http://schemas.microsoft.com/office/powerpoint/2010/main" val="3052568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8612" y="303639"/>
            <a:ext cx="8534400" cy="1507067"/>
          </a:xfrm>
        </p:spPr>
        <p:txBody>
          <a:bodyPr>
            <a:normAutofit/>
          </a:bodyPr>
          <a:lstStyle/>
          <a:p>
            <a:r>
              <a:rPr lang="ru-RU" sz="2400" b="1" i="1" dirty="0" smtClean="0">
                <a:solidFill>
                  <a:srgbClr val="002060"/>
                </a:solidFill>
              </a:rPr>
              <a:t>Слабые попытки борьбы с курением стали </a:t>
            </a:r>
            <a:r>
              <a:rPr lang="ru-RU" sz="2400" b="1" i="1" dirty="0" err="1" smtClean="0">
                <a:solidFill>
                  <a:srgbClr val="002060"/>
                </a:solidFill>
              </a:rPr>
              <a:t>преобретать</a:t>
            </a:r>
            <a:r>
              <a:rPr lang="ru-RU" sz="2400" b="1" i="1" dirty="0" smtClean="0">
                <a:solidFill>
                  <a:srgbClr val="002060"/>
                </a:solidFill>
              </a:rPr>
              <a:t> закономерный характер</a:t>
            </a:r>
            <a:endParaRPr lang="ru-RU" sz="2400" b="1" i="1" dirty="0">
              <a:solidFill>
                <a:srgbClr val="002060"/>
              </a:solidFill>
            </a:endParaRPr>
          </a:p>
        </p:txBody>
      </p:sp>
      <p:sp>
        <p:nvSpPr>
          <p:cNvPr id="3" name="Объект 2"/>
          <p:cNvSpPr>
            <a:spLocks noGrp="1"/>
          </p:cNvSpPr>
          <p:nvPr>
            <p:ph idx="1"/>
          </p:nvPr>
        </p:nvSpPr>
        <p:spPr>
          <a:xfrm>
            <a:off x="675362" y="1859820"/>
            <a:ext cx="6159759" cy="4351338"/>
          </a:xfrm>
        </p:spPr>
        <p:txBody>
          <a:bodyPr>
            <a:normAutofit fontScale="92500" lnSpcReduction="20000"/>
          </a:bodyPr>
          <a:lstStyle/>
          <a:p>
            <a:pPr marL="0" indent="0">
              <a:buNone/>
            </a:pPr>
            <a:r>
              <a:rPr lang="ru-RU" sz="2400" b="1" i="1" dirty="0">
                <a:solidFill>
                  <a:srgbClr val="C00000"/>
                </a:solidFill>
              </a:rPr>
              <a:t>Начиная с 1934 года с курением снова начали бороться, на этот раз в гитлеровской Германии. Но с окончанием Второй мировой войны </a:t>
            </a:r>
            <a:r>
              <a:rPr lang="ru-RU" sz="2400" b="1" i="1" dirty="0" smtClean="0">
                <a:solidFill>
                  <a:srgbClr val="C00000"/>
                </a:solidFill>
              </a:rPr>
              <a:t> борьба вновь ослабла. </a:t>
            </a:r>
          </a:p>
          <a:p>
            <a:pPr marL="0" indent="0">
              <a:buNone/>
            </a:pPr>
            <a:r>
              <a:rPr lang="ru-RU" sz="2400" b="1" i="1" dirty="0">
                <a:solidFill>
                  <a:srgbClr val="C00000"/>
                </a:solidFill>
              </a:rPr>
              <a:t>Во второй половине XX века начали появляться первые исследования, свидетельствующие о том, что курение наносит серьезный вред здоровью</a:t>
            </a:r>
            <a:r>
              <a:rPr lang="ru-RU" sz="2400" b="1" i="1" dirty="0" smtClean="0">
                <a:solidFill>
                  <a:srgbClr val="C00000"/>
                </a:solidFill>
              </a:rPr>
              <a:t>.</a:t>
            </a:r>
            <a:r>
              <a:rPr lang="ru-RU" sz="2400" b="1" i="1" dirty="0">
                <a:solidFill>
                  <a:srgbClr val="C00000"/>
                </a:solidFill>
              </a:rPr>
              <a:t> Но, несмотря на грозные сообщения о капле никотина, убивающей лошадь, и предупреждения Минздрава, советские подростки (как, впрочем, и нынешние) накуривались до одурения. </a:t>
            </a:r>
          </a:p>
        </p:txBody>
      </p:sp>
    </p:spTree>
    <p:extLst>
      <p:ext uri="{BB962C8B-B14F-4D97-AF65-F5344CB8AC3E}">
        <p14:creationId xmlns:p14="http://schemas.microsoft.com/office/powerpoint/2010/main" val="267462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1408</TotalTime>
  <Words>758</Words>
  <Application>Microsoft Office PowerPoint</Application>
  <PresentationFormat>Широкоэкранный</PresentationFormat>
  <Paragraphs>41</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Century Gothic</vt:lpstr>
      <vt:lpstr>PT Sans</vt:lpstr>
      <vt:lpstr>Wingdings 3</vt:lpstr>
      <vt:lpstr>Сектор</vt:lpstr>
      <vt:lpstr>Профилактика табакокурения </vt:lpstr>
      <vt:lpstr>В Россию табак был завезен англичанами и немцами в начале 17 столетия. Курение и нюхание табака жестко преследовалось. Уличенные в курение строго наказывались: их били кнутом, торговцам отрезали носы, рвали ноздри и ссылали в далекие города.</vt:lpstr>
      <vt:lpstr>С приходом к власти Петра I был отменен запрет на курение.  Так, постепенно. Все народы пристрастились к курению. Произошло это потому, что в состав табака входят вещества, способные вызвать зависимость от него</vt:lpstr>
      <vt:lpstr>Бурного роста табачное предпринимательство достигло при Екатерине, которая одобрила открытие иностранцами табачных мастерских в Петербурге. </vt:lpstr>
      <vt:lpstr>Употребление табака становится показателем высокого положения в обществе, правилом хорошего тона, обязательной составляющей встреч и праздников. У представителей русской знати появляется обычай приходить в гости со своим мундштуком, чтобы компанией раскурить одну трубку. </vt:lpstr>
      <vt:lpstr>Табачный бум XIX века. </vt:lpstr>
      <vt:lpstr>КУРИЛИ ВСЕ!</vt:lpstr>
      <vt:lpstr>К сожалению, советская и российская история борьбы с курением пока не может похвастаться значительными успехами. </vt:lpstr>
      <vt:lpstr>Слабые попытки борьбы с курением стали преобретать закономерный характер</vt:lpstr>
      <vt:lpstr>В XXI веке курение окончательно признали вредной привычкой и начали с ним бороться на государственном уровне  новый этап антитабачной борьбы начинается в современной России </vt:lpstr>
      <vt:lpstr> Статистика курильщиков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Профилактика табакокурения</dc:title>
  <dc:creator>YP-311</dc:creator>
  <cp:lastModifiedBy>YP-311</cp:lastModifiedBy>
  <cp:revision>21</cp:revision>
  <dcterms:created xsi:type="dcterms:W3CDTF">2022-12-13T13:06:29Z</dcterms:created>
  <dcterms:modified xsi:type="dcterms:W3CDTF">2022-12-14T13:33:15Z</dcterms:modified>
</cp:coreProperties>
</file>