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7"/>
  </p:notesMasterIdLst>
  <p:sldIdLst>
    <p:sldId id="261" r:id="rId2"/>
    <p:sldId id="264" r:id="rId3"/>
    <p:sldId id="267" r:id="rId4"/>
    <p:sldId id="271" r:id="rId5"/>
    <p:sldId id="269" r:id="rId6"/>
    <p:sldId id="270" r:id="rId7"/>
    <p:sldId id="276" r:id="rId8"/>
    <p:sldId id="284" r:id="rId9"/>
    <p:sldId id="300" r:id="rId10"/>
    <p:sldId id="289" r:id="rId11"/>
    <p:sldId id="294" r:id="rId12"/>
    <p:sldId id="288" r:id="rId13"/>
    <p:sldId id="297" r:id="rId14"/>
    <p:sldId id="275" r:id="rId15"/>
    <p:sldId id="28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0021"/>
    <a:srgbClr val="003300"/>
    <a:srgbClr val="006600"/>
    <a:srgbClr val="CC0000"/>
    <a:srgbClr val="FF0000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50" autoAdjust="0"/>
    <p:restoredTop sz="89606" autoAdjust="0"/>
  </p:normalViewPr>
  <p:slideViewPr>
    <p:cSldViewPr>
      <p:cViewPr>
        <p:scale>
          <a:sx n="72" d="100"/>
          <a:sy n="72" d="100"/>
        </p:scale>
        <p:origin x="-129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32C722-30FD-4235-9EC6-642A06DC1985}" type="datetimeFigureOut">
              <a:rPr lang="ru-RU" smtClean="0"/>
              <a:pPr/>
              <a:t>14.12.2022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ED4DF6-5FA6-45D6-B423-7FE04D4947E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3665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71AB6-B95E-411C-8F4E-ABF7A7E66828}" type="datetimeFigureOut">
              <a:rPr lang="ru-RU" smtClean="0"/>
              <a:pPr/>
              <a:t>14.12.2022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157D2-470C-4E1C-8E5C-7A242AC3DBB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71AB6-B95E-411C-8F4E-ABF7A7E66828}" type="datetimeFigureOut">
              <a:rPr lang="ru-RU" smtClean="0"/>
              <a:pPr/>
              <a:t>14.12.2022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157D2-470C-4E1C-8E5C-7A242AC3DBB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71AB6-B95E-411C-8F4E-ABF7A7E66828}" type="datetimeFigureOut">
              <a:rPr lang="ru-RU" smtClean="0"/>
              <a:pPr/>
              <a:t>14.12.2022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157D2-470C-4E1C-8E5C-7A242AC3DBB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71AB6-B95E-411C-8F4E-ABF7A7E66828}" type="datetimeFigureOut">
              <a:rPr lang="ru-RU" smtClean="0"/>
              <a:pPr/>
              <a:t>14.12.2022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157D2-470C-4E1C-8E5C-7A242AC3DBB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71AB6-B95E-411C-8F4E-ABF7A7E66828}" type="datetimeFigureOut">
              <a:rPr lang="ru-RU" smtClean="0"/>
              <a:pPr/>
              <a:t>14.12.2022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157D2-470C-4E1C-8E5C-7A242AC3DBB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71AB6-B95E-411C-8F4E-ABF7A7E66828}" type="datetimeFigureOut">
              <a:rPr lang="ru-RU" smtClean="0"/>
              <a:pPr/>
              <a:t>14.12.2022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157D2-470C-4E1C-8E5C-7A242AC3DBB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71AB6-B95E-411C-8F4E-ABF7A7E66828}" type="datetimeFigureOut">
              <a:rPr lang="ru-RU" smtClean="0"/>
              <a:pPr/>
              <a:t>14.12.2022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157D2-470C-4E1C-8E5C-7A242AC3DBB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71AB6-B95E-411C-8F4E-ABF7A7E66828}" type="datetimeFigureOut">
              <a:rPr lang="ru-RU" smtClean="0"/>
              <a:pPr/>
              <a:t>14.12.2022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157D2-470C-4E1C-8E5C-7A242AC3DBB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71AB6-B95E-411C-8F4E-ABF7A7E66828}" type="datetimeFigureOut">
              <a:rPr lang="ru-RU" smtClean="0"/>
              <a:pPr/>
              <a:t>14.12.2022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157D2-470C-4E1C-8E5C-7A242AC3DBB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71AB6-B95E-411C-8F4E-ABF7A7E66828}" type="datetimeFigureOut">
              <a:rPr lang="ru-RU" smtClean="0"/>
              <a:pPr/>
              <a:t>14.12.2022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157D2-470C-4E1C-8E5C-7A242AC3DBB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71AB6-B95E-411C-8F4E-ABF7A7E66828}" type="datetimeFigureOut">
              <a:rPr lang="ru-RU" smtClean="0"/>
              <a:pPr/>
              <a:t>14.12.2022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157D2-470C-4E1C-8E5C-7A242AC3DBB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471AB6-B95E-411C-8F4E-ABF7A7E66828}" type="datetimeFigureOut">
              <a:rPr lang="ru-RU" smtClean="0"/>
              <a:pPr/>
              <a:t>14.12.2022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5157D2-470C-4E1C-8E5C-7A242AC3DBB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mini_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357158" y="1500174"/>
            <a:ext cx="82153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Роль воспитателя  в формировании речи у детей   второй группы раннего возраста</a:t>
            </a:r>
            <a:endParaRPr lang="ru-RU" sz="4000" b="1" i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67744" y="3717032"/>
            <a:ext cx="757242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2000" b="1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МДОУ </a:t>
            </a:r>
            <a:r>
              <a:rPr lang="ru-RU" sz="2000" b="1" dirty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«Детский сад </a:t>
            </a:r>
            <a:r>
              <a:rPr lang="ru-RU" sz="2000" b="1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№ 67»</a:t>
            </a:r>
            <a:br>
              <a:rPr lang="ru-RU" sz="2000" b="1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Учитель-логопед Стаценко Т.П. </a:t>
            </a:r>
            <a:endParaRPr lang="ru-RU" sz="2000" b="1" dirty="0" smtClean="0">
              <a:solidFill>
                <a:schemeClr val="accent6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929058" y="6429396"/>
            <a:ext cx="1922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Барнаул, 2017</a:t>
            </a:r>
            <a:endParaRPr lang="ru-RU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f1dafbcd99317ce4e7b159350ee77f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  <p:pic>
        <p:nvPicPr>
          <p:cNvPr id="7169" name="Picture 1" descr="C:\Users\H\Desktop\планы сад\ПОРТФОЛИО\212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393189" y="-1005480"/>
            <a:ext cx="11358610" cy="82867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-828600" y="279173"/>
            <a:ext cx="435771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Мышка плохо лапки мыла: 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Лишь водичкою смочила, 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Мылить мылом не старалась, 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на лапках грязь осталась.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Полотенце в чёрных пятнах! 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же это неприятно!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Попадут микробы в рот. 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Может заболеть живот. Так что, дети, вы старайтесь!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Чаще с мылом умывайтесь!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-1928858" y="-1071593"/>
            <a:ext cx="104299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Режимные моменты</a:t>
            </a:r>
            <a:endParaRPr lang="ru-RU" sz="44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r>
              <a:rPr lang="ru-RU" dirty="0" smtClean="0"/>
              <a:t>Опытная деятельность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946730"/>
            <a:ext cx="6048672" cy="5697254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f1dafbcd99317ce4e7b159350ee77f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TextBox 4"/>
          <p:cNvSpPr txBox="1"/>
          <p:nvPr/>
        </p:nvSpPr>
        <p:spPr>
          <a:xfrm>
            <a:off x="1904492" y="214289"/>
            <a:ext cx="6192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Игры малой подвижности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214754"/>
            <a:ext cx="6762328" cy="507174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Театрализованная деятельность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1124744"/>
            <a:ext cx="3621517" cy="5345012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1f1dafbcd99317ce4e7b159350ee77f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85720" y="1071546"/>
            <a:ext cx="84296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Родное слово является основой всякого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умственного развития 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и сокровищницей всех знаний. Поэтому так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важно заботиться 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о своевременном развитии речи детей, уделять внимание её чистоте и правильности».</a:t>
            </a:r>
          </a:p>
          <a:p>
            <a:pPr algn="just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                        </a:t>
            </a:r>
            <a:r>
              <a:rPr lang="ru-RU" sz="3600" i="1" dirty="0">
                <a:latin typeface="Times New Roman" pitchFamily="18" charset="0"/>
                <a:cs typeface="Times New Roman" pitchFamily="18" charset="0"/>
              </a:rPr>
              <a:t>К. Д. Ушинский.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85776"/>
            <a:ext cx="8229600" cy="2643206"/>
          </a:xfrm>
        </p:spPr>
        <p:txBody>
          <a:bodyPr>
            <a:noAutofit/>
          </a:bodyPr>
          <a:lstStyle/>
          <a:p>
            <a:pPr lvl="0"/>
            <a:r>
              <a:rPr lang="ru-RU" sz="6000" dirty="0" smtClean="0">
                <a:solidFill>
                  <a:srgbClr val="00B0F0"/>
                </a:solidFill>
              </a:rPr>
              <a:t>Спасибо за внимание</a:t>
            </a:r>
            <a:br>
              <a:rPr lang="ru-RU" sz="6000" dirty="0" smtClean="0">
                <a:solidFill>
                  <a:srgbClr val="00B0F0"/>
                </a:solidFill>
              </a:rPr>
            </a:br>
            <a:endParaRPr lang="ru-RU" sz="6000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f1dafbcd99317ce4e7b159350ee77f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3999" cy="6858000"/>
          </a:xfrm>
        </p:spPr>
      </p:pic>
      <p:sp>
        <p:nvSpPr>
          <p:cNvPr id="5" name="TextBox 4"/>
          <p:cNvSpPr txBox="1"/>
          <p:nvPr/>
        </p:nvSpPr>
        <p:spPr>
          <a:xfrm>
            <a:off x="642910" y="714356"/>
            <a:ext cx="792961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Речь является одним из важных приобретений ребенка в дошкольном детстве. Именно приобретений, так как речь не дается человеку от рождения. Должно пройти время, чтобы ребенок начал говорить. А мы взрослые должны приложить немало усилий, чтобы речь ребенка развивалась правильно и своевременно. Это необходимое условие формирования личности ребенка. В современном образовании речь рассматривается как одна из основ воспитания и обучения детей, так, как от уровня овладения связной речью зависит успешность обучения детей в школе, умение общаться с людьми и общее интеллектуальное развитие.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00364" y="214290"/>
            <a:ext cx="30003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такое речь?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f1dafbcd99317ce4e7b159350ee77f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0"/>
            <a:ext cx="935834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Роль воспитателя  в формировании речи у детей   второй группы раннего возраста</a:t>
            </a:r>
          </a:p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14348" y="1214422"/>
            <a:ext cx="8001056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Главную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роль в развитии речи, пополнении словарного запаса ребенка играет воспитатель и его речь, поскольку большее время в этот период своей жизни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проводит именно с ними. </a:t>
            </a:r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Не умея мыслить критически, дети этого возраста подражают всему, что они видят и слышат в окружающей обстановке, но более всего тем людям, которые непосредственно с ними связаны, к которым у детей сложилось положительное отношение.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f1dafbcd99317ce4e7b159350ee77f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14282" y="0"/>
            <a:ext cx="864399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Какие же требования надо предъявлять к речи воспитателя?</a:t>
            </a:r>
          </a:p>
          <a:p>
            <a:pPr algn="just"/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Смысловое содержание обращённой к ребёнку речи должно быть близким и понятным детям.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При разговоре с младшими детьми речь воспитателя должна быть более лаконична и проста.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Монотонная, невыразительная речь воспитателя отрицательно влияет на поведение детей, не затрагивает их эмоций, а вместе с этим и не повышает их речевой культуры.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f1dafbcd99317ce4e7b159350ee77f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144000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Наряду с требованиями к образцу воспитателя необходимо сказать и о требованиях воспитателя к детям.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Воспитателю надо не только дать речевой образец детям, но и проверить, как овладели им дети (для этого используются упражнения, повторения).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Необходимо воспитывать у детей интерес к умению правильно говорить (применяя поощрения, пример хорошо говорящих детей).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Нужно систематически контролировать речь детей прислушиваться, как говорят дети, вовремя исправлять ошибки.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Серьёзное внимание нужно уделять речи детей и в повседневной жизни и на занятиях.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f1dafbcd99317ce4e7b159350ee77f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0"/>
            <a:ext cx="9144001" cy="1772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Методы развития речи  во второй группе раннего возраста</a:t>
            </a:r>
          </a:p>
          <a:p>
            <a:r>
              <a:rPr lang="ru-RU" sz="4000" b="1" i="1" u="sng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Наглядные</a:t>
            </a:r>
          </a:p>
          <a:p>
            <a:pPr>
              <a:buFont typeface="Wingdings" pitchFamily="2" charset="2"/>
              <a:buChar char="q"/>
            </a:pPr>
            <a:r>
              <a:rPr lang="ru-RU" sz="32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Наблюдение, рассматривание игрушек, различных предметов, иллюстраций.</a:t>
            </a:r>
          </a:p>
          <a:p>
            <a:r>
              <a:rPr lang="ru-RU" sz="32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b="1" i="1" u="sng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Словесные</a:t>
            </a:r>
          </a:p>
          <a:p>
            <a:pPr algn="just">
              <a:buFont typeface="Wingdings" pitchFamily="2" charset="2"/>
              <a:buChar char="q"/>
            </a:pPr>
            <a:r>
              <a:rPr lang="ru-RU" sz="32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  Чтение и рассказывание художественных произведений, заучивание </a:t>
            </a:r>
            <a:r>
              <a:rPr lang="ru-RU" sz="3200" dirty="0" err="1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потешек</a:t>
            </a:r>
            <a:r>
              <a:rPr lang="ru-RU" sz="32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, пересказ,  беседа, рассказывание без опоры на наглядный материал.</a:t>
            </a:r>
          </a:p>
          <a:p>
            <a:pPr algn="just"/>
            <a:r>
              <a:rPr lang="ru-RU" sz="32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</a:p>
          <a:p>
            <a:endParaRPr lang="ru-RU" sz="32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 smtClean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Словесные</a:t>
            </a:r>
          </a:p>
          <a:p>
            <a:pPr algn="just">
              <a:buFont typeface="Wingdings" pitchFamily="2" charset="2"/>
              <a:buChar char="q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Чтение и рассказывание художественных произведений, заучивание наизусть, пересказ, обогащающая беседа, рассказывание без опоры на наглядный материал.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Практические</a:t>
            </a:r>
          </a:p>
          <a:p>
            <a:pPr>
              <a:buFont typeface="Wingdings" pitchFamily="2" charset="2"/>
              <a:buChar char="q"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Дидактические игры, игры на развитие мелкой моторики (также пальчиковая игра),  дыхательные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упражнения и артикуляционная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гимнастика, подвижные игры с речевым сопровождением, ,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f1dafbcd99317ce4e7b159350ee77f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u="sng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Практические</a:t>
            </a:r>
          </a:p>
          <a:p>
            <a:pPr>
              <a:buFont typeface="Wingdings" pitchFamily="2" charset="2"/>
              <a:buChar char="q"/>
            </a:pPr>
            <a:r>
              <a:rPr lang="ru-RU" sz="32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Дидактические игры, игры на развитие мелкой моторики (также пальчиковая игра), подвижные игры с речевым сопровождением, сюжетно-ролевая игра, театрализованная </a:t>
            </a:r>
            <a:r>
              <a:rPr lang="ru-RU" sz="32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деятельность и другое.</a:t>
            </a:r>
            <a:endParaRPr lang="ru-RU" sz="3200" dirty="0" smtClean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Игры на развитие мелкой моторики рук.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772816"/>
            <a:ext cx="4978086" cy="3733565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r>
              <a:rPr lang="ru-RU" dirty="0" smtClean="0"/>
              <a:t>Пальчиковая гимнастика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196753"/>
            <a:ext cx="4128458" cy="309634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3391906"/>
            <a:ext cx="4657700" cy="349327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1744</TotalTime>
  <Words>584</Words>
  <Application>Microsoft Office PowerPoint</Application>
  <PresentationFormat>Экран (4:3)</PresentationFormat>
  <Paragraphs>67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Игры на развитие мелкой моторики рук.</vt:lpstr>
      <vt:lpstr>Пальчиковая гимнастика</vt:lpstr>
      <vt:lpstr>Презентация PowerPoint</vt:lpstr>
      <vt:lpstr>Опытная деятельность</vt:lpstr>
      <vt:lpstr>Презентация PowerPoint</vt:lpstr>
      <vt:lpstr>Театрализованная деятельность</vt:lpstr>
      <vt:lpstr>Презентация PowerPoint</vt:lpstr>
      <vt:lpstr>Спасибо за внимание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</dc:creator>
  <cp:lastModifiedBy>samsung</cp:lastModifiedBy>
  <cp:revision>18</cp:revision>
  <dcterms:created xsi:type="dcterms:W3CDTF">2017-02-07T10:28:49Z</dcterms:created>
  <dcterms:modified xsi:type="dcterms:W3CDTF">2022-12-14T13:14:40Z</dcterms:modified>
</cp:coreProperties>
</file>